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1" r:id="rId2"/>
    <p:sldId id="435" r:id="rId3"/>
    <p:sldId id="439" r:id="rId4"/>
    <p:sldId id="465" r:id="rId5"/>
    <p:sldId id="467" r:id="rId6"/>
    <p:sldId id="440" r:id="rId7"/>
    <p:sldId id="460" r:id="rId8"/>
    <p:sldId id="468" r:id="rId9"/>
    <p:sldId id="456" r:id="rId10"/>
    <p:sldId id="441" r:id="rId11"/>
    <p:sldId id="461" r:id="rId12"/>
    <p:sldId id="452" r:id="rId13"/>
    <p:sldId id="457" r:id="rId14"/>
    <p:sldId id="462" r:id="rId15"/>
  </p:sldIdLst>
  <p:sldSz cx="9906000" cy="6858000" type="A4"/>
  <p:notesSz cx="6888163" cy="9623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84B485-C3B1-4BFE-A700-68EADAA15B66}">
          <p14:sldIdLst>
            <p14:sldId id="431"/>
          </p14:sldIdLst>
        </p14:section>
        <p14:section name="Why transparency" id="{9CBF690F-97F9-494C-B03A-644394B82B4E}">
          <p14:sldIdLst>
            <p14:sldId id="435"/>
          </p14:sldIdLst>
        </p14:section>
        <p14:section name="The ETF and MPGs" id="{114A3072-442C-4B02-B364-A48054C51E7B}">
          <p14:sldIdLst>
            <p14:sldId id="439"/>
            <p14:sldId id="465"/>
            <p14:sldId id="467"/>
            <p14:sldId id="440"/>
            <p14:sldId id="460"/>
            <p14:sldId id="468"/>
            <p14:sldId id="456"/>
            <p14:sldId id="441"/>
            <p14:sldId id="461"/>
            <p14:sldId id="452"/>
            <p14:sldId id="457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lari Aragon" initials="IA" lastIdx="5" clrIdx="0">
    <p:extLst>
      <p:ext uri="{19B8F6BF-5375-455C-9EA6-DF929625EA0E}">
        <p15:presenceInfo xmlns:p15="http://schemas.microsoft.com/office/powerpoint/2012/main" userId="S::illari.aragon@iied.org::c14dcc1a-d35d-44ed-a159-aee5d80f1e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CCFF"/>
    <a:srgbClr val="0066FF"/>
    <a:srgbClr val="FFFF00"/>
    <a:srgbClr val="00FF00"/>
    <a:srgbClr val="CC3300"/>
    <a:srgbClr val="6600CC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ED689-C04F-4DE7-A720-74D63A408E1C}" v="456" dt="2019-04-29T08:48:06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65046" autoAdjust="0"/>
  </p:normalViewPr>
  <p:slideViewPr>
    <p:cSldViewPr showGuides="1">
      <p:cViewPr varScale="1">
        <p:scale>
          <a:sx n="56" d="100"/>
          <a:sy n="56" d="100"/>
        </p:scale>
        <p:origin x="2150" y="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 showGuides="1">
      <p:cViewPr varScale="1">
        <p:scale>
          <a:sx n="52" d="100"/>
          <a:sy n="52" d="100"/>
        </p:scale>
        <p:origin x="-2664" y="-84"/>
      </p:cViewPr>
      <p:guideLst>
        <p:guide orient="horz" pos="3031"/>
        <p:guide pos="216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77E09-F1F2-42B2-ACCE-53D369CD6D1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A93154-7894-4B4F-973D-4D7A4FA28DD3}">
      <dgm:prSet phldrT="[Text]" custT="1"/>
      <dgm:spPr/>
      <dgm:t>
        <a:bodyPr/>
        <a:lstStyle/>
        <a:p>
          <a:r>
            <a:rPr lang="en-GB" sz="2600" dirty="0"/>
            <a:t>Parties implement NDCs</a:t>
          </a:r>
        </a:p>
      </dgm:t>
    </dgm:pt>
    <dgm:pt modelId="{CED9C6DE-1895-4B41-B30E-62C6126F87BD}" type="parTrans" cxnId="{93897EFC-CDAD-4234-80B9-C61081C2C885}">
      <dgm:prSet/>
      <dgm:spPr/>
      <dgm:t>
        <a:bodyPr/>
        <a:lstStyle/>
        <a:p>
          <a:endParaRPr lang="en-GB"/>
        </a:p>
      </dgm:t>
    </dgm:pt>
    <dgm:pt modelId="{E9563AC8-B363-44AD-B450-B4E0FBE99C9A}" type="sibTrans" cxnId="{93897EFC-CDAD-4234-80B9-C61081C2C885}">
      <dgm:prSet/>
      <dgm:spPr/>
      <dgm:t>
        <a:bodyPr/>
        <a:lstStyle/>
        <a:p>
          <a:endParaRPr lang="en-GB"/>
        </a:p>
      </dgm:t>
    </dgm:pt>
    <dgm:pt modelId="{8DF1540A-2619-445D-9B40-5D91088C4D4B}">
      <dgm:prSet phldrT="[Text]" custT="1"/>
      <dgm:spPr/>
      <dgm:t>
        <a:bodyPr/>
        <a:lstStyle/>
        <a:p>
          <a:r>
            <a:rPr lang="en-GB" sz="2600" dirty="0"/>
            <a:t>Parties report progress in BTRs</a:t>
          </a:r>
        </a:p>
      </dgm:t>
    </dgm:pt>
    <dgm:pt modelId="{60C3BF04-2519-48BA-9540-D43503D54DF4}" type="parTrans" cxnId="{D2002D2A-4C21-49CC-B112-5B26EDDB6D34}">
      <dgm:prSet/>
      <dgm:spPr/>
      <dgm:t>
        <a:bodyPr/>
        <a:lstStyle/>
        <a:p>
          <a:endParaRPr lang="en-GB"/>
        </a:p>
      </dgm:t>
    </dgm:pt>
    <dgm:pt modelId="{22A991C9-1AE7-4348-82B6-42BCC341A205}" type="sibTrans" cxnId="{D2002D2A-4C21-49CC-B112-5B26EDDB6D34}">
      <dgm:prSet/>
      <dgm:spPr/>
      <dgm:t>
        <a:bodyPr/>
        <a:lstStyle/>
        <a:p>
          <a:endParaRPr lang="en-GB"/>
        </a:p>
      </dgm:t>
    </dgm:pt>
    <dgm:pt modelId="{8C361D5A-5C3A-4C14-9BCC-8159D7FCF524}">
      <dgm:prSet phldrT="[Text]" custT="1"/>
      <dgm:spPr/>
      <dgm:t>
        <a:bodyPr/>
        <a:lstStyle/>
        <a:p>
          <a:r>
            <a:rPr lang="en-GB" sz="2600" dirty="0"/>
            <a:t>BTRs reviewed by TER</a:t>
          </a:r>
        </a:p>
      </dgm:t>
    </dgm:pt>
    <dgm:pt modelId="{4D30847B-4738-4F03-BA48-9DE54B422163}" type="parTrans" cxnId="{765277B5-82BD-4B3B-8995-B3AD85663492}">
      <dgm:prSet/>
      <dgm:spPr/>
      <dgm:t>
        <a:bodyPr/>
        <a:lstStyle/>
        <a:p>
          <a:endParaRPr lang="en-GB"/>
        </a:p>
      </dgm:t>
    </dgm:pt>
    <dgm:pt modelId="{CE4172F1-774F-4AF3-AD0C-31472776C3EE}" type="sibTrans" cxnId="{765277B5-82BD-4B3B-8995-B3AD85663492}">
      <dgm:prSet/>
      <dgm:spPr/>
      <dgm:t>
        <a:bodyPr/>
        <a:lstStyle/>
        <a:p>
          <a:endParaRPr lang="en-GB"/>
        </a:p>
      </dgm:t>
    </dgm:pt>
    <dgm:pt modelId="{E11EA519-2F99-4968-801E-4A58CEBC8B4D}">
      <dgm:prSet phldrT="[Text]" custT="1"/>
      <dgm:spPr/>
      <dgm:t>
        <a:bodyPr/>
        <a:lstStyle/>
        <a:p>
          <a:r>
            <a:rPr lang="en-GB" sz="2600" dirty="0"/>
            <a:t>Improve reporting, encourage  ambition</a:t>
          </a:r>
        </a:p>
      </dgm:t>
    </dgm:pt>
    <dgm:pt modelId="{F69FFEEC-4BCB-4624-AA5D-68BB9AEABAD3}" type="parTrans" cxnId="{04247023-2C8A-4C2D-BDB4-F3686155696D}">
      <dgm:prSet/>
      <dgm:spPr/>
      <dgm:t>
        <a:bodyPr/>
        <a:lstStyle/>
        <a:p>
          <a:endParaRPr lang="en-GB"/>
        </a:p>
      </dgm:t>
    </dgm:pt>
    <dgm:pt modelId="{C9F2C0B4-6FD5-4134-ABF5-0E38607D6B70}" type="sibTrans" cxnId="{04247023-2C8A-4C2D-BDB4-F3686155696D}">
      <dgm:prSet/>
      <dgm:spPr/>
      <dgm:t>
        <a:bodyPr/>
        <a:lstStyle/>
        <a:p>
          <a:endParaRPr lang="en-GB"/>
        </a:p>
      </dgm:t>
    </dgm:pt>
    <dgm:pt modelId="{F975AA5C-18FC-4E79-910D-3662E49B514B}">
      <dgm:prSet phldrT="[Text]" custT="1"/>
      <dgm:spPr/>
      <dgm:t>
        <a:bodyPr/>
        <a:lstStyle/>
        <a:p>
          <a:r>
            <a:rPr lang="en-GB" sz="2600" dirty="0"/>
            <a:t>Parties present  NDCs</a:t>
          </a:r>
        </a:p>
      </dgm:t>
    </dgm:pt>
    <dgm:pt modelId="{B2869625-E5BB-4A46-83C2-1CB66C8C2DAB}" type="parTrans" cxnId="{33C572D2-5468-4ACB-A51B-7E37F665F334}">
      <dgm:prSet/>
      <dgm:spPr/>
      <dgm:t>
        <a:bodyPr/>
        <a:lstStyle/>
        <a:p>
          <a:endParaRPr lang="en-GB"/>
        </a:p>
      </dgm:t>
    </dgm:pt>
    <dgm:pt modelId="{C1729994-93B7-40DA-83E4-021E54BCEA86}" type="sibTrans" cxnId="{33C572D2-5468-4ACB-A51B-7E37F665F334}">
      <dgm:prSet/>
      <dgm:spPr/>
      <dgm:t>
        <a:bodyPr/>
        <a:lstStyle/>
        <a:p>
          <a:endParaRPr lang="en-GB"/>
        </a:p>
      </dgm:t>
    </dgm:pt>
    <dgm:pt modelId="{D2A88C0A-5C33-4337-86C3-D29A1E3E5EB0}" type="pres">
      <dgm:prSet presAssocID="{57577E09-F1F2-42B2-ACCE-53D369CD6D11}" presName="cycle" presStyleCnt="0">
        <dgm:presLayoutVars>
          <dgm:dir/>
          <dgm:resizeHandles val="exact"/>
        </dgm:presLayoutVars>
      </dgm:prSet>
      <dgm:spPr/>
    </dgm:pt>
    <dgm:pt modelId="{685F0B02-2BC4-4C20-974A-7A3AECC2124F}" type="pres">
      <dgm:prSet presAssocID="{69A93154-7894-4B4F-973D-4D7A4FA28DD3}" presName="dummy" presStyleCnt="0"/>
      <dgm:spPr/>
    </dgm:pt>
    <dgm:pt modelId="{419FE1BB-6F21-42F5-B173-AA8BA6867F53}" type="pres">
      <dgm:prSet presAssocID="{69A93154-7894-4B4F-973D-4D7A4FA28DD3}" presName="node" presStyleLbl="revTx" presStyleIdx="0" presStyleCnt="5" custScaleX="134232">
        <dgm:presLayoutVars>
          <dgm:bulletEnabled val="1"/>
        </dgm:presLayoutVars>
      </dgm:prSet>
      <dgm:spPr/>
    </dgm:pt>
    <dgm:pt modelId="{07D1F8F5-D806-4CFB-A2ED-D1A508AFEBA0}" type="pres">
      <dgm:prSet presAssocID="{E9563AC8-B363-44AD-B450-B4E0FBE99C9A}" presName="sibTrans" presStyleLbl="node1" presStyleIdx="0" presStyleCnt="5"/>
      <dgm:spPr/>
    </dgm:pt>
    <dgm:pt modelId="{BED8EE34-0B51-4FF8-AD0A-9879D476D774}" type="pres">
      <dgm:prSet presAssocID="{8DF1540A-2619-445D-9B40-5D91088C4D4B}" presName="dummy" presStyleCnt="0"/>
      <dgm:spPr/>
    </dgm:pt>
    <dgm:pt modelId="{A7B49573-53B0-4445-91E9-17ACF773E8B0}" type="pres">
      <dgm:prSet presAssocID="{8DF1540A-2619-445D-9B40-5D91088C4D4B}" presName="node" presStyleLbl="revTx" presStyleIdx="1" presStyleCnt="5" custScaleX="172652">
        <dgm:presLayoutVars>
          <dgm:bulletEnabled val="1"/>
        </dgm:presLayoutVars>
      </dgm:prSet>
      <dgm:spPr/>
    </dgm:pt>
    <dgm:pt modelId="{6F5DAF1C-4C9D-47F6-B818-1465321AAC70}" type="pres">
      <dgm:prSet presAssocID="{22A991C9-1AE7-4348-82B6-42BCC341A205}" presName="sibTrans" presStyleLbl="node1" presStyleIdx="1" presStyleCnt="5"/>
      <dgm:spPr/>
    </dgm:pt>
    <dgm:pt modelId="{5A9B98D2-A818-40E9-A06D-DD5B6A8CFE57}" type="pres">
      <dgm:prSet presAssocID="{8C361D5A-5C3A-4C14-9BCC-8159D7FCF524}" presName="dummy" presStyleCnt="0"/>
      <dgm:spPr/>
    </dgm:pt>
    <dgm:pt modelId="{3BAB52BA-7413-4968-AC36-4D2EDBA4DF54}" type="pres">
      <dgm:prSet presAssocID="{8C361D5A-5C3A-4C14-9BCC-8159D7FCF524}" presName="node" presStyleLbl="revTx" presStyleIdx="2" presStyleCnt="5">
        <dgm:presLayoutVars>
          <dgm:bulletEnabled val="1"/>
        </dgm:presLayoutVars>
      </dgm:prSet>
      <dgm:spPr/>
    </dgm:pt>
    <dgm:pt modelId="{AEECB423-D547-4B4B-AFA1-A0CDB0FA8C07}" type="pres">
      <dgm:prSet presAssocID="{CE4172F1-774F-4AF3-AD0C-31472776C3EE}" presName="sibTrans" presStyleLbl="node1" presStyleIdx="2" presStyleCnt="5"/>
      <dgm:spPr/>
    </dgm:pt>
    <dgm:pt modelId="{766FBB62-D098-45E7-B7C6-CAC191FABBC2}" type="pres">
      <dgm:prSet presAssocID="{E11EA519-2F99-4968-801E-4A58CEBC8B4D}" presName="dummy" presStyleCnt="0"/>
      <dgm:spPr/>
    </dgm:pt>
    <dgm:pt modelId="{B6AA2E57-ECD9-42F4-8451-7EEEA8E372A3}" type="pres">
      <dgm:prSet presAssocID="{E11EA519-2F99-4968-801E-4A58CEBC8B4D}" presName="node" presStyleLbl="revTx" presStyleIdx="3" presStyleCnt="5" custScaleX="191940" custScaleY="89137">
        <dgm:presLayoutVars>
          <dgm:bulletEnabled val="1"/>
        </dgm:presLayoutVars>
      </dgm:prSet>
      <dgm:spPr/>
    </dgm:pt>
    <dgm:pt modelId="{50F195C8-7C30-41D2-9E09-EF02538E7241}" type="pres">
      <dgm:prSet presAssocID="{C9F2C0B4-6FD5-4134-ABF5-0E38607D6B70}" presName="sibTrans" presStyleLbl="node1" presStyleIdx="3" presStyleCnt="5"/>
      <dgm:spPr/>
    </dgm:pt>
    <dgm:pt modelId="{52E115F0-F11B-44CA-80EA-30D9AE336E20}" type="pres">
      <dgm:prSet presAssocID="{F975AA5C-18FC-4E79-910D-3662E49B514B}" presName="dummy" presStyleCnt="0"/>
      <dgm:spPr/>
    </dgm:pt>
    <dgm:pt modelId="{26FE8F3C-F827-4A4D-8339-3D01A7CACFE7}" type="pres">
      <dgm:prSet presAssocID="{F975AA5C-18FC-4E79-910D-3662E49B514B}" presName="node" presStyleLbl="revTx" presStyleIdx="4" presStyleCnt="5" custScaleX="117746" custScaleY="91985">
        <dgm:presLayoutVars>
          <dgm:bulletEnabled val="1"/>
        </dgm:presLayoutVars>
      </dgm:prSet>
      <dgm:spPr/>
    </dgm:pt>
    <dgm:pt modelId="{B12BD207-C7BB-4946-A576-DBA3AC84106E}" type="pres">
      <dgm:prSet presAssocID="{C1729994-93B7-40DA-83E4-021E54BCEA86}" presName="sibTrans" presStyleLbl="node1" presStyleIdx="4" presStyleCnt="5"/>
      <dgm:spPr/>
    </dgm:pt>
  </dgm:ptLst>
  <dgm:cxnLst>
    <dgm:cxn modelId="{04247023-2C8A-4C2D-BDB4-F3686155696D}" srcId="{57577E09-F1F2-42B2-ACCE-53D369CD6D11}" destId="{E11EA519-2F99-4968-801E-4A58CEBC8B4D}" srcOrd="3" destOrd="0" parTransId="{F69FFEEC-4BCB-4624-AA5D-68BB9AEABAD3}" sibTransId="{C9F2C0B4-6FD5-4134-ABF5-0E38607D6B70}"/>
    <dgm:cxn modelId="{D2002D2A-4C21-49CC-B112-5B26EDDB6D34}" srcId="{57577E09-F1F2-42B2-ACCE-53D369CD6D11}" destId="{8DF1540A-2619-445D-9B40-5D91088C4D4B}" srcOrd="1" destOrd="0" parTransId="{60C3BF04-2519-48BA-9540-D43503D54DF4}" sibTransId="{22A991C9-1AE7-4348-82B6-42BCC341A205}"/>
    <dgm:cxn modelId="{CFE2DD33-D3A6-4491-9D8C-CFF3D5BE915C}" type="presOf" srcId="{69A93154-7894-4B4F-973D-4D7A4FA28DD3}" destId="{419FE1BB-6F21-42F5-B173-AA8BA6867F53}" srcOrd="0" destOrd="0" presId="urn:microsoft.com/office/officeart/2005/8/layout/cycle1"/>
    <dgm:cxn modelId="{20404067-BCEA-4F02-899A-EF902B8FD38C}" type="presOf" srcId="{22A991C9-1AE7-4348-82B6-42BCC341A205}" destId="{6F5DAF1C-4C9D-47F6-B818-1465321AAC70}" srcOrd="0" destOrd="0" presId="urn:microsoft.com/office/officeart/2005/8/layout/cycle1"/>
    <dgm:cxn modelId="{61745E48-9D6F-49CD-9A75-6D786E2CF5FF}" type="presOf" srcId="{8C361D5A-5C3A-4C14-9BCC-8159D7FCF524}" destId="{3BAB52BA-7413-4968-AC36-4D2EDBA4DF54}" srcOrd="0" destOrd="0" presId="urn:microsoft.com/office/officeart/2005/8/layout/cycle1"/>
    <dgm:cxn modelId="{C3C71E6A-F705-4316-8318-0A91A269447F}" type="presOf" srcId="{E9563AC8-B363-44AD-B450-B4E0FBE99C9A}" destId="{07D1F8F5-D806-4CFB-A2ED-D1A508AFEBA0}" srcOrd="0" destOrd="0" presId="urn:microsoft.com/office/officeart/2005/8/layout/cycle1"/>
    <dgm:cxn modelId="{02C9C44E-3A40-4991-A017-9B9B4268D229}" type="presOf" srcId="{8DF1540A-2619-445D-9B40-5D91088C4D4B}" destId="{A7B49573-53B0-4445-91E9-17ACF773E8B0}" srcOrd="0" destOrd="0" presId="urn:microsoft.com/office/officeart/2005/8/layout/cycle1"/>
    <dgm:cxn modelId="{7E804A81-81CF-48C6-AF87-C573C22F302D}" type="presOf" srcId="{E11EA519-2F99-4968-801E-4A58CEBC8B4D}" destId="{B6AA2E57-ECD9-42F4-8451-7EEEA8E372A3}" srcOrd="0" destOrd="0" presId="urn:microsoft.com/office/officeart/2005/8/layout/cycle1"/>
    <dgm:cxn modelId="{765277B5-82BD-4B3B-8995-B3AD85663492}" srcId="{57577E09-F1F2-42B2-ACCE-53D369CD6D11}" destId="{8C361D5A-5C3A-4C14-9BCC-8159D7FCF524}" srcOrd="2" destOrd="0" parTransId="{4D30847B-4738-4F03-BA48-9DE54B422163}" sibTransId="{CE4172F1-774F-4AF3-AD0C-31472776C3EE}"/>
    <dgm:cxn modelId="{957E14BA-70DF-43C1-B8D3-B0F593F0F525}" type="presOf" srcId="{CE4172F1-774F-4AF3-AD0C-31472776C3EE}" destId="{AEECB423-D547-4B4B-AFA1-A0CDB0FA8C07}" srcOrd="0" destOrd="0" presId="urn:microsoft.com/office/officeart/2005/8/layout/cycle1"/>
    <dgm:cxn modelId="{33C572D2-5468-4ACB-A51B-7E37F665F334}" srcId="{57577E09-F1F2-42B2-ACCE-53D369CD6D11}" destId="{F975AA5C-18FC-4E79-910D-3662E49B514B}" srcOrd="4" destOrd="0" parTransId="{B2869625-E5BB-4A46-83C2-1CB66C8C2DAB}" sibTransId="{C1729994-93B7-40DA-83E4-021E54BCEA86}"/>
    <dgm:cxn modelId="{8BAB3CDF-A7CB-4812-AA50-F2AABC83A50A}" type="presOf" srcId="{F975AA5C-18FC-4E79-910D-3662E49B514B}" destId="{26FE8F3C-F827-4A4D-8339-3D01A7CACFE7}" srcOrd="0" destOrd="0" presId="urn:microsoft.com/office/officeart/2005/8/layout/cycle1"/>
    <dgm:cxn modelId="{6FFC45E8-9F05-488C-BEDE-C1D16737CC9B}" type="presOf" srcId="{57577E09-F1F2-42B2-ACCE-53D369CD6D11}" destId="{D2A88C0A-5C33-4337-86C3-D29A1E3E5EB0}" srcOrd="0" destOrd="0" presId="urn:microsoft.com/office/officeart/2005/8/layout/cycle1"/>
    <dgm:cxn modelId="{957C34F2-A196-4DFC-B784-D2ECE6F3EED4}" type="presOf" srcId="{C9F2C0B4-6FD5-4134-ABF5-0E38607D6B70}" destId="{50F195C8-7C30-41D2-9E09-EF02538E7241}" srcOrd="0" destOrd="0" presId="urn:microsoft.com/office/officeart/2005/8/layout/cycle1"/>
    <dgm:cxn modelId="{FE779AFA-05DE-4176-A388-9D2393863C6F}" type="presOf" srcId="{C1729994-93B7-40DA-83E4-021E54BCEA86}" destId="{B12BD207-C7BB-4946-A576-DBA3AC84106E}" srcOrd="0" destOrd="0" presId="urn:microsoft.com/office/officeart/2005/8/layout/cycle1"/>
    <dgm:cxn modelId="{93897EFC-CDAD-4234-80B9-C61081C2C885}" srcId="{57577E09-F1F2-42B2-ACCE-53D369CD6D11}" destId="{69A93154-7894-4B4F-973D-4D7A4FA28DD3}" srcOrd="0" destOrd="0" parTransId="{CED9C6DE-1895-4B41-B30E-62C6126F87BD}" sibTransId="{E9563AC8-B363-44AD-B450-B4E0FBE99C9A}"/>
    <dgm:cxn modelId="{9F6134EE-4357-486D-928B-43FF6991696A}" type="presParOf" srcId="{D2A88C0A-5C33-4337-86C3-D29A1E3E5EB0}" destId="{685F0B02-2BC4-4C20-974A-7A3AECC2124F}" srcOrd="0" destOrd="0" presId="urn:microsoft.com/office/officeart/2005/8/layout/cycle1"/>
    <dgm:cxn modelId="{EBEB1B47-D692-41DA-B743-7C143CC89CF2}" type="presParOf" srcId="{D2A88C0A-5C33-4337-86C3-D29A1E3E5EB0}" destId="{419FE1BB-6F21-42F5-B173-AA8BA6867F53}" srcOrd="1" destOrd="0" presId="urn:microsoft.com/office/officeart/2005/8/layout/cycle1"/>
    <dgm:cxn modelId="{29377FBF-D7AB-475A-8432-FB9168BA7B4B}" type="presParOf" srcId="{D2A88C0A-5C33-4337-86C3-D29A1E3E5EB0}" destId="{07D1F8F5-D806-4CFB-A2ED-D1A508AFEBA0}" srcOrd="2" destOrd="0" presId="urn:microsoft.com/office/officeart/2005/8/layout/cycle1"/>
    <dgm:cxn modelId="{13B3E600-92F7-434C-956B-C2CED4CD5BCE}" type="presParOf" srcId="{D2A88C0A-5C33-4337-86C3-D29A1E3E5EB0}" destId="{BED8EE34-0B51-4FF8-AD0A-9879D476D774}" srcOrd="3" destOrd="0" presId="urn:microsoft.com/office/officeart/2005/8/layout/cycle1"/>
    <dgm:cxn modelId="{A00F0CED-6C74-40A3-B01E-7984400997AF}" type="presParOf" srcId="{D2A88C0A-5C33-4337-86C3-D29A1E3E5EB0}" destId="{A7B49573-53B0-4445-91E9-17ACF773E8B0}" srcOrd="4" destOrd="0" presId="urn:microsoft.com/office/officeart/2005/8/layout/cycle1"/>
    <dgm:cxn modelId="{308CE0D0-EEB6-424A-AC75-0C9CAF1AA76F}" type="presParOf" srcId="{D2A88C0A-5C33-4337-86C3-D29A1E3E5EB0}" destId="{6F5DAF1C-4C9D-47F6-B818-1465321AAC70}" srcOrd="5" destOrd="0" presId="urn:microsoft.com/office/officeart/2005/8/layout/cycle1"/>
    <dgm:cxn modelId="{2E362257-E100-4A53-A944-AD30D8ABF424}" type="presParOf" srcId="{D2A88C0A-5C33-4337-86C3-D29A1E3E5EB0}" destId="{5A9B98D2-A818-40E9-A06D-DD5B6A8CFE57}" srcOrd="6" destOrd="0" presId="urn:microsoft.com/office/officeart/2005/8/layout/cycle1"/>
    <dgm:cxn modelId="{54FE3913-795A-4CC7-ABA9-0E59BB05FC8F}" type="presParOf" srcId="{D2A88C0A-5C33-4337-86C3-D29A1E3E5EB0}" destId="{3BAB52BA-7413-4968-AC36-4D2EDBA4DF54}" srcOrd="7" destOrd="0" presId="urn:microsoft.com/office/officeart/2005/8/layout/cycle1"/>
    <dgm:cxn modelId="{8A6E36FB-6D25-474E-94BC-A4626A430F87}" type="presParOf" srcId="{D2A88C0A-5C33-4337-86C3-D29A1E3E5EB0}" destId="{AEECB423-D547-4B4B-AFA1-A0CDB0FA8C07}" srcOrd="8" destOrd="0" presId="urn:microsoft.com/office/officeart/2005/8/layout/cycle1"/>
    <dgm:cxn modelId="{75481097-A192-4D85-9472-F37F823322C0}" type="presParOf" srcId="{D2A88C0A-5C33-4337-86C3-D29A1E3E5EB0}" destId="{766FBB62-D098-45E7-B7C6-CAC191FABBC2}" srcOrd="9" destOrd="0" presId="urn:microsoft.com/office/officeart/2005/8/layout/cycle1"/>
    <dgm:cxn modelId="{B4E3E99A-747C-4D77-89C9-1A4979508921}" type="presParOf" srcId="{D2A88C0A-5C33-4337-86C3-D29A1E3E5EB0}" destId="{B6AA2E57-ECD9-42F4-8451-7EEEA8E372A3}" srcOrd="10" destOrd="0" presId="urn:microsoft.com/office/officeart/2005/8/layout/cycle1"/>
    <dgm:cxn modelId="{52E857EF-15EE-4F61-B50D-3BAF1EE2F2AE}" type="presParOf" srcId="{D2A88C0A-5C33-4337-86C3-D29A1E3E5EB0}" destId="{50F195C8-7C30-41D2-9E09-EF02538E7241}" srcOrd="11" destOrd="0" presId="urn:microsoft.com/office/officeart/2005/8/layout/cycle1"/>
    <dgm:cxn modelId="{1A97A908-4FED-401E-920D-D71102B78529}" type="presParOf" srcId="{D2A88C0A-5C33-4337-86C3-D29A1E3E5EB0}" destId="{52E115F0-F11B-44CA-80EA-30D9AE336E20}" srcOrd="12" destOrd="0" presId="urn:microsoft.com/office/officeart/2005/8/layout/cycle1"/>
    <dgm:cxn modelId="{5AD0FF0F-AD10-4799-991D-679546378F0F}" type="presParOf" srcId="{D2A88C0A-5C33-4337-86C3-D29A1E3E5EB0}" destId="{26FE8F3C-F827-4A4D-8339-3D01A7CACFE7}" srcOrd="13" destOrd="0" presId="urn:microsoft.com/office/officeart/2005/8/layout/cycle1"/>
    <dgm:cxn modelId="{F12B0760-CC37-4AF6-A6AA-78556E27458A}" type="presParOf" srcId="{D2A88C0A-5C33-4337-86C3-D29A1E3E5EB0}" destId="{B12BD207-C7BB-4946-A576-DBA3AC84106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FE1BB-6F21-42F5-B173-AA8BA6867F53}">
      <dsp:nvSpPr>
        <dsp:cNvPr id="0" name=""/>
        <dsp:cNvSpPr/>
      </dsp:nvSpPr>
      <dsp:spPr>
        <a:xfrm>
          <a:off x="4916595" y="40592"/>
          <a:ext cx="1843128" cy="137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Parties implement NDCs</a:t>
          </a:r>
        </a:p>
      </dsp:txBody>
      <dsp:txXfrm>
        <a:off x="4916595" y="40592"/>
        <a:ext cx="1843128" cy="1373092"/>
      </dsp:txXfrm>
    </dsp:sp>
    <dsp:sp modelId="{07D1F8F5-D806-4CFB-A2ED-D1A508AFEBA0}">
      <dsp:nvSpPr>
        <dsp:cNvPr id="0" name=""/>
        <dsp:cNvSpPr/>
      </dsp:nvSpPr>
      <dsp:spPr>
        <a:xfrm>
          <a:off x="1919010" y="556"/>
          <a:ext cx="5151384" cy="5151384"/>
        </a:xfrm>
        <a:prstGeom prst="circularArrow">
          <a:avLst>
            <a:gd name="adj1" fmla="val 5198"/>
            <a:gd name="adj2" fmla="val 335733"/>
            <a:gd name="adj3" fmla="val 21293975"/>
            <a:gd name="adj4" fmla="val 1976559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49573-53B0-4445-91E9-17ACF773E8B0}">
      <dsp:nvSpPr>
        <dsp:cNvPr id="0" name=""/>
        <dsp:cNvSpPr/>
      </dsp:nvSpPr>
      <dsp:spPr>
        <a:xfrm>
          <a:off x="5483127" y="2596000"/>
          <a:ext cx="2370670" cy="137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Parties report progress in BTRs</a:t>
          </a:r>
        </a:p>
      </dsp:txBody>
      <dsp:txXfrm>
        <a:off x="5483127" y="2596000"/>
        <a:ext cx="2370670" cy="1373092"/>
      </dsp:txXfrm>
    </dsp:sp>
    <dsp:sp modelId="{6F5DAF1C-4C9D-47F6-B818-1465321AAC70}">
      <dsp:nvSpPr>
        <dsp:cNvPr id="0" name=""/>
        <dsp:cNvSpPr/>
      </dsp:nvSpPr>
      <dsp:spPr>
        <a:xfrm>
          <a:off x="1919010" y="556"/>
          <a:ext cx="5151384" cy="5151384"/>
        </a:xfrm>
        <a:prstGeom prst="circularArrow">
          <a:avLst>
            <a:gd name="adj1" fmla="val 5198"/>
            <a:gd name="adj2" fmla="val 335733"/>
            <a:gd name="adj3" fmla="val 4015458"/>
            <a:gd name="adj4" fmla="val 225273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B52BA-7413-4968-AC36-4D2EDBA4DF54}">
      <dsp:nvSpPr>
        <dsp:cNvPr id="0" name=""/>
        <dsp:cNvSpPr/>
      </dsp:nvSpPr>
      <dsp:spPr>
        <a:xfrm>
          <a:off x="3808156" y="4175329"/>
          <a:ext cx="1373092" cy="137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BTRs reviewed by TER</a:t>
          </a:r>
        </a:p>
      </dsp:txBody>
      <dsp:txXfrm>
        <a:off x="3808156" y="4175329"/>
        <a:ext cx="1373092" cy="1373092"/>
      </dsp:txXfrm>
    </dsp:sp>
    <dsp:sp modelId="{AEECB423-D547-4B4B-AFA1-A0CDB0FA8C07}">
      <dsp:nvSpPr>
        <dsp:cNvPr id="0" name=""/>
        <dsp:cNvSpPr/>
      </dsp:nvSpPr>
      <dsp:spPr>
        <a:xfrm>
          <a:off x="1919010" y="556"/>
          <a:ext cx="5151384" cy="5151384"/>
        </a:xfrm>
        <a:prstGeom prst="circularArrow">
          <a:avLst>
            <a:gd name="adj1" fmla="val 5198"/>
            <a:gd name="adj2" fmla="val 335733"/>
            <a:gd name="adj3" fmla="val 8350877"/>
            <a:gd name="adj4" fmla="val 644880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A2E57-ECD9-42F4-8451-7EEEA8E372A3}">
      <dsp:nvSpPr>
        <dsp:cNvPr id="0" name=""/>
        <dsp:cNvSpPr/>
      </dsp:nvSpPr>
      <dsp:spPr>
        <a:xfrm>
          <a:off x="1003186" y="2670580"/>
          <a:ext cx="2635512" cy="12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Improve reporting, encourage  ambition</a:t>
          </a:r>
        </a:p>
      </dsp:txBody>
      <dsp:txXfrm>
        <a:off x="1003186" y="2670580"/>
        <a:ext cx="2635512" cy="1223933"/>
      </dsp:txXfrm>
    </dsp:sp>
    <dsp:sp modelId="{50F195C8-7C30-41D2-9E09-EF02538E7241}">
      <dsp:nvSpPr>
        <dsp:cNvPr id="0" name=""/>
        <dsp:cNvSpPr/>
      </dsp:nvSpPr>
      <dsp:spPr>
        <a:xfrm>
          <a:off x="1919010" y="556"/>
          <a:ext cx="5151384" cy="5151384"/>
        </a:xfrm>
        <a:prstGeom prst="circularArrow">
          <a:avLst>
            <a:gd name="adj1" fmla="val 5198"/>
            <a:gd name="adj2" fmla="val 335733"/>
            <a:gd name="adj3" fmla="val 12395619"/>
            <a:gd name="adj4" fmla="val 1065807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8F3C-F827-4A4D-8339-3D01A7CACFE7}">
      <dsp:nvSpPr>
        <dsp:cNvPr id="0" name=""/>
        <dsp:cNvSpPr/>
      </dsp:nvSpPr>
      <dsp:spPr>
        <a:xfrm>
          <a:off x="2342864" y="95619"/>
          <a:ext cx="1616760" cy="12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Parties present  NDCs</a:t>
          </a:r>
        </a:p>
      </dsp:txBody>
      <dsp:txXfrm>
        <a:off x="2342864" y="95619"/>
        <a:ext cx="1616760" cy="1263038"/>
      </dsp:txXfrm>
    </dsp:sp>
    <dsp:sp modelId="{B12BD207-C7BB-4946-A576-DBA3AC84106E}">
      <dsp:nvSpPr>
        <dsp:cNvPr id="0" name=""/>
        <dsp:cNvSpPr/>
      </dsp:nvSpPr>
      <dsp:spPr>
        <a:xfrm>
          <a:off x="1919010" y="556"/>
          <a:ext cx="5151384" cy="5151384"/>
        </a:xfrm>
        <a:prstGeom prst="circularArrow">
          <a:avLst>
            <a:gd name="adj1" fmla="val 5198"/>
            <a:gd name="adj2" fmla="val 335733"/>
            <a:gd name="adj3" fmla="val 16502484"/>
            <a:gd name="adj4" fmla="val 1538766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828" cy="4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7" tIns="47169" rIns="94337" bIns="47169" numCol="1" anchor="t" anchorCtr="0" compatLnSpc="1">
            <a:prstTxWarp prst="textNoShape">
              <a:avLst/>
            </a:prstTxWarp>
          </a:bodyPr>
          <a:lstStyle>
            <a:lvl1pPr defTabSz="94353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335" y="0"/>
            <a:ext cx="2983828" cy="4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7" tIns="47169" rIns="94337" bIns="47169" numCol="1" anchor="t" anchorCtr="0" compatLnSpc="1">
            <a:prstTxWarp prst="textNoShape">
              <a:avLst/>
            </a:prstTxWarp>
          </a:bodyPr>
          <a:lstStyle>
            <a:lvl1pPr algn="r" defTabSz="94353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178"/>
            <a:ext cx="2983828" cy="4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7" tIns="47169" rIns="94337" bIns="47169" numCol="1" anchor="b" anchorCtr="0" compatLnSpc="1">
            <a:prstTxWarp prst="textNoShape">
              <a:avLst/>
            </a:prstTxWarp>
          </a:bodyPr>
          <a:lstStyle>
            <a:lvl1pPr defTabSz="94353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335" y="9142178"/>
            <a:ext cx="2983828" cy="4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7" tIns="47169" rIns="94337" bIns="47169" numCol="1" anchor="b" anchorCtr="0" compatLnSpc="1">
            <a:prstTxWarp prst="textNoShape">
              <a:avLst/>
            </a:prstTxWarp>
          </a:bodyPr>
          <a:lstStyle>
            <a:lvl1pPr algn="r" defTabSz="943531">
              <a:defRPr sz="1200"/>
            </a:lvl1pPr>
          </a:lstStyle>
          <a:p>
            <a:pPr>
              <a:defRPr/>
            </a:pPr>
            <a:fld id="{B868279D-BB04-4859-BE73-18E37AF4D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2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654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6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22" y="0"/>
            <a:ext cx="2970654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6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685800"/>
            <a:ext cx="5284788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921" y="4571860"/>
            <a:ext cx="5030680" cy="43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718"/>
            <a:ext cx="2970654" cy="4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6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22" y="9143718"/>
            <a:ext cx="2970654" cy="4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648">
              <a:defRPr sz="1200"/>
            </a:lvl1pPr>
          </a:lstStyle>
          <a:p>
            <a:pPr>
              <a:defRPr/>
            </a:pPr>
            <a:fld id="{E1F21D5C-4B6A-43D1-BF43-7E7A5EA4C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DFF8D-D18E-4315-B5E3-4A9CDB4955C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722313"/>
            <a:ext cx="5211762" cy="36083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863" y="4570318"/>
            <a:ext cx="5050441" cy="433123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7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4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4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6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Parties implement their NDCs: they undertake efforts to meet their targets and implement associate policies and measures, facilitated by support and finance. </a:t>
            </a:r>
          </a:p>
          <a:p>
            <a:r>
              <a:rPr lang="en-GB" dirty="0"/>
              <a:t>3. Parties report on their efforts and progress to the international community. </a:t>
            </a:r>
          </a:p>
          <a:p>
            <a:r>
              <a:rPr lang="en-GB" dirty="0"/>
              <a:t>4. Technical Experts will review these efforts described in BTRs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54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1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069" indent="-231069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2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0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4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7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8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0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FD14-EA5E-4F4A-8071-A9BF468EB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56A5-A79F-4B08-A948-6B0001139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6063-E8DB-456B-B89B-5FA509242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A0DF-A303-4404-B49D-953B76B6F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9EA78-8153-447C-B6ED-C70C2A0D7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6F4E-F63F-425B-B962-4D38C6732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2345-0C0C-4EB9-B3B6-200DBA18B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2709-9178-4553-8FDC-5F634DE48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FE7A-9DD8-44A4-9DB2-8C4ADC59B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631E-F71E-4CB7-BA21-661E123F7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8116-C083-4300-A560-95FC7B46F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4B39A9-C8F8-4367-8097-A1AD61D851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9020175" y="1268413"/>
            <a:ext cx="6858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eaLnBrk="0" hangingPunct="0">
              <a:defRPr/>
            </a:pPr>
            <a:r>
              <a:rPr lang="en-GB" sz="2600">
                <a:solidFill>
                  <a:srgbClr val="800080"/>
                </a:solidFill>
                <a:latin typeface="Gill Sans" pitchFamily="34" charset="0"/>
              </a:rPr>
              <a:t>european capacity building initiative ecbi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r="1465" b="1465"/>
          <a:stretch>
            <a:fillRect/>
          </a:stretch>
        </p:blipFill>
        <p:spPr bwMode="auto">
          <a:xfrm>
            <a:off x="8699500" y="188913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solidFill>
                <a:srgbClr val="000099"/>
              </a:solidFill>
              <a:latin typeface="Gill Sans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47838" y="3213100"/>
            <a:ext cx="756126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660066"/>
                </a:solidFill>
                <a:latin typeface="Gill Sans MT" pitchFamily="34" charset="0"/>
              </a:rPr>
              <a:t>Enhanced Transparency Framework</a:t>
            </a:r>
          </a:p>
          <a:p>
            <a:pPr eaLnBrk="0" hangingPunct="0"/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r>
              <a:rPr lang="en-GB" sz="2800" dirty="0">
                <a:solidFill>
                  <a:srgbClr val="660066"/>
                </a:solidFill>
                <a:latin typeface="Gill Sans MT" pitchFamily="34" charset="0"/>
              </a:rPr>
              <a:t>Illari Aragon</a:t>
            </a:r>
          </a:p>
          <a:p>
            <a:pPr eaLnBrk="0" hangingPunct="0"/>
            <a:r>
              <a:rPr lang="en-GB" dirty="0">
                <a:solidFill>
                  <a:srgbClr val="660066"/>
                </a:solidFill>
                <a:latin typeface="Gill Sans MT" pitchFamily="34" charset="0"/>
              </a:rPr>
              <a:t>International Institute for Environmental and Development (IIED)</a:t>
            </a:r>
            <a:endParaRPr lang="en-US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09675" cy="6858000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 rot="5400000">
            <a:off x="-2814637" y="29337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6838"/>
            <a:r>
              <a:rPr lang="en-GB" sz="3500">
                <a:solidFill>
                  <a:schemeClr val="bg1"/>
                </a:solidFill>
                <a:latin typeface="Gill Sans MT" pitchFamily="34" charset="0"/>
              </a:rPr>
              <a:t>european capacity building initiative</a:t>
            </a:r>
            <a:endParaRPr lang="fr-FR" sz="3500">
              <a:solidFill>
                <a:schemeClr val="bg1"/>
              </a:solidFill>
              <a:latin typeface="Gill Sans MT" pitchFamily="34" charset="0"/>
            </a:endParaRPr>
          </a:p>
          <a:p>
            <a:pPr indent="96838"/>
            <a:r>
              <a:rPr lang="fr-FR">
                <a:solidFill>
                  <a:schemeClr val="bg1"/>
                </a:solidFill>
                <a:latin typeface="Gill Sans MT" pitchFamily="34" charset="0"/>
              </a:rPr>
              <a:t>initiative européenne de renforcement des capacités</a:t>
            </a:r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244600" y="803275"/>
            <a:ext cx="866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096000" algn="r"/>
              </a:tabLst>
            </a:pPr>
            <a:r>
              <a:rPr lang="fr-FR" sz="8000">
                <a:solidFill>
                  <a:srgbClr val="660066"/>
                </a:solidFill>
                <a:latin typeface="Gill Sans MT" pitchFamily="34" charset="0"/>
              </a:rPr>
              <a:t>	ecbi</a:t>
            </a:r>
            <a:r>
              <a:rPr lang="fr-FR" sz="5400">
                <a:solidFill>
                  <a:srgbClr val="660066"/>
                </a:solidFill>
                <a:latin typeface="Gill Sans MT" pitchFamily="34" charset="0"/>
              </a:rPr>
              <a:t>	</a:t>
            </a:r>
            <a:endParaRPr lang="en-GB" sz="5400">
              <a:solidFill>
                <a:srgbClr val="660066"/>
              </a:solidFill>
              <a:latin typeface="Gill Sans MT" pitchFamily="34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3" cstate="print"/>
          <a:srcRect r="1465" b="1465"/>
          <a:stretch>
            <a:fillRect/>
          </a:stretch>
        </p:blipFill>
        <p:spPr bwMode="auto">
          <a:xfrm>
            <a:off x="7691438" y="325438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1749425" y="5695950"/>
            <a:ext cx="74882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660066"/>
                </a:solidFill>
                <a:latin typeface="Gill Sans MT" pitchFamily="34" charset="0"/>
              </a:rPr>
              <a:t>for sustained capacity building in support of international climate change negotiations</a:t>
            </a:r>
            <a:endParaRPr lang="fr-FR" sz="1600">
              <a:solidFill>
                <a:srgbClr val="660066"/>
              </a:solidFill>
              <a:latin typeface="Gill Sans MT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660066"/>
                </a:solidFill>
                <a:latin typeface="Gill Sans MT" pitchFamily="34" charset="0"/>
              </a:rPr>
              <a:t>pour un renforcement durable des capacités en appui aux négociations internationales sur les changements climatiques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660066"/>
              </a:solidFill>
            </a:endParaRPr>
          </a:p>
          <a:p>
            <a:r>
              <a:rPr lang="en-US" sz="3200" dirty="0">
                <a:solidFill>
                  <a:srgbClr val="660066"/>
                </a:solidFill>
              </a:rPr>
              <a:t>Technical Expert Review (TER)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96" y="1088740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Technical Expert Review (TER) is a pillar of the ETF. The TER provides independent and expert verification of countries’ information in their BTRs - regarding mitigation action and support provided.  </a:t>
            </a:r>
            <a:endParaRPr lang="en-US" sz="28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TER will: </a:t>
            </a:r>
            <a:endParaRPr lang="en-US" sz="25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Review consistency of information in accordance with MPGs.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Consider Party’s implementation and achievement of NDC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Identify areas of improvement.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Assist to identify capacity building needs.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TER will not make political judgements, review the   adequacy or appropriateness of Party’s NDC. 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64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DD9E-0F67-40DE-957C-46A74FDF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07" y="321938"/>
            <a:ext cx="8314506" cy="144016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660066"/>
                </a:solidFill>
              </a:rPr>
              <a:t>COP 24 (2018) Katowice, Poland:  </a:t>
            </a:r>
            <a:br>
              <a:rPr lang="en-GB" sz="3200" dirty="0">
                <a:solidFill>
                  <a:srgbClr val="660066"/>
                </a:solidFill>
              </a:rPr>
            </a:br>
            <a:r>
              <a:rPr lang="en-GB" sz="3200" dirty="0">
                <a:solidFill>
                  <a:srgbClr val="660066"/>
                </a:solidFill>
              </a:rPr>
              <a:t>Modalities, Procedures and Guidelines “MPGs”</a:t>
            </a:r>
            <a:endParaRPr lang="en-GB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9213FF-BA0F-4B68-98A9-ACCFC1D8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07" y="1762098"/>
            <a:ext cx="8440943" cy="4763246"/>
          </a:xfrm>
        </p:spPr>
        <p:txBody>
          <a:bodyPr/>
          <a:lstStyle/>
          <a:p>
            <a:r>
              <a:rPr lang="en-GB" sz="2800" dirty="0"/>
              <a:t>Adoption of “MPGs” often called “transparency guidelines” or “transparency MPGs”.  </a:t>
            </a:r>
          </a:p>
          <a:p>
            <a:r>
              <a:rPr lang="en-GB" sz="2800" b="1" u="sng" dirty="0"/>
              <a:t>MPGs provide further guidance on</a:t>
            </a:r>
            <a:r>
              <a:rPr lang="en-GB" sz="2800" dirty="0"/>
              <a:t>:</a:t>
            </a:r>
          </a:p>
          <a:p>
            <a:pPr marL="0" indent="0">
              <a:buNone/>
            </a:pPr>
            <a:r>
              <a:rPr lang="en-GB" sz="2400" dirty="0"/>
              <a:t>                 GHG inventories (chapter II)</a:t>
            </a:r>
          </a:p>
          <a:p>
            <a:pPr marL="0" indent="0">
              <a:buNone/>
            </a:pPr>
            <a:r>
              <a:rPr lang="en-GB" sz="2400" dirty="0"/>
              <a:t>                 Tracking progress of NDCs implementation (chapter III)</a:t>
            </a:r>
          </a:p>
          <a:p>
            <a:pPr marL="0" indent="0">
              <a:buNone/>
            </a:pPr>
            <a:r>
              <a:rPr lang="en-GB" sz="2400" dirty="0"/>
              <a:t>                 Climate Change impacts and adaptation (chapter IV)</a:t>
            </a:r>
          </a:p>
          <a:p>
            <a:pPr marL="0" indent="0">
              <a:buNone/>
            </a:pPr>
            <a:r>
              <a:rPr lang="en-GB" sz="2400" dirty="0"/>
              <a:t>                 Support provided &amp; mobilised (chapter V)</a:t>
            </a:r>
          </a:p>
          <a:p>
            <a:pPr marL="0" indent="0">
              <a:buNone/>
            </a:pPr>
            <a:r>
              <a:rPr lang="en-GB" sz="2400" dirty="0"/>
              <a:t>                 Support needed and received (chapter IV)</a:t>
            </a:r>
          </a:p>
          <a:p>
            <a:pPr marL="0" indent="0">
              <a:buNone/>
            </a:pPr>
            <a:r>
              <a:rPr lang="en-GB" sz="2800" dirty="0"/>
              <a:t>               </a:t>
            </a:r>
            <a:r>
              <a:rPr lang="en-GB" sz="2200" dirty="0"/>
              <a:t>Technical Expert Review  (TER) (chapter VI)</a:t>
            </a:r>
          </a:p>
          <a:p>
            <a:pPr marL="0" indent="0">
              <a:buNone/>
            </a:pPr>
            <a:r>
              <a:rPr lang="en-GB" sz="2800" dirty="0"/>
              <a:t>               </a:t>
            </a:r>
            <a:r>
              <a:rPr lang="en-GB" sz="2200" dirty="0"/>
              <a:t>Multilateral consideration of progress (FMCP) (chapter VII)</a:t>
            </a:r>
          </a:p>
          <a:p>
            <a:endParaRPr lang="en-GB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FED112-B10A-4EC0-A229-81011F132F71}"/>
              </a:ext>
            </a:extLst>
          </p:cNvPr>
          <p:cNvCxnSpPr>
            <a:cxnSpLocks/>
          </p:cNvCxnSpPr>
          <p:nvPr/>
        </p:nvCxnSpPr>
        <p:spPr>
          <a:xfrm>
            <a:off x="1835921" y="3414666"/>
            <a:ext cx="0" cy="18722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83E8EF-ECBE-435F-AE2B-AF6644DBA909}"/>
              </a:ext>
            </a:extLst>
          </p:cNvPr>
          <p:cNvCxnSpPr/>
          <p:nvPr/>
        </p:nvCxnSpPr>
        <p:spPr>
          <a:xfrm>
            <a:off x="1856656" y="3446681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DA78E9-3286-4786-BC4B-CDF984C078A2}"/>
              </a:ext>
            </a:extLst>
          </p:cNvPr>
          <p:cNvCxnSpPr>
            <a:cxnSpLocks/>
          </p:cNvCxnSpPr>
          <p:nvPr/>
        </p:nvCxnSpPr>
        <p:spPr>
          <a:xfrm>
            <a:off x="1856656" y="3933056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773E1C-3883-4321-8BD8-30A909EB1090}"/>
              </a:ext>
            </a:extLst>
          </p:cNvPr>
          <p:cNvCxnSpPr/>
          <p:nvPr/>
        </p:nvCxnSpPr>
        <p:spPr>
          <a:xfrm>
            <a:off x="1856656" y="432910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7A8CD1-7E89-44FD-99E5-3F3DC8F9EC89}"/>
              </a:ext>
            </a:extLst>
          </p:cNvPr>
          <p:cNvCxnSpPr/>
          <p:nvPr/>
        </p:nvCxnSpPr>
        <p:spPr>
          <a:xfrm>
            <a:off x="1852239" y="4725144"/>
            <a:ext cx="2204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93FD63-0323-4AC7-BC5E-907B36C7C0B9}"/>
              </a:ext>
            </a:extLst>
          </p:cNvPr>
          <p:cNvCxnSpPr/>
          <p:nvPr/>
        </p:nvCxnSpPr>
        <p:spPr>
          <a:xfrm>
            <a:off x="1852239" y="5286874"/>
            <a:ext cx="2204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4FA57F-E474-459D-B6DC-41AC0C6C1565}"/>
              </a:ext>
            </a:extLst>
          </p:cNvPr>
          <p:cNvCxnSpPr>
            <a:cxnSpLocks/>
          </p:cNvCxnSpPr>
          <p:nvPr/>
        </p:nvCxnSpPr>
        <p:spPr>
          <a:xfrm>
            <a:off x="1852239" y="5589240"/>
            <a:ext cx="0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8A7CF5-7C26-4BFB-A5C5-F78613C3CD88}"/>
              </a:ext>
            </a:extLst>
          </p:cNvPr>
          <p:cNvCxnSpPr/>
          <p:nvPr/>
        </p:nvCxnSpPr>
        <p:spPr>
          <a:xfrm>
            <a:off x="1835921" y="5589240"/>
            <a:ext cx="2367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07020D-50C3-4264-B27A-A0EB7A8B6D0D}"/>
              </a:ext>
            </a:extLst>
          </p:cNvPr>
          <p:cNvCxnSpPr/>
          <p:nvPr/>
        </p:nvCxnSpPr>
        <p:spPr>
          <a:xfrm>
            <a:off x="1852239" y="6251849"/>
            <a:ext cx="2204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3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AF4D-B745-462C-BF22-B3CE7A5A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512676"/>
            <a:ext cx="8420100" cy="6048672"/>
          </a:xfrm>
        </p:spPr>
        <p:txBody>
          <a:bodyPr/>
          <a:lstStyle/>
          <a:p>
            <a:pPr marL="0" indent="0">
              <a:buNone/>
            </a:pPr>
            <a:r>
              <a:rPr lang="en-GB" sz="3400" dirty="0">
                <a:solidFill>
                  <a:srgbClr val="660066"/>
                </a:solidFill>
              </a:rPr>
              <a:t>Transparency MPGs: Key features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MPGs are common set of guidance to be followed by all countries but with flexibility approach where needed:  </a:t>
            </a: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Self-determined by countries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Indicating the use of the flexibility provision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Identifying related capacity constrains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Providing time-frame for improvements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Special consideration to LDCs. May submit the information requested by the ETF at their discretion.  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7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54D0-B0A1-48F6-9057-083AB6FC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11669"/>
            <a:ext cx="84201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660066"/>
                </a:solidFill>
              </a:rPr>
              <a:t>How will it work in practice?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8B0F850-D67F-40B8-A9FD-213C043FD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778319"/>
              </p:ext>
            </p:extLst>
          </p:nvPr>
        </p:nvGraphicFramePr>
        <p:xfrm>
          <a:off x="488504" y="1154669"/>
          <a:ext cx="8856984" cy="555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36AB283-3825-4AA5-A54C-ACC4010D7287}"/>
              </a:ext>
            </a:extLst>
          </p:cNvPr>
          <p:cNvSpPr/>
          <p:nvPr/>
        </p:nvSpPr>
        <p:spPr>
          <a:xfrm>
            <a:off x="488504" y="1154669"/>
            <a:ext cx="2088232" cy="1143000"/>
          </a:xfrm>
          <a:prstGeom prst="wedgeRoundRectCallout">
            <a:avLst>
              <a:gd name="adj1" fmla="val 69282"/>
              <a:gd name="adj2" fmla="val -59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May </a:t>
            </a:r>
            <a:r>
              <a:rPr lang="en-GB" dirty="0">
                <a:solidFill>
                  <a:schemeClr val="tx1"/>
                </a:solidFill>
              </a:rPr>
              <a:t>include  adaptation 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D30EB81-5E44-4725-850C-AD5D2E056582}"/>
              </a:ext>
            </a:extLst>
          </p:cNvPr>
          <p:cNvSpPr/>
          <p:nvPr/>
        </p:nvSpPr>
        <p:spPr>
          <a:xfrm>
            <a:off x="7233386" y="5294041"/>
            <a:ext cx="2364130" cy="1411323"/>
          </a:xfrm>
          <a:prstGeom prst="wedgeRoundRectCallout">
            <a:avLst>
              <a:gd name="adj1" fmla="val -31621"/>
              <a:gd name="adj2" fmla="val -789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Every 2 years. Use flexibilities if needed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46DA3C4-39FC-478D-9613-55E53AFE7082}"/>
              </a:ext>
            </a:extLst>
          </p:cNvPr>
          <p:cNvSpPr/>
          <p:nvPr/>
        </p:nvSpPr>
        <p:spPr>
          <a:xfrm>
            <a:off x="488504" y="5481228"/>
            <a:ext cx="2484276" cy="998984"/>
          </a:xfrm>
          <a:prstGeom prst="wedgeRoundRectCallout">
            <a:avLst>
              <a:gd name="adj1" fmla="val 88503"/>
              <a:gd name="adj2" fmla="val 335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Makes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35059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A273-A9E6-4C77-95C7-9347952F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660066"/>
                </a:solidFill>
              </a:rPr>
              <a:t>Reflexion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99AB-B420-44F6-8A77-2D04ED14D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/>
              <a:t>Is the ETF an important element of the international climate change regime? </a:t>
            </a:r>
            <a:r>
              <a:rPr lang="en-GB" sz="3400" dirty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/>
              <a:t>What are the challenges to implement the ETF in your own country?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08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76536" y="440668"/>
            <a:ext cx="7308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400" dirty="0">
                <a:solidFill>
                  <a:srgbClr val="660066"/>
                </a:solidFill>
                <a:latin typeface="+mj-lt"/>
              </a:rPr>
              <a:t>Transparency: key element of the Paris Agreement. </a:t>
            </a:r>
            <a:r>
              <a:rPr lang="en-GB" sz="3400" dirty="0">
                <a:solidFill>
                  <a:srgbClr val="FF0000"/>
                </a:solidFill>
                <a:latin typeface="+mj-lt"/>
              </a:rPr>
              <a:t>Why?</a:t>
            </a:r>
            <a:r>
              <a:rPr lang="en-GB" sz="3400" dirty="0">
                <a:solidFill>
                  <a:srgbClr val="660066"/>
                </a:solidFill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500" y="872716"/>
            <a:ext cx="8496944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Foundation of Paris architecture: Countries’ actions take the form of Nationally Determined Contributions (NDCs)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Parties will determine their ambition (bottom-up approach) but need to demonstrate that they are meeting their pledges. Transparency system is crucial to do this.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Transparency system: important to build trust and to hold countries to account.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32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492" y="379641"/>
            <a:ext cx="8532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The Enhanced Transparency Framework “ETF”</a:t>
            </a:r>
          </a:p>
          <a:p>
            <a:r>
              <a:rPr lang="en-US" sz="3200" dirty="0">
                <a:solidFill>
                  <a:srgbClr val="660066"/>
                </a:solidFill>
              </a:rPr>
              <a:t>(Arts. 13.5 and 13.6 Paris Agreement)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78814-6929-4BBA-A754-87C2F333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92" y="1808820"/>
            <a:ext cx="8782558" cy="4683224"/>
          </a:xfrm>
        </p:spPr>
        <p:txBody>
          <a:bodyPr/>
          <a:lstStyle/>
          <a:p>
            <a:r>
              <a:rPr lang="en-GB" sz="2800" dirty="0"/>
              <a:t>Ensures that countries provide the information necessary to understand </a:t>
            </a:r>
            <a:r>
              <a:rPr lang="en-GB" sz="2800" b="1" u="sng" dirty="0"/>
              <a:t>actions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they are taking to tackle climate change, including on progress towards implementing nationally determined contributions (NDCs) and </a:t>
            </a:r>
            <a:r>
              <a:rPr lang="en-GB" sz="2800" u="sng" dirty="0"/>
              <a:t>adaptation</a:t>
            </a:r>
            <a:r>
              <a:rPr lang="en-GB" sz="2800" dirty="0"/>
              <a:t> actions. </a:t>
            </a:r>
          </a:p>
          <a:p>
            <a:endParaRPr lang="en-GB" sz="2800" dirty="0"/>
          </a:p>
          <a:p>
            <a:r>
              <a:rPr lang="en-GB" sz="2800" dirty="0"/>
              <a:t>Ensures clarity on the </a:t>
            </a:r>
            <a:r>
              <a:rPr lang="en-GB" sz="2800" b="1" u="sng" dirty="0"/>
              <a:t>support</a:t>
            </a:r>
            <a:r>
              <a:rPr lang="en-GB" sz="2800" dirty="0"/>
              <a:t> countries</a:t>
            </a:r>
            <a:r>
              <a:rPr lang="en-GB" sz="2800" u="sng" dirty="0"/>
              <a:t> provide and receive</a:t>
            </a:r>
            <a:r>
              <a:rPr lang="en-GB" sz="2800" dirty="0"/>
              <a:t>, including capacity building, technology transfer and climate finance support for mitigation, adaptation.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5460-ECF0-4B52-ADCF-B394514D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02332"/>
            <a:ext cx="84201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660066"/>
                </a:solidFill>
              </a:rPr>
              <a:t>ETF key principle: “builds on existing transparency arrangements under UNFCCC” (Arts.13.3, 13.4 Paris Agreement)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BD19-3270-4EB3-8ACB-190DD9CF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05" y="1753816"/>
            <a:ext cx="8420100" cy="49155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are these arrangements?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1043B3-5610-4EAA-B478-C5AD0D91C2C0}"/>
              </a:ext>
            </a:extLst>
          </p:cNvPr>
          <p:cNvSpPr/>
          <p:nvPr/>
        </p:nvSpPr>
        <p:spPr>
          <a:xfrm>
            <a:off x="5925108" y="2777615"/>
            <a:ext cx="2961628" cy="1647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Biennial Update Reports “BURs”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(every 2 years)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8AC949-E3D7-46EE-8FB5-C69B24219E62}"/>
              </a:ext>
            </a:extLst>
          </p:cNvPr>
          <p:cNvSpPr/>
          <p:nvPr/>
        </p:nvSpPr>
        <p:spPr>
          <a:xfrm>
            <a:off x="824368" y="2780928"/>
            <a:ext cx="2961628" cy="16437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National Communications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(every 4 years)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D15649-BBC0-4D1B-9C0B-02A03FE36F0E}"/>
              </a:ext>
            </a:extLst>
          </p:cNvPr>
          <p:cNvSpPr/>
          <p:nvPr/>
        </p:nvSpPr>
        <p:spPr>
          <a:xfrm>
            <a:off x="3785996" y="4996809"/>
            <a:ext cx="2375055" cy="12360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GHG National Inventories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A09592-8189-4E51-B742-2ECC9024B14F}"/>
              </a:ext>
            </a:extLst>
          </p:cNvPr>
          <p:cNvCxnSpPr>
            <a:cxnSpLocks/>
          </p:cNvCxnSpPr>
          <p:nvPr/>
        </p:nvCxnSpPr>
        <p:spPr>
          <a:xfrm flipV="1">
            <a:off x="6357156" y="4926482"/>
            <a:ext cx="606621" cy="7905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A9BB14-63A4-4AF3-9BAA-72BA6439E2E4}"/>
              </a:ext>
            </a:extLst>
          </p:cNvPr>
          <p:cNvCxnSpPr>
            <a:cxnSpLocks/>
          </p:cNvCxnSpPr>
          <p:nvPr/>
        </p:nvCxnSpPr>
        <p:spPr>
          <a:xfrm flipH="1" flipV="1">
            <a:off x="2744206" y="4868525"/>
            <a:ext cx="625147" cy="84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1C4F8-196C-4A2A-91FD-F111506239E6}"/>
              </a:ext>
            </a:extLst>
          </p:cNvPr>
          <p:cNvPicPr/>
          <p:nvPr/>
        </p:nvPicPr>
        <p:blipFill rotWithShape="1">
          <a:blip r:embed="rId3"/>
          <a:srcRect l="30046" t="14622" r="31531" b="-372"/>
          <a:stretch/>
        </p:blipFill>
        <p:spPr bwMode="auto">
          <a:xfrm>
            <a:off x="344488" y="440668"/>
            <a:ext cx="4392488" cy="579664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9EDDE-5BA8-4CFB-A5E4-DA3EE47A4CA4}"/>
              </a:ext>
            </a:extLst>
          </p:cNvPr>
          <p:cNvPicPr/>
          <p:nvPr/>
        </p:nvPicPr>
        <p:blipFill rotWithShape="1">
          <a:blip r:embed="rId4"/>
          <a:srcRect l="32041" t="14621" r="33392" b="371"/>
          <a:stretch/>
        </p:blipFill>
        <p:spPr bwMode="auto">
          <a:xfrm>
            <a:off x="5169024" y="440668"/>
            <a:ext cx="4392488" cy="579664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3623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460" y="512676"/>
            <a:ext cx="736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ETF: Reporting obligations (action)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507" y="980728"/>
            <a:ext cx="85160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 national </a:t>
            </a:r>
            <a:r>
              <a:rPr lang="en-GB" sz="2800" b="1" u="sng" dirty="0"/>
              <a:t>GHG inventory report</a:t>
            </a:r>
            <a:r>
              <a:rPr lang="en-GB" sz="2800" dirty="0"/>
              <a:t>, in accordance with IPCC. All countries to report on this (</a:t>
            </a:r>
            <a:r>
              <a:rPr lang="en-GB" sz="2800" i="1" dirty="0"/>
              <a:t>Shall</a:t>
            </a:r>
            <a:r>
              <a:rPr lang="en-GB" sz="2800" dirty="0"/>
              <a:t> Art.13.7.a)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Information necessary to track progress made in </a:t>
            </a:r>
            <a:r>
              <a:rPr lang="en-GB" sz="2800" b="1" u="sng" dirty="0"/>
              <a:t>implementing and achieving NDC </a:t>
            </a:r>
            <a:r>
              <a:rPr lang="en-GB" sz="2800" dirty="0"/>
              <a:t>under Article 4. All countries to report on this (</a:t>
            </a:r>
            <a:r>
              <a:rPr lang="en-GB" sz="2800" i="1" dirty="0"/>
              <a:t>Shall</a:t>
            </a:r>
            <a:r>
              <a:rPr lang="en-GB" sz="2800" dirty="0"/>
              <a:t> Art.13.7.b)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Information related to climate change impacts and </a:t>
            </a:r>
            <a:r>
              <a:rPr lang="en-GB" sz="2800" b="1" u="sng" dirty="0"/>
              <a:t>adaptation</a:t>
            </a:r>
            <a:r>
              <a:rPr lang="en-GB" sz="2800" dirty="0"/>
              <a:t> under Article 7. Optional for countries to report (</a:t>
            </a:r>
            <a:r>
              <a:rPr lang="en-GB" sz="2800" i="1" dirty="0"/>
              <a:t>Should </a:t>
            </a:r>
            <a:r>
              <a:rPr lang="en-GB" sz="2800" dirty="0"/>
              <a:t>Art. 13.8)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570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556" y="4766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ETF: Reporting obligations (support)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510" y="1197620"/>
            <a:ext cx="88209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14350" indent="-514350">
              <a:buFont typeface="+mj-lt"/>
              <a:buAutoNum type="arabicPeriod" startAt="4"/>
            </a:pPr>
            <a:r>
              <a:rPr lang="en-GB" sz="2800" dirty="0"/>
              <a:t>Financial, technology transfer and capacity-building </a:t>
            </a:r>
            <a:r>
              <a:rPr lang="en-GB" sz="2800" b="1" u="sng" dirty="0"/>
              <a:t>support provided and mobilised</a:t>
            </a:r>
            <a:r>
              <a:rPr lang="en-GB" sz="2800" dirty="0"/>
              <a:t> (</a:t>
            </a:r>
            <a:r>
              <a:rPr lang="en-GB" sz="2800" i="1" dirty="0"/>
              <a:t>Shall</a:t>
            </a:r>
            <a:r>
              <a:rPr lang="en-GB" sz="2800" dirty="0"/>
              <a:t> Art. 13.9)</a:t>
            </a:r>
          </a:p>
          <a:p>
            <a:pPr marL="514350" indent="-514350">
              <a:buFont typeface="+mj-lt"/>
              <a:buAutoNum type="arabicPeriod" startAt="4"/>
            </a:pPr>
            <a:endParaRPr lang="en-GB" sz="2800" dirty="0"/>
          </a:p>
          <a:p>
            <a:pPr marL="514350" indent="-514350">
              <a:buFont typeface="+mj-lt"/>
              <a:buAutoNum type="arabicPeriod" startAt="4"/>
            </a:pPr>
            <a:r>
              <a:rPr lang="en-GB" sz="2800" dirty="0"/>
              <a:t>Financial, technology transfer and capacity building </a:t>
            </a:r>
            <a:r>
              <a:rPr lang="en-GB" sz="2800" b="1" u="sng" dirty="0"/>
              <a:t>support needed and received </a:t>
            </a:r>
            <a:r>
              <a:rPr lang="en-GB" sz="2800" dirty="0"/>
              <a:t>(</a:t>
            </a:r>
            <a:r>
              <a:rPr lang="en-GB" sz="2800" i="1" dirty="0"/>
              <a:t>Should </a:t>
            </a:r>
            <a:r>
              <a:rPr lang="en-GB" sz="2800" dirty="0"/>
              <a:t>Art.13.10)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     </a:t>
            </a:r>
            <a:r>
              <a:rPr lang="en-GB" sz="3000" dirty="0"/>
              <a:t>“</a:t>
            </a:r>
            <a:r>
              <a:rPr lang="en-GB" sz="3000" u="sng" dirty="0"/>
              <a:t>Enhanced</a:t>
            </a:r>
            <a:r>
              <a:rPr lang="en-GB" sz="3000" dirty="0"/>
              <a:t>” Transparency Framework. </a:t>
            </a:r>
            <a:r>
              <a:rPr lang="en-GB" sz="3000" b="1" dirty="0">
                <a:solidFill>
                  <a:srgbClr val="FF0000"/>
                </a:solidFill>
              </a:rPr>
              <a:t>Why?</a:t>
            </a:r>
            <a:r>
              <a:rPr lang="en-GB" sz="3000" dirty="0"/>
              <a:t>     </a:t>
            </a:r>
          </a:p>
          <a:p>
            <a:r>
              <a:rPr lang="en-GB" sz="3000" dirty="0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94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4DD08E-4686-40C3-B21F-33666C29FA16}"/>
              </a:ext>
            </a:extLst>
          </p:cNvPr>
          <p:cNvSpPr/>
          <p:nvPr/>
        </p:nvSpPr>
        <p:spPr>
          <a:xfrm>
            <a:off x="740532" y="980728"/>
            <a:ext cx="78128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GB" sz="3600" dirty="0"/>
              <a:t>How and when will countries report all this information?</a:t>
            </a:r>
          </a:p>
          <a:p>
            <a:pPr lvl="0" eaLnBrk="0" hangingPunct="0">
              <a:spcBef>
                <a:spcPct val="30000"/>
              </a:spcBef>
              <a:defRPr/>
            </a:pPr>
            <a:endParaRPr lang="en-GB" sz="3600" dirty="0"/>
          </a:p>
          <a:p>
            <a:pPr lvl="0" eaLnBrk="0" hangingPunct="0">
              <a:spcBef>
                <a:spcPct val="30000"/>
              </a:spcBef>
              <a:defRPr/>
            </a:pPr>
            <a:r>
              <a:rPr lang="en-GB" sz="3600" dirty="0"/>
              <a:t>Will anyone review it?  </a:t>
            </a:r>
          </a:p>
        </p:txBody>
      </p:sp>
    </p:spTree>
    <p:extLst>
      <p:ext uri="{BB962C8B-B14F-4D97-AF65-F5344CB8AC3E}">
        <p14:creationId xmlns:p14="http://schemas.microsoft.com/office/powerpoint/2010/main" val="162990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B0316D-8095-4B02-82B3-5E2AA9DF03FE}"/>
              </a:ext>
            </a:extLst>
          </p:cNvPr>
          <p:cNvSpPr txBox="1"/>
          <p:nvPr/>
        </p:nvSpPr>
        <p:spPr>
          <a:xfrm>
            <a:off x="236479" y="2348880"/>
            <a:ext cx="2798239" cy="16619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400" dirty="0"/>
              <a:t>Biennial Transparency Report “BTR”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29C13-AC0C-414D-9B81-867B06690CB7}"/>
              </a:ext>
            </a:extLst>
          </p:cNvPr>
          <p:cNvCxnSpPr>
            <a:cxnSpLocks/>
          </p:cNvCxnSpPr>
          <p:nvPr/>
        </p:nvCxnSpPr>
        <p:spPr>
          <a:xfrm>
            <a:off x="3944888" y="872716"/>
            <a:ext cx="0" cy="5040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53F54F-A984-411C-8EAE-2CFFE59E0677}"/>
              </a:ext>
            </a:extLst>
          </p:cNvPr>
          <p:cNvCxnSpPr>
            <a:cxnSpLocks/>
          </p:cNvCxnSpPr>
          <p:nvPr/>
        </p:nvCxnSpPr>
        <p:spPr>
          <a:xfrm>
            <a:off x="3944888" y="872716"/>
            <a:ext cx="6120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2F31BA-7038-4C2F-B75A-390E18325414}"/>
              </a:ext>
            </a:extLst>
          </p:cNvPr>
          <p:cNvCxnSpPr>
            <a:cxnSpLocks/>
          </p:cNvCxnSpPr>
          <p:nvPr/>
        </p:nvCxnSpPr>
        <p:spPr>
          <a:xfrm>
            <a:off x="3944888" y="2204864"/>
            <a:ext cx="6519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CCD1ABB-A2C1-4DCF-BEDF-FE38247CA99F}"/>
              </a:ext>
            </a:extLst>
          </p:cNvPr>
          <p:cNvSpPr/>
          <p:nvPr/>
        </p:nvSpPr>
        <p:spPr>
          <a:xfrm>
            <a:off x="3035129" y="3188303"/>
            <a:ext cx="606507" cy="3246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E236B-69F3-4934-B3CE-B44E08F0B2FD}"/>
              </a:ext>
            </a:extLst>
          </p:cNvPr>
          <p:cNvSpPr txBox="1"/>
          <p:nvPr/>
        </p:nvSpPr>
        <p:spPr>
          <a:xfrm>
            <a:off x="4596887" y="720100"/>
            <a:ext cx="36723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National GHG Inventories</a:t>
            </a:r>
            <a:r>
              <a:rPr lang="en-GB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62C1B-5448-43CB-AA8A-2562FAA7B5DF}"/>
              </a:ext>
            </a:extLst>
          </p:cNvPr>
          <p:cNvSpPr txBox="1"/>
          <p:nvPr/>
        </p:nvSpPr>
        <p:spPr>
          <a:xfrm>
            <a:off x="4596887" y="1699117"/>
            <a:ext cx="388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Information to track progress of NDC implementation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006267-39EF-4A9A-A3D0-2EFFC350DB30}"/>
              </a:ext>
            </a:extLst>
          </p:cNvPr>
          <p:cNvCxnSpPr>
            <a:cxnSpLocks/>
          </p:cNvCxnSpPr>
          <p:nvPr/>
        </p:nvCxnSpPr>
        <p:spPr>
          <a:xfrm>
            <a:off x="3944888" y="3350612"/>
            <a:ext cx="57301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8D5F79-59E8-4F96-B260-8476F34EEF36}"/>
              </a:ext>
            </a:extLst>
          </p:cNvPr>
          <p:cNvCxnSpPr>
            <a:cxnSpLocks/>
          </p:cNvCxnSpPr>
          <p:nvPr/>
        </p:nvCxnSpPr>
        <p:spPr>
          <a:xfrm>
            <a:off x="3944888" y="4756370"/>
            <a:ext cx="6120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ED459D-B8B6-4A92-AE4E-2C7549BA2E46}"/>
              </a:ext>
            </a:extLst>
          </p:cNvPr>
          <p:cNvCxnSpPr>
            <a:cxnSpLocks/>
          </p:cNvCxnSpPr>
          <p:nvPr/>
        </p:nvCxnSpPr>
        <p:spPr>
          <a:xfrm>
            <a:off x="3944888" y="5902118"/>
            <a:ext cx="612068" cy="42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BB7472-8531-42B1-A78E-6BFCB5314404}"/>
              </a:ext>
            </a:extLst>
          </p:cNvPr>
          <p:cNvSpPr txBox="1"/>
          <p:nvPr/>
        </p:nvSpPr>
        <p:spPr>
          <a:xfrm>
            <a:off x="4596887" y="3034212"/>
            <a:ext cx="432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on climate change impacts and adaptation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D2BB-8433-4192-9CBB-431E7B0C07B5}"/>
              </a:ext>
            </a:extLst>
          </p:cNvPr>
          <p:cNvSpPr txBox="1"/>
          <p:nvPr/>
        </p:nvSpPr>
        <p:spPr>
          <a:xfrm>
            <a:off x="4602289" y="4340872"/>
            <a:ext cx="432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Information on support provided and mobilised (finance, tech, </a:t>
            </a:r>
            <a:r>
              <a:rPr lang="en-GB" dirty="0" err="1">
                <a:solidFill>
                  <a:srgbClr val="FF0000"/>
                </a:solidFill>
              </a:rPr>
              <a:t>cb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E27F4D-6BDC-46D0-A1B9-8D0879795785}"/>
              </a:ext>
            </a:extLst>
          </p:cNvPr>
          <p:cNvSpPr txBox="1"/>
          <p:nvPr/>
        </p:nvSpPr>
        <p:spPr>
          <a:xfrm>
            <a:off x="4602290" y="5545480"/>
            <a:ext cx="432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on support needed and received (finance, tech, </a:t>
            </a:r>
            <a:r>
              <a:rPr lang="en-GB" dirty="0" err="1"/>
              <a:t>cb</a:t>
            </a:r>
            <a:r>
              <a:rPr lang="en-GB" dirty="0"/>
              <a:t>)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D9E992A-F7EC-4422-98C3-B1E378C7C6F8}"/>
              </a:ext>
            </a:extLst>
          </p:cNvPr>
          <p:cNvSpPr/>
          <p:nvPr/>
        </p:nvSpPr>
        <p:spPr>
          <a:xfrm>
            <a:off x="1125672" y="4555742"/>
            <a:ext cx="2401749" cy="1107158"/>
          </a:xfrm>
          <a:prstGeom prst="wedgeRoundRectCallout">
            <a:avLst>
              <a:gd name="adj1" fmla="val -31621"/>
              <a:gd name="adj2" fmla="val -789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</a:rPr>
              <a:t>First BTR by 2024 at the latest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661AFE2-AC4F-4005-91BC-E2E21EE878C4}"/>
              </a:ext>
            </a:extLst>
          </p:cNvPr>
          <p:cNvSpPr/>
          <p:nvPr/>
        </p:nvSpPr>
        <p:spPr>
          <a:xfrm>
            <a:off x="848546" y="872716"/>
            <a:ext cx="2401755" cy="1107158"/>
          </a:xfrm>
          <a:prstGeom prst="wedgeRoundRectCallout">
            <a:avLst>
              <a:gd name="adj1" fmla="val 6054"/>
              <a:gd name="adj2" fmla="val 818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30000"/>
              </a:spcBef>
              <a:defRPr/>
            </a:pPr>
            <a:r>
              <a:rPr lang="en-GB" sz="2300" dirty="0">
                <a:solidFill>
                  <a:schemeClr val="tx1"/>
                </a:solidFill>
              </a:rPr>
              <a:t>Will supersede BURs</a:t>
            </a:r>
          </a:p>
        </p:txBody>
      </p:sp>
    </p:spTree>
    <p:extLst>
      <p:ext uri="{BB962C8B-B14F-4D97-AF65-F5344CB8AC3E}">
        <p14:creationId xmlns:p14="http://schemas.microsoft.com/office/powerpoint/2010/main" val="25277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24763</TotalTime>
  <Words>839</Words>
  <Application>Microsoft Office PowerPoint</Application>
  <PresentationFormat>A4 Paper (210x297 mm)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Gill Sans</vt:lpstr>
      <vt:lpstr>Gill Sans MT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ETF key principle: “builds on existing transparency arrangements under UNFCCC” (Arts.13.3, 13.4 Paris Agreement)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 24 (2018) Katowice, Poland:   Modalities, Procedures and Guidelines “MPGs”</vt:lpstr>
      <vt:lpstr>PowerPoint Presentation</vt:lpstr>
      <vt:lpstr>How will it work in practice? </vt:lpstr>
      <vt:lpstr>Reflexion questions</vt:lpstr>
    </vt:vector>
  </TitlesOfParts>
  <Company>OIES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Indices</dc:title>
  <dc:creator>Müller</dc:creator>
  <cp:lastModifiedBy>Illari Aragon</cp:lastModifiedBy>
  <cp:revision>509</cp:revision>
  <cp:lastPrinted>2019-04-29T08:47:29Z</cp:lastPrinted>
  <dcterms:created xsi:type="dcterms:W3CDTF">2003-02-10T11:42:57Z</dcterms:created>
  <dcterms:modified xsi:type="dcterms:W3CDTF">2019-04-29T12:38:41Z</dcterms:modified>
</cp:coreProperties>
</file>