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41" r:id="rId3"/>
    <p:sldId id="312" r:id="rId4"/>
    <p:sldId id="313" r:id="rId5"/>
    <p:sldId id="340" r:id="rId6"/>
    <p:sldId id="338" r:id="rId7"/>
    <p:sldId id="339" r:id="rId8"/>
    <p:sldId id="337" r:id="rId9"/>
    <p:sldId id="316" r:id="rId10"/>
    <p:sldId id="318" r:id="rId11"/>
    <p:sldId id="342" r:id="rId12"/>
    <p:sldId id="345" r:id="rId13"/>
    <p:sldId id="346" r:id="rId14"/>
    <p:sldId id="347" r:id="rId15"/>
  </p:sldIdLst>
  <p:sldSz cx="12192000" cy="6858000"/>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3119">
          <p15:clr>
            <a:srgbClr val="A4A3A4"/>
          </p15:clr>
        </p15:guide>
        <p15:guide id="2" pos="20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66"/>
    <a:srgbClr val="0066FF"/>
    <a:srgbClr val="FFFF00"/>
    <a:srgbClr val="00FF00"/>
    <a:srgbClr val="CC3300"/>
    <a:srgbClr val="6600CC"/>
    <a:srgbClr val="FF0000"/>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65310" autoAdjust="0"/>
  </p:normalViewPr>
  <p:slideViewPr>
    <p:cSldViewPr showGuides="1">
      <p:cViewPr varScale="1">
        <p:scale>
          <a:sx n="49" d="100"/>
          <a:sy n="49" d="100"/>
        </p:scale>
        <p:origin x="-606"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AD4F64-74B3-446A-8186-B01988D64FE1}"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31CB10C7-BB65-4541-A29F-0179CBB67E45}">
      <dgm:prSet phldrT="[Text]"/>
      <dgm:spPr/>
      <dgm:t>
        <a:bodyPr/>
        <a:lstStyle/>
        <a:p>
          <a:r>
            <a:rPr lang="en-US"/>
            <a:t>Transparency</a:t>
          </a:r>
        </a:p>
      </dgm:t>
    </dgm:pt>
    <dgm:pt modelId="{255BF214-8942-4ACA-BB3D-E72A826D9683}" type="parTrans" cxnId="{879F20AA-5DDC-48D5-95BA-0988E4DA3AE7}">
      <dgm:prSet/>
      <dgm:spPr/>
      <dgm:t>
        <a:bodyPr/>
        <a:lstStyle/>
        <a:p>
          <a:endParaRPr lang="en-US"/>
        </a:p>
      </dgm:t>
    </dgm:pt>
    <dgm:pt modelId="{332B65C0-13B4-4DA8-9FC2-BE56A598A924}" type="sibTrans" cxnId="{879F20AA-5DDC-48D5-95BA-0988E4DA3AE7}">
      <dgm:prSet/>
      <dgm:spPr/>
      <dgm:t>
        <a:bodyPr/>
        <a:lstStyle/>
        <a:p>
          <a:endParaRPr lang="en-US"/>
        </a:p>
      </dgm:t>
    </dgm:pt>
    <dgm:pt modelId="{3A9446AD-3E90-4E59-A400-69F7AD7A7A14}">
      <dgm:prSet phldrT="[Text]"/>
      <dgm:spPr/>
      <dgm:t>
        <a:bodyPr/>
        <a:lstStyle/>
        <a:p>
          <a:r>
            <a:rPr lang="en-US"/>
            <a:t>Increases participation</a:t>
          </a:r>
        </a:p>
      </dgm:t>
    </dgm:pt>
    <dgm:pt modelId="{0795446D-EF23-4619-BECF-4CCC73D2987C}" type="parTrans" cxnId="{E0E7597F-6CB1-420F-8F58-200DE790B76B}">
      <dgm:prSet/>
      <dgm:spPr/>
      <dgm:t>
        <a:bodyPr/>
        <a:lstStyle/>
        <a:p>
          <a:endParaRPr lang="en-US"/>
        </a:p>
      </dgm:t>
    </dgm:pt>
    <dgm:pt modelId="{C33F3232-FDB9-4DCE-A2A2-8CB07D80B950}" type="sibTrans" cxnId="{E0E7597F-6CB1-420F-8F58-200DE790B76B}">
      <dgm:prSet/>
      <dgm:spPr/>
      <dgm:t>
        <a:bodyPr/>
        <a:lstStyle/>
        <a:p>
          <a:endParaRPr lang="en-US"/>
        </a:p>
      </dgm:t>
    </dgm:pt>
    <dgm:pt modelId="{580EEDD5-12A4-4D07-8AF3-4DB88AADADA2}">
      <dgm:prSet phldrT="[Text]"/>
      <dgm:spPr/>
      <dgm:t>
        <a:bodyPr/>
        <a:lstStyle/>
        <a:p>
          <a:r>
            <a:rPr lang="en-US"/>
            <a:t>Gauges progress</a:t>
          </a:r>
        </a:p>
      </dgm:t>
    </dgm:pt>
    <dgm:pt modelId="{C5494169-146C-4039-8BC5-BFC103B85EFA}" type="parTrans" cxnId="{F30E0D0B-EBAB-48F7-95CB-5D2EE2711F50}">
      <dgm:prSet/>
      <dgm:spPr/>
      <dgm:t>
        <a:bodyPr/>
        <a:lstStyle/>
        <a:p>
          <a:endParaRPr lang="en-US"/>
        </a:p>
      </dgm:t>
    </dgm:pt>
    <dgm:pt modelId="{B1BD7980-C57B-4732-A29F-DF95E4995F1B}" type="sibTrans" cxnId="{F30E0D0B-EBAB-48F7-95CB-5D2EE2711F50}">
      <dgm:prSet/>
      <dgm:spPr/>
      <dgm:t>
        <a:bodyPr/>
        <a:lstStyle/>
        <a:p>
          <a:endParaRPr lang="en-US"/>
        </a:p>
      </dgm:t>
    </dgm:pt>
    <dgm:pt modelId="{2E0D41C2-38F6-4AE0-AFE7-F4D08487B58A}">
      <dgm:prSet phldrT="[Text]"/>
      <dgm:spPr/>
      <dgm:t>
        <a:bodyPr/>
        <a:lstStyle/>
        <a:p>
          <a:r>
            <a:rPr lang="en-US"/>
            <a:t>Promotes accountability</a:t>
          </a:r>
        </a:p>
      </dgm:t>
    </dgm:pt>
    <dgm:pt modelId="{B40AB297-58BC-4383-ADC1-2B50F303E6EC}" type="parTrans" cxnId="{06A396D3-7CFE-4EF5-839A-214CD9BB7C9A}">
      <dgm:prSet/>
      <dgm:spPr/>
      <dgm:t>
        <a:bodyPr/>
        <a:lstStyle/>
        <a:p>
          <a:endParaRPr lang="en-US"/>
        </a:p>
      </dgm:t>
    </dgm:pt>
    <dgm:pt modelId="{864D0271-1BF3-44F4-884F-67D23153EBA7}" type="sibTrans" cxnId="{06A396D3-7CFE-4EF5-839A-214CD9BB7C9A}">
      <dgm:prSet/>
      <dgm:spPr/>
      <dgm:t>
        <a:bodyPr/>
        <a:lstStyle/>
        <a:p>
          <a:endParaRPr lang="en-US"/>
        </a:p>
      </dgm:t>
    </dgm:pt>
    <dgm:pt modelId="{235D933D-0865-4C73-9062-3AEB307B2745}">
      <dgm:prSet phldrT="[Text]"/>
      <dgm:spPr/>
      <dgm:t>
        <a:bodyPr/>
        <a:lstStyle/>
        <a:p>
          <a:r>
            <a:rPr lang="en-US"/>
            <a:t>Encourages ambition</a:t>
          </a:r>
        </a:p>
      </dgm:t>
    </dgm:pt>
    <dgm:pt modelId="{F0BDCB7D-AF6A-4945-B1B7-3E54E868A6B5}" type="parTrans" cxnId="{F852608F-2AF5-4005-8D81-86546488E93E}">
      <dgm:prSet/>
      <dgm:spPr/>
      <dgm:t>
        <a:bodyPr/>
        <a:lstStyle/>
        <a:p>
          <a:endParaRPr lang="en-US"/>
        </a:p>
      </dgm:t>
    </dgm:pt>
    <dgm:pt modelId="{6D343AA5-9D1F-4B1B-9D5D-EBB7110E1EE7}" type="sibTrans" cxnId="{F852608F-2AF5-4005-8D81-86546488E93E}">
      <dgm:prSet/>
      <dgm:spPr/>
      <dgm:t>
        <a:bodyPr/>
        <a:lstStyle/>
        <a:p>
          <a:endParaRPr lang="en-US"/>
        </a:p>
      </dgm:t>
    </dgm:pt>
    <dgm:pt modelId="{0696D9B0-6742-4057-AE13-E5B0D1A92A02}">
      <dgm:prSet phldrT="[Text]"/>
      <dgm:spPr/>
      <dgm:t>
        <a:bodyPr/>
        <a:lstStyle/>
        <a:p>
          <a:r>
            <a:rPr lang="en-US" dirty="0"/>
            <a:t>Builds trust</a:t>
          </a:r>
        </a:p>
      </dgm:t>
    </dgm:pt>
    <dgm:pt modelId="{2CB1C3F2-F80F-429F-9590-B65831E75E2E}" type="parTrans" cxnId="{E7D44593-E328-4736-AFCB-357F4BAA4BA0}">
      <dgm:prSet/>
      <dgm:spPr/>
      <dgm:t>
        <a:bodyPr/>
        <a:lstStyle/>
        <a:p>
          <a:endParaRPr lang="en-US"/>
        </a:p>
      </dgm:t>
    </dgm:pt>
    <dgm:pt modelId="{525A373D-A9B9-47A8-AE61-C01D565F6CE7}" type="sibTrans" cxnId="{E7D44593-E328-4736-AFCB-357F4BAA4BA0}">
      <dgm:prSet/>
      <dgm:spPr/>
      <dgm:t>
        <a:bodyPr/>
        <a:lstStyle/>
        <a:p>
          <a:endParaRPr lang="en-US"/>
        </a:p>
      </dgm:t>
    </dgm:pt>
    <dgm:pt modelId="{2F1D0656-E013-435F-A4E8-FBAF78CA3198}">
      <dgm:prSet/>
      <dgm:spPr/>
      <dgm:t>
        <a:bodyPr/>
        <a:lstStyle/>
        <a:p>
          <a:endParaRPr lang="en-GB"/>
        </a:p>
      </dgm:t>
    </dgm:pt>
    <dgm:pt modelId="{2124B62E-BA05-4504-BEE9-4607E5FA0487}" type="parTrans" cxnId="{D2C8162E-03D3-4CD3-A01A-0B887DE6ADAF}">
      <dgm:prSet/>
      <dgm:spPr/>
      <dgm:t>
        <a:bodyPr/>
        <a:lstStyle/>
        <a:p>
          <a:endParaRPr lang="en-US"/>
        </a:p>
      </dgm:t>
    </dgm:pt>
    <dgm:pt modelId="{E02CDEAD-F2B4-42A6-975D-ADDEF6567BC1}" type="sibTrans" cxnId="{D2C8162E-03D3-4CD3-A01A-0B887DE6ADAF}">
      <dgm:prSet/>
      <dgm:spPr/>
      <dgm:t>
        <a:bodyPr/>
        <a:lstStyle/>
        <a:p>
          <a:endParaRPr lang="en-US"/>
        </a:p>
      </dgm:t>
    </dgm:pt>
    <dgm:pt modelId="{6D1B8131-3558-4A2A-A06D-D93BE9658065}" type="pres">
      <dgm:prSet presAssocID="{02AD4F64-74B3-446A-8186-B01988D64FE1}" presName="Name0" presStyleCnt="0">
        <dgm:presLayoutVars>
          <dgm:chMax val="1"/>
          <dgm:dir/>
          <dgm:animLvl val="ctr"/>
          <dgm:resizeHandles val="exact"/>
        </dgm:presLayoutVars>
      </dgm:prSet>
      <dgm:spPr/>
      <dgm:t>
        <a:bodyPr/>
        <a:lstStyle/>
        <a:p>
          <a:endParaRPr lang="en-GB"/>
        </a:p>
      </dgm:t>
    </dgm:pt>
    <dgm:pt modelId="{4BF5BE2A-4E18-4D69-9341-F37095EB0CC1}" type="pres">
      <dgm:prSet presAssocID="{31CB10C7-BB65-4541-A29F-0179CBB67E45}" presName="centerShape" presStyleLbl="node0" presStyleIdx="0" presStyleCnt="1"/>
      <dgm:spPr/>
      <dgm:t>
        <a:bodyPr/>
        <a:lstStyle/>
        <a:p>
          <a:endParaRPr lang="en-GB"/>
        </a:p>
      </dgm:t>
    </dgm:pt>
    <dgm:pt modelId="{CA76CA95-39CD-46CE-B550-5B226D0983F6}" type="pres">
      <dgm:prSet presAssocID="{0795446D-EF23-4619-BECF-4CCC73D2987C}" presName="parTrans" presStyleLbl="sibTrans2D1" presStyleIdx="0" presStyleCnt="5"/>
      <dgm:spPr/>
      <dgm:t>
        <a:bodyPr/>
        <a:lstStyle/>
        <a:p>
          <a:endParaRPr lang="en-GB"/>
        </a:p>
      </dgm:t>
    </dgm:pt>
    <dgm:pt modelId="{FC1012E2-560D-499B-8A84-C2F86FBD9E9B}" type="pres">
      <dgm:prSet presAssocID="{0795446D-EF23-4619-BECF-4CCC73D2987C}" presName="connectorText" presStyleLbl="sibTrans2D1" presStyleIdx="0" presStyleCnt="5"/>
      <dgm:spPr/>
      <dgm:t>
        <a:bodyPr/>
        <a:lstStyle/>
        <a:p>
          <a:endParaRPr lang="en-GB"/>
        </a:p>
      </dgm:t>
    </dgm:pt>
    <dgm:pt modelId="{A5ED33D2-3749-4786-BA85-4A46B40BDC9E}" type="pres">
      <dgm:prSet presAssocID="{3A9446AD-3E90-4E59-A400-69F7AD7A7A14}" presName="node" presStyleLbl="node1" presStyleIdx="0" presStyleCnt="5">
        <dgm:presLayoutVars>
          <dgm:bulletEnabled val="1"/>
        </dgm:presLayoutVars>
      </dgm:prSet>
      <dgm:spPr/>
      <dgm:t>
        <a:bodyPr/>
        <a:lstStyle/>
        <a:p>
          <a:endParaRPr lang="en-GB"/>
        </a:p>
      </dgm:t>
    </dgm:pt>
    <dgm:pt modelId="{B6EE0449-7403-46C7-ACD8-FFBC23D76623}" type="pres">
      <dgm:prSet presAssocID="{2CB1C3F2-F80F-429F-9590-B65831E75E2E}" presName="parTrans" presStyleLbl="sibTrans2D1" presStyleIdx="1" presStyleCnt="5"/>
      <dgm:spPr/>
      <dgm:t>
        <a:bodyPr/>
        <a:lstStyle/>
        <a:p>
          <a:endParaRPr lang="en-GB"/>
        </a:p>
      </dgm:t>
    </dgm:pt>
    <dgm:pt modelId="{0D4B40DC-FD72-45F1-A268-298E672CF495}" type="pres">
      <dgm:prSet presAssocID="{2CB1C3F2-F80F-429F-9590-B65831E75E2E}" presName="connectorText" presStyleLbl="sibTrans2D1" presStyleIdx="1" presStyleCnt="5"/>
      <dgm:spPr/>
      <dgm:t>
        <a:bodyPr/>
        <a:lstStyle/>
        <a:p>
          <a:endParaRPr lang="en-GB"/>
        </a:p>
      </dgm:t>
    </dgm:pt>
    <dgm:pt modelId="{1618B41D-E4A4-4D6F-BAC2-76D0680FC759}" type="pres">
      <dgm:prSet presAssocID="{0696D9B0-6742-4057-AE13-E5B0D1A92A02}" presName="node" presStyleLbl="node1" presStyleIdx="1" presStyleCnt="5">
        <dgm:presLayoutVars>
          <dgm:bulletEnabled val="1"/>
        </dgm:presLayoutVars>
      </dgm:prSet>
      <dgm:spPr/>
      <dgm:t>
        <a:bodyPr/>
        <a:lstStyle/>
        <a:p>
          <a:endParaRPr lang="en-GB"/>
        </a:p>
      </dgm:t>
    </dgm:pt>
    <dgm:pt modelId="{24E703D7-2059-4731-9B3C-64DF42B195A1}" type="pres">
      <dgm:prSet presAssocID="{C5494169-146C-4039-8BC5-BFC103B85EFA}" presName="parTrans" presStyleLbl="sibTrans2D1" presStyleIdx="2" presStyleCnt="5"/>
      <dgm:spPr/>
      <dgm:t>
        <a:bodyPr/>
        <a:lstStyle/>
        <a:p>
          <a:endParaRPr lang="en-GB"/>
        </a:p>
      </dgm:t>
    </dgm:pt>
    <dgm:pt modelId="{22F78419-4184-42E4-862F-726EAFD81DEC}" type="pres">
      <dgm:prSet presAssocID="{C5494169-146C-4039-8BC5-BFC103B85EFA}" presName="connectorText" presStyleLbl="sibTrans2D1" presStyleIdx="2" presStyleCnt="5"/>
      <dgm:spPr/>
      <dgm:t>
        <a:bodyPr/>
        <a:lstStyle/>
        <a:p>
          <a:endParaRPr lang="en-GB"/>
        </a:p>
      </dgm:t>
    </dgm:pt>
    <dgm:pt modelId="{5BE7BA8E-871B-4D0F-BD77-C4C35428AB95}" type="pres">
      <dgm:prSet presAssocID="{580EEDD5-12A4-4D07-8AF3-4DB88AADADA2}" presName="node" presStyleLbl="node1" presStyleIdx="2" presStyleCnt="5">
        <dgm:presLayoutVars>
          <dgm:bulletEnabled val="1"/>
        </dgm:presLayoutVars>
      </dgm:prSet>
      <dgm:spPr/>
      <dgm:t>
        <a:bodyPr/>
        <a:lstStyle/>
        <a:p>
          <a:endParaRPr lang="en-GB"/>
        </a:p>
      </dgm:t>
    </dgm:pt>
    <dgm:pt modelId="{B4752399-A656-4BE4-9DD1-C58BD9728DBF}" type="pres">
      <dgm:prSet presAssocID="{B40AB297-58BC-4383-ADC1-2B50F303E6EC}" presName="parTrans" presStyleLbl="sibTrans2D1" presStyleIdx="3" presStyleCnt="5"/>
      <dgm:spPr/>
      <dgm:t>
        <a:bodyPr/>
        <a:lstStyle/>
        <a:p>
          <a:endParaRPr lang="en-GB"/>
        </a:p>
      </dgm:t>
    </dgm:pt>
    <dgm:pt modelId="{424CA678-0CC7-46F5-A65F-CE2E0D6D9CC2}" type="pres">
      <dgm:prSet presAssocID="{B40AB297-58BC-4383-ADC1-2B50F303E6EC}" presName="connectorText" presStyleLbl="sibTrans2D1" presStyleIdx="3" presStyleCnt="5"/>
      <dgm:spPr/>
      <dgm:t>
        <a:bodyPr/>
        <a:lstStyle/>
        <a:p>
          <a:endParaRPr lang="en-GB"/>
        </a:p>
      </dgm:t>
    </dgm:pt>
    <dgm:pt modelId="{3D34709A-6ADA-4323-88EA-092EB3324B62}" type="pres">
      <dgm:prSet presAssocID="{2E0D41C2-38F6-4AE0-AFE7-F4D08487B58A}" presName="node" presStyleLbl="node1" presStyleIdx="3" presStyleCnt="5">
        <dgm:presLayoutVars>
          <dgm:bulletEnabled val="1"/>
        </dgm:presLayoutVars>
      </dgm:prSet>
      <dgm:spPr/>
      <dgm:t>
        <a:bodyPr/>
        <a:lstStyle/>
        <a:p>
          <a:endParaRPr lang="en-GB"/>
        </a:p>
      </dgm:t>
    </dgm:pt>
    <dgm:pt modelId="{DD5FC683-CA97-4CFF-B611-B34D679E317B}" type="pres">
      <dgm:prSet presAssocID="{F0BDCB7D-AF6A-4945-B1B7-3E54E868A6B5}" presName="parTrans" presStyleLbl="sibTrans2D1" presStyleIdx="4" presStyleCnt="5"/>
      <dgm:spPr/>
      <dgm:t>
        <a:bodyPr/>
        <a:lstStyle/>
        <a:p>
          <a:endParaRPr lang="en-GB"/>
        </a:p>
      </dgm:t>
    </dgm:pt>
    <dgm:pt modelId="{BB463B35-C4B3-4113-B5F0-310EFF2BEA21}" type="pres">
      <dgm:prSet presAssocID="{F0BDCB7D-AF6A-4945-B1B7-3E54E868A6B5}" presName="connectorText" presStyleLbl="sibTrans2D1" presStyleIdx="4" presStyleCnt="5"/>
      <dgm:spPr/>
      <dgm:t>
        <a:bodyPr/>
        <a:lstStyle/>
        <a:p>
          <a:endParaRPr lang="en-GB"/>
        </a:p>
      </dgm:t>
    </dgm:pt>
    <dgm:pt modelId="{28F5F259-1F32-42FE-90C2-260FDBCB082A}" type="pres">
      <dgm:prSet presAssocID="{235D933D-0865-4C73-9062-3AEB307B2745}" presName="node" presStyleLbl="node1" presStyleIdx="4" presStyleCnt="5">
        <dgm:presLayoutVars>
          <dgm:bulletEnabled val="1"/>
        </dgm:presLayoutVars>
      </dgm:prSet>
      <dgm:spPr/>
      <dgm:t>
        <a:bodyPr/>
        <a:lstStyle/>
        <a:p>
          <a:endParaRPr lang="en-GB"/>
        </a:p>
      </dgm:t>
    </dgm:pt>
  </dgm:ptLst>
  <dgm:cxnLst>
    <dgm:cxn modelId="{D94A97A7-3CED-4A8A-BD89-E580F67887EA}" type="presOf" srcId="{F0BDCB7D-AF6A-4945-B1B7-3E54E868A6B5}" destId="{DD5FC683-CA97-4CFF-B611-B34D679E317B}" srcOrd="0" destOrd="0" presId="urn:microsoft.com/office/officeart/2005/8/layout/radial5"/>
    <dgm:cxn modelId="{6FAAC5A7-7176-447E-9ADC-39D489F12DD2}" type="presOf" srcId="{C5494169-146C-4039-8BC5-BFC103B85EFA}" destId="{22F78419-4184-42E4-862F-726EAFD81DEC}" srcOrd="1" destOrd="0" presId="urn:microsoft.com/office/officeart/2005/8/layout/radial5"/>
    <dgm:cxn modelId="{8CF36A7A-716A-4FD1-9C42-35A8CD28A3D2}" type="presOf" srcId="{3A9446AD-3E90-4E59-A400-69F7AD7A7A14}" destId="{A5ED33D2-3749-4786-BA85-4A46B40BDC9E}" srcOrd="0" destOrd="0" presId="urn:microsoft.com/office/officeart/2005/8/layout/radial5"/>
    <dgm:cxn modelId="{D2C8162E-03D3-4CD3-A01A-0B887DE6ADAF}" srcId="{02AD4F64-74B3-446A-8186-B01988D64FE1}" destId="{2F1D0656-E013-435F-A4E8-FBAF78CA3198}" srcOrd="1" destOrd="0" parTransId="{2124B62E-BA05-4504-BEE9-4607E5FA0487}" sibTransId="{E02CDEAD-F2B4-42A6-975D-ADDEF6567BC1}"/>
    <dgm:cxn modelId="{E197EFF0-F1AD-4F99-A2C7-A10B7E05376D}" type="presOf" srcId="{31CB10C7-BB65-4541-A29F-0179CBB67E45}" destId="{4BF5BE2A-4E18-4D69-9341-F37095EB0CC1}" srcOrd="0" destOrd="0" presId="urn:microsoft.com/office/officeart/2005/8/layout/radial5"/>
    <dgm:cxn modelId="{C1785B57-0EBB-4460-BCF0-34BA46C94952}" type="presOf" srcId="{C5494169-146C-4039-8BC5-BFC103B85EFA}" destId="{24E703D7-2059-4731-9B3C-64DF42B195A1}" srcOrd="0" destOrd="0" presId="urn:microsoft.com/office/officeart/2005/8/layout/radial5"/>
    <dgm:cxn modelId="{71A300E9-2DDF-4E20-8B4D-EAA578E4371D}" type="presOf" srcId="{235D933D-0865-4C73-9062-3AEB307B2745}" destId="{28F5F259-1F32-42FE-90C2-260FDBCB082A}" srcOrd="0" destOrd="0" presId="urn:microsoft.com/office/officeart/2005/8/layout/radial5"/>
    <dgm:cxn modelId="{3CE75D4C-DCA7-4A7A-B7A7-CCA0D9E714D1}" type="presOf" srcId="{2CB1C3F2-F80F-429F-9590-B65831E75E2E}" destId="{B6EE0449-7403-46C7-ACD8-FFBC23D76623}" srcOrd="0" destOrd="0" presId="urn:microsoft.com/office/officeart/2005/8/layout/radial5"/>
    <dgm:cxn modelId="{F30E0D0B-EBAB-48F7-95CB-5D2EE2711F50}" srcId="{31CB10C7-BB65-4541-A29F-0179CBB67E45}" destId="{580EEDD5-12A4-4D07-8AF3-4DB88AADADA2}" srcOrd="2" destOrd="0" parTransId="{C5494169-146C-4039-8BC5-BFC103B85EFA}" sibTransId="{B1BD7980-C57B-4732-A29F-DF95E4995F1B}"/>
    <dgm:cxn modelId="{879F20AA-5DDC-48D5-95BA-0988E4DA3AE7}" srcId="{02AD4F64-74B3-446A-8186-B01988D64FE1}" destId="{31CB10C7-BB65-4541-A29F-0179CBB67E45}" srcOrd="0" destOrd="0" parTransId="{255BF214-8942-4ACA-BB3D-E72A826D9683}" sibTransId="{332B65C0-13B4-4DA8-9FC2-BE56A598A924}"/>
    <dgm:cxn modelId="{95DFE96A-6A4D-434B-B385-D982F3B24616}" type="presOf" srcId="{0795446D-EF23-4619-BECF-4CCC73D2987C}" destId="{CA76CA95-39CD-46CE-B550-5B226D0983F6}" srcOrd="0" destOrd="0" presId="urn:microsoft.com/office/officeart/2005/8/layout/radial5"/>
    <dgm:cxn modelId="{9C44CFD9-981D-4425-B167-1D803B5CA67B}" type="presOf" srcId="{0795446D-EF23-4619-BECF-4CCC73D2987C}" destId="{FC1012E2-560D-499B-8A84-C2F86FBD9E9B}" srcOrd="1" destOrd="0" presId="urn:microsoft.com/office/officeart/2005/8/layout/radial5"/>
    <dgm:cxn modelId="{19F357A1-5C37-4EFF-AA9A-14B0C8FBD5AF}" type="presOf" srcId="{02AD4F64-74B3-446A-8186-B01988D64FE1}" destId="{6D1B8131-3558-4A2A-A06D-D93BE9658065}" srcOrd="0" destOrd="0" presId="urn:microsoft.com/office/officeart/2005/8/layout/radial5"/>
    <dgm:cxn modelId="{E0E7597F-6CB1-420F-8F58-200DE790B76B}" srcId="{31CB10C7-BB65-4541-A29F-0179CBB67E45}" destId="{3A9446AD-3E90-4E59-A400-69F7AD7A7A14}" srcOrd="0" destOrd="0" parTransId="{0795446D-EF23-4619-BECF-4CCC73D2987C}" sibTransId="{C33F3232-FDB9-4DCE-A2A2-8CB07D80B950}"/>
    <dgm:cxn modelId="{03D535A5-4509-441D-9A7C-8E7EBAC57E3D}" type="presOf" srcId="{B40AB297-58BC-4383-ADC1-2B50F303E6EC}" destId="{424CA678-0CC7-46F5-A65F-CE2E0D6D9CC2}" srcOrd="1" destOrd="0" presId="urn:microsoft.com/office/officeart/2005/8/layout/radial5"/>
    <dgm:cxn modelId="{EFA93ECF-7A9D-4841-B298-EF0DE81729AE}" type="presOf" srcId="{580EEDD5-12A4-4D07-8AF3-4DB88AADADA2}" destId="{5BE7BA8E-871B-4D0F-BD77-C4C35428AB95}" srcOrd="0" destOrd="0" presId="urn:microsoft.com/office/officeart/2005/8/layout/radial5"/>
    <dgm:cxn modelId="{06A396D3-7CFE-4EF5-839A-214CD9BB7C9A}" srcId="{31CB10C7-BB65-4541-A29F-0179CBB67E45}" destId="{2E0D41C2-38F6-4AE0-AFE7-F4D08487B58A}" srcOrd="3" destOrd="0" parTransId="{B40AB297-58BC-4383-ADC1-2B50F303E6EC}" sibTransId="{864D0271-1BF3-44F4-884F-67D23153EBA7}"/>
    <dgm:cxn modelId="{E7D44593-E328-4736-AFCB-357F4BAA4BA0}" srcId="{31CB10C7-BB65-4541-A29F-0179CBB67E45}" destId="{0696D9B0-6742-4057-AE13-E5B0D1A92A02}" srcOrd="1" destOrd="0" parTransId="{2CB1C3F2-F80F-429F-9590-B65831E75E2E}" sibTransId="{525A373D-A9B9-47A8-AE61-C01D565F6CE7}"/>
    <dgm:cxn modelId="{1CCB3DEB-2C89-46F8-8142-9E6B0AD8620A}" type="presOf" srcId="{0696D9B0-6742-4057-AE13-E5B0D1A92A02}" destId="{1618B41D-E4A4-4D6F-BAC2-76D0680FC759}" srcOrd="0" destOrd="0" presId="urn:microsoft.com/office/officeart/2005/8/layout/radial5"/>
    <dgm:cxn modelId="{F852608F-2AF5-4005-8D81-86546488E93E}" srcId="{31CB10C7-BB65-4541-A29F-0179CBB67E45}" destId="{235D933D-0865-4C73-9062-3AEB307B2745}" srcOrd="4" destOrd="0" parTransId="{F0BDCB7D-AF6A-4945-B1B7-3E54E868A6B5}" sibTransId="{6D343AA5-9D1F-4B1B-9D5D-EBB7110E1EE7}"/>
    <dgm:cxn modelId="{4C5D2EF6-AD81-45C5-9310-B0A52B5ED172}" type="presOf" srcId="{2E0D41C2-38F6-4AE0-AFE7-F4D08487B58A}" destId="{3D34709A-6ADA-4323-88EA-092EB3324B62}" srcOrd="0" destOrd="0" presId="urn:microsoft.com/office/officeart/2005/8/layout/radial5"/>
    <dgm:cxn modelId="{A5D40676-2C70-4078-8B65-934B37C1C2AC}" type="presOf" srcId="{B40AB297-58BC-4383-ADC1-2B50F303E6EC}" destId="{B4752399-A656-4BE4-9DD1-C58BD9728DBF}" srcOrd="0" destOrd="0" presId="urn:microsoft.com/office/officeart/2005/8/layout/radial5"/>
    <dgm:cxn modelId="{BC0A3530-8985-4C29-8174-2A32C5B9B054}" type="presOf" srcId="{F0BDCB7D-AF6A-4945-B1B7-3E54E868A6B5}" destId="{BB463B35-C4B3-4113-B5F0-310EFF2BEA21}" srcOrd="1" destOrd="0" presId="urn:microsoft.com/office/officeart/2005/8/layout/radial5"/>
    <dgm:cxn modelId="{988CC489-BAB7-44DF-BF5E-A9326BBE9A54}" type="presOf" srcId="{2CB1C3F2-F80F-429F-9590-B65831E75E2E}" destId="{0D4B40DC-FD72-45F1-A268-298E672CF495}" srcOrd="1" destOrd="0" presId="urn:microsoft.com/office/officeart/2005/8/layout/radial5"/>
    <dgm:cxn modelId="{86D11DFB-A63B-4EBE-9186-245E965F5C26}" type="presParOf" srcId="{6D1B8131-3558-4A2A-A06D-D93BE9658065}" destId="{4BF5BE2A-4E18-4D69-9341-F37095EB0CC1}" srcOrd="0" destOrd="0" presId="urn:microsoft.com/office/officeart/2005/8/layout/radial5"/>
    <dgm:cxn modelId="{0DF4EA9D-5111-435E-B683-196FD69DFF4B}" type="presParOf" srcId="{6D1B8131-3558-4A2A-A06D-D93BE9658065}" destId="{CA76CA95-39CD-46CE-B550-5B226D0983F6}" srcOrd="1" destOrd="0" presId="urn:microsoft.com/office/officeart/2005/8/layout/radial5"/>
    <dgm:cxn modelId="{95307A8D-A57D-47EF-A12B-22286191ABA2}" type="presParOf" srcId="{CA76CA95-39CD-46CE-B550-5B226D0983F6}" destId="{FC1012E2-560D-499B-8A84-C2F86FBD9E9B}" srcOrd="0" destOrd="0" presId="urn:microsoft.com/office/officeart/2005/8/layout/radial5"/>
    <dgm:cxn modelId="{646C2208-EE90-4831-AE17-925AAD5F95E4}" type="presParOf" srcId="{6D1B8131-3558-4A2A-A06D-D93BE9658065}" destId="{A5ED33D2-3749-4786-BA85-4A46B40BDC9E}" srcOrd="2" destOrd="0" presId="urn:microsoft.com/office/officeart/2005/8/layout/radial5"/>
    <dgm:cxn modelId="{02528614-057F-4FF5-82E5-7A1AD6C747D0}" type="presParOf" srcId="{6D1B8131-3558-4A2A-A06D-D93BE9658065}" destId="{B6EE0449-7403-46C7-ACD8-FFBC23D76623}" srcOrd="3" destOrd="0" presId="urn:microsoft.com/office/officeart/2005/8/layout/radial5"/>
    <dgm:cxn modelId="{06666FFD-C8C5-47DA-82D4-4F03DD3E8640}" type="presParOf" srcId="{B6EE0449-7403-46C7-ACD8-FFBC23D76623}" destId="{0D4B40DC-FD72-45F1-A268-298E672CF495}" srcOrd="0" destOrd="0" presId="urn:microsoft.com/office/officeart/2005/8/layout/radial5"/>
    <dgm:cxn modelId="{CBDD18AD-040D-4077-A696-F1ED43185CDC}" type="presParOf" srcId="{6D1B8131-3558-4A2A-A06D-D93BE9658065}" destId="{1618B41D-E4A4-4D6F-BAC2-76D0680FC759}" srcOrd="4" destOrd="0" presId="urn:microsoft.com/office/officeart/2005/8/layout/radial5"/>
    <dgm:cxn modelId="{0CC4A8F9-5211-4096-B1DF-CF1FA91A935A}" type="presParOf" srcId="{6D1B8131-3558-4A2A-A06D-D93BE9658065}" destId="{24E703D7-2059-4731-9B3C-64DF42B195A1}" srcOrd="5" destOrd="0" presId="urn:microsoft.com/office/officeart/2005/8/layout/radial5"/>
    <dgm:cxn modelId="{0A4700FF-8CD7-4EF9-96F0-B18790D96088}" type="presParOf" srcId="{24E703D7-2059-4731-9B3C-64DF42B195A1}" destId="{22F78419-4184-42E4-862F-726EAFD81DEC}" srcOrd="0" destOrd="0" presId="urn:microsoft.com/office/officeart/2005/8/layout/radial5"/>
    <dgm:cxn modelId="{C53A593E-17D1-42B1-9EA9-3BF474BD5BDA}" type="presParOf" srcId="{6D1B8131-3558-4A2A-A06D-D93BE9658065}" destId="{5BE7BA8E-871B-4D0F-BD77-C4C35428AB95}" srcOrd="6" destOrd="0" presId="urn:microsoft.com/office/officeart/2005/8/layout/radial5"/>
    <dgm:cxn modelId="{F03F5229-DDCF-422C-9511-E79DCCE88692}" type="presParOf" srcId="{6D1B8131-3558-4A2A-A06D-D93BE9658065}" destId="{B4752399-A656-4BE4-9DD1-C58BD9728DBF}" srcOrd="7" destOrd="0" presId="urn:microsoft.com/office/officeart/2005/8/layout/radial5"/>
    <dgm:cxn modelId="{B20FA5D1-72C9-4AAD-976F-160A1DADCC12}" type="presParOf" srcId="{B4752399-A656-4BE4-9DD1-C58BD9728DBF}" destId="{424CA678-0CC7-46F5-A65F-CE2E0D6D9CC2}" srcOrd="0" destOrd="0" presId="urn:microsoft.com/office/officeart/2005/8/layout/radial5"/>
    <dgm:cxn modelId="{9A11BFFF-7FDC-4450-B435-58E4CEE85E24}" type="presParOf" srcId="{6D1B8131-3558-4A2A-A06D-D93BE9658065}" destId="{3D34709A-6ADA-4323-88EA-092EB3324B62}" srcOrd="8" destOrd="0" presId="urn:microsoft.com/office/officeart/2005/8/layout/radial5"/>
    <dgm:cxn modelId="{D0EC5092-A5F4-40F0-9043-FDC5D0D20DD5}" type="presParOf" srcId="{6D1B8131-3558-4A2A-A06D-D93BE9658065}" destId="{DD5FC683-CA97-4CFF-B611-B34D679E317B}" srcOrd="9" destOrd="0" presId="urn:microsoft.com/office/officeart/2005/8/layout/radial5"/>
    <dgm:cxn modelId="{57385426-4BCF-4A9E-A736-4421B7D8EAD4}" type="presParOf" srcId="{DD5FC683-CA97-4CFF-B611-B34D679E317B}" destId="{BB463B35-C4B3-4113-B5F0-310EFF2BEA21}" srcOrd="0" destOrd="0" presId="urn:microsoft.com/office/officeart/2005/8/layout/radial5"/>
    <dgm:cxn modelId="{4FA9E85B-A5EC-465D-9E68-ABF7F7078479}" type="presParOf" srcId="{6D1B8131-3558-4A2A-A06D-D93BE9658065}" destId="{28F5F259-1F32-42FE-90C2-260FDBCB082A}" srcOrd="10"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F5BE2A-4E18-4D69-9341-F37095EB0CC1}">
      <dsp:nvSpPr>
        <dsp:cNvPr id="0" name=""/>
        <dsp:cNvSpPr/>
      </dsp:nvSpPr>
      <dsp:spPr>
        <a:xfrm>
          <a:off x="2031355" y="1694032"/>
          <a:ext cx="1025226" cy="10252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Transparency</a:t>
          </a:r>
        </a:p>
      </dsp:txBody>
      <dsp:txXfrm>
        <a:off x="2031355" y="1694032"/>
        <a:ext cx="1025226" cy="1025226"/>
      </dsp:txXfrm>
    </dsp:sp>
    <dsp:sp modelId="{CA76CA95-39CD-46CE-B550-5B226D0983F6}">
      <dsp:nvSpPr>
        <dsp:cNvPr id="0" name=""/>
        <dsp:cNvSpPr/>
      </dsp:nvSpPr>
      <dsp:spPr>
        <a:xfrm rot="16200000">
          <a:off x="2434379" y="1319173"/>
          <a:ext cx="219179" cy="348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6200000">
        <a:off x="2434379" y="1319173"/>
        <a:ext cx="219179" cy="348577"/>
      </dsp:txXfrm>
    </dsp:sp>
    <dsp:sp modelId="{A5ED33D2-3749-4786-BA85-4A46B40BDC9E}">
      <dsp:nvSpPr>
        <dsp:cNvPr id="0" name=""/>
        <dsp:cNvSpPr/>
      </dsp:nvSpPr>
      <dsp:spPr>
        <a:xfrm>
          <a:off x="1907206" y="6961"/>
          <a:ext cx="1273524" cy="12735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Increases participation</a:t>
          </a:r>
        </a:p>
      </dsp:txBody>
      <dsp:txXfrm>
        <a:off x="1907206" y="6961"/>
        <a:ext cx="1273524" cy="1273524"/>
      </dsp:txXfrm>
    </dsp:sp>
    <dsp:sp modelId="{B6EE0449-7403-46C7-ACD8-FFBC23D76623}">
      <dsp:nvSpPr>
        <dsp:cNvPr id="0" name=""/>
        <dsp:cNvSpPr/>
      </dsp:nvSpPr>
      <dsp:spPr>
        <a:xfrm rot="20520000">
          <a:off x="3112657" y="1811971"/>
          <a:ext cx="219179" cy="348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20520000">
        <a:off x="3112657" y="1811971"/>
        <a:ext cx="219179" cy="348577"/>
      </dsp:txXfrm>
    </dsp:sp>
    <dsp:sp modelId="{1618B41D-E4A4-4D6F-BAC2-76D0680FC759}">
      <dsp:nvSpPr>
        <dsp:cNvPr id="0" name=""/>
        <dsp:cNvSpPr/>
      </dsp:nvSpPr>
      <dsp:spPr>
        <a:xfrm>
          <a:off x="3393634" y="1086914"/>
          <a:ext cx="1273524" cy="12735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Builds trust</a:t>
          </a:r>
        </a:p>
      </dsp:txBody>
      <dsp:txXfrm>
        <a:off x="3393634" y="1086914"/>
        <a:ext cx="1273524" cy="1273524"/>
      </dsp:txXfrm>
    </dsp:sp>
    <dsp:sp modelId="{24E703D7-2059-4731-9B3C-64DF42B195A1}">
      <dsp:nvSpPr>
        <dsp:cNvPr id="0" name=""/>
        <dsp:cNvSpPr/>
      </dsp:nvSpPr>
      <dsp:spPr>
        <a:xfrm rot="3240000">
          <a:off x="2853577" y="2609334"/>
          <a:ext cx="219179" cy="348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3240000">
        <a:off x="2853577" y="2609334"/>
        <a:ext cx="219179" cy="348577"/>
      </dsp:txXfrm>
    </dsp:sp>
    <dsp:sp modelId="{5BE7BA8E-871B-4D0F-BD77-C4C35428AB95}">
      <dsp:nvSpPr>
        <dsp:cNvPr id="0" name=""/>
        <dsp:cNvSpPr/>
      </dsp:nvSpPr>
      <dsp:spPr>
        <a:xfrm>
          <a:off x="2825869" y="2834314"/>
          <a:ext cx="1273524" cy="12735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Gauges progress</a:t>
          </a:r>
        </a:p>
      </dsp:txBody>
      <dsp:txXfrm>
        <a:off x="2825869" y="2834314"/>
        <a:ext cx="1273524" cy="1273524"/>
      </dsp:txXfrm>
    </dsp:sp>
    <dsp:sp modelId="{B4752399-A656-4BE4-9DD1-C58BD9728DBF}">
      <dsp:nvSpPr>
        <dsp:cNvPr id="0" name=""/>
        <dsp:cNvSpPr/>
      </dsp:nvSpPr>
      <dsp:spPr>
        <a:xfrm rot="7560000">
          <a:off x="2015180" y="2609334"/>
          <a:ext cx="219179" cy="348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7560000">
        <a:off x="2015180" y="2609334"/>
        <a:ext cx="219179" cy="348577"/>
      </dsp:txXfrm>
    </dsp:sp>
    <dsp:sp modelId="{3D34709A-6ADA-4323-88EA-092EB3324B62}">
      <dsp:nvSpPr>
        <dsp:cNvPr id="0" name=""/>
        <dsp:cNvSpPr/>
      </dsp:nvSpPr>
      <dsp:spPr>
        <a:xfrm>
          <a:off x="988544" y="2834314"/>
          <a:ext cx="1273524" cy="12735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Promotes accountability</a:t>
          </a:r>
        </a:p>
      </dsp:txBody>
      <dsp:txXfrm>
        <a:off x="988544" y="2834314"/>
        <a:ext cx="1273524" cy="1273524"/>
      </dsp:txXfrm>
    </dsp:sp>
    <dsp:sp modelId="{DD5FC683-CA97-4CFF-B611-B34D679E317B}">
      <dsp:nvSpPr>
        <dsp:cNvPr id="0" name=""/>
        <dsp:cNvSpPr/>
      </dsp:nvSpPr>
      <dsp:spPr>
        <a:xfrm rot="11880000">
          <a:off x="1756101" y="1811971"/>
          <a:ext cx="219179" cy="348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1880000">
        <a:off x="1756101" y="1811971"/>
        <a:ext cx="219179" cy="348577"/>
      </dsp:txXfrm>
    </dsp:sp>
    <dsp:sp modelId="{28F5F259-1F32-42FE-90C2-260FDBCB082A}">
      <dsp:nvSpPr>
        <dsp:cNvPr id="0" name=""/>
        <dsp:cNvSpPr/>
      </dsp:nvSpPr>
      <dsp:spPr>
        <a:xfrm>
          <a:off x="420779" y="1086914"/>
          <a:ext cx="1273524" cy="12735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Encourages ambition</a:t>
          </a:r>
        </a:p>
      </dsp:txBody>
      <dsp:txXfrm>
        <a:off x="420779" y="1086914"/>
        <a:ext cx="1273524" cy="127352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a:t>
            </a:fld>
            <a:endParaRPr lang="en-GB"/>
          </a:p>
        </p:txBody>
      </p:sp>
    </p:spTree>
    <p:extLst>
      <p:ext uri="{BB962C8B-B14F-4D97-AF65-F5344CB8AC3E}">
        <p14:creationId xmlns:p14="http://schemas.microsoft.com/office/powerpoint/2010/main" xmlns="" val="201292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39688" y="706438"/>
            <a:ext cx="6691313"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a:t>
            </a:fld>
            <a:endParaRPr lang="en-GB"/>
          </a:p>
        </p:txBody>
      </p:sp>
    </p:spTree>
    <p:extLst>
      <p:ext uri="{BB962C8B-B14F-4D97-AF65-F5344CB8AC3E}">
        <p14:creationId xmlns:p14="http://schemas.microsoft.com/office/powerpoint/2010/main" xmlns="" val="302969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8" y="706438"/>
            <a:ext cx="6691313" cy="37639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555FF-7594-445D-9E1E-B6EB7DBE3E7D}" type="slidenum">
              <a:rPr lang="en-GB" smtClean="0"/>
              <a:pPr/>
              <a:t>1</a:t>
            </a:fld>
            <a:endParaRPr lang="en-GB"/>
          </a:p>
        </p:txBody>
      </p:sp>
    </p:spTree>
    <p:extLst>
      <p:ext uri="{BB962C8B-B14F-4D97-AF65-F5344CB8AC3E}">
        <p14:creationId xmlns:p14="http://schemas.microsoft.com/office/powerpoint/2010/main" xmlns="" val="3262123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a:t>Some kind of matching system</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52788276-63F0-E044-A0BE-99F8750D83EB}" type="slidenum">
              <a:rPr lang="en-US" smtClean="0"/>
              <a:pPr/>
              <a:t>10</a:t>
            </a:fld>
            <a:endParaRPr lang="en-US"/>
          </a:p>
        </p:txBody>
      </p:sp>
    </p:spTree>
    <p:extLst>
      <p:ext uri="{BB962C8B-B14F-4D97-AF65-F5344CB8AC3E}">
        <p14:creationId xmlns:p14="http://schemas.microsoft.com/office/powerpoint/2010/main" xmlns="" val="2763272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788276-63F0-E044-A0BE-99F8750D83EB}" type="slidenum">
              <a:rPr lang="en-US" smtClean="0"/>
              <a:pPr/>
              <a:t>12</a:t>
            </a:fld>
            <a:endParaRPr lang="en-US"/>
          </a:p>
        </p:txBody>
      </p:sp>
    </p:spTree>
    <p:extLst>
      <p:ext uri="{BB962C8B-B14F-4D97-AF65-F5344CB8AC3E}">
        <p14:creationId xmlns:p14="http://schemas.microsoft.com/office/powerpoint/2010/main" xmlns="" val="3831359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788276-63F0-E044-A0BE-99F8750D83EB}" type="slidenum">
              <a:rPr lang="en-US" smtClean="0"/>
              <a:pPr/>
              <a:t>13</a:t>
            </a:fld>
            <a:endParaRPr lang="en-US"/>
          </a:p>
        </p:txBody>
      </p:sp>
    </p:spTree>
    <p:extLst>
      <p:ext uri="{BB962C8B-B14F-4D97-AF65-F5344CB8AC3E}">
        <p14:creationId xmlns:p14="http://schemas.microsoft.com/office/powerpoint/2010/main" xmlns="" val="1222206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14</a:t>
            </a:fld>
            <a:endParaRPr lang="en-GB"/>
          </a:p>
        </p:txBody>
      </p:sp>
    </p:spTree>
    <p:extLst>
      <p:ext uri="{BB962C8B-B14F-4D97-AF65-F5344CB8AC3E}">
        <p14:creationId xmlns:p14="http://schemas.microsoft.com/office/powerpoint/2010/main" xmlns="" val="1659652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2</a:t>
            </a:fld>
            <a:endParaRPr lang="en-GB"/>
          </a:p>
        </p:txBody>
      </p:sp>
    </p:spTree>
    <p:extLst>
      <p:ext uri="{BB962C8B-B14F-4D97-AF65-F5344CB8AC3E}">
        <p14:creationId xmlns:p14="http://schemas.microsoft.com/office/powerpoint/2010/main" xmlns="" val="3632600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dirty="0"/>
          </a:p>
        </p:txBody>
      </p:sp>
      <p:sp>
        <p:nvSpPr>
          <p:cNvPr id="4" name="Slide Number Placeholder 3"/>
          <p:cNvSpPr>
            <a:spLocks noGrp="1"/>
          </p:cNvSpPr>
          <p:nvPr>
            <p:ph type="sldNum" sz="quarter" idx="10"/>
          </p:nvPr>
        </p:nvSpPr>
        <p:spPr/>
        <p:txBody>
          <a:bodyPr/>
          <a:lstStyle/>
          <a:p>
            <a:fld id="{52788276-63F0-E044-A0BE-99F8750D83EB}" type="slidenum">
              <a:rPr lang="en-US" smtClean="0"/>
              <a:pPr/>
              <a:t>3</a:t>
            </a:fld>
            <a:endParaRPr lang="en-US"/>
          </a:p>
        </p:txBody>
      </p:sp>
    </p:spTree>
    <p:extLst>
      <p:ext uri="{BB962C8B-B14F-4D97-AF65-F5344CB8AC3E}">
        <p14:creationId xmlns:p14="http://schemas.microsoft.com/office/powerpoint/2010/main" xmlns="" val="87283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788276-63F0-E044-A0BE-99F8750D83EB}" type="slidenum">
              <a:rPr lang="en-US" smtClean="0"/>
              <a:pPr/>
              <a:t>4</a:t>
            </a:fld>
            <a:endParaRPr lang="en-US"/>
          </a:p>
        </p:txBody>
      </p:sp>
    </p:spTree>
    <p:extLst>
      <p:ext uri="{BB962C8B-B14F-4D97-AF65-F5344CB8AC3E}">
        <p14:creationId xmlns:p14="http://schemas.microsoft.com/office/powerpoint/2010/main" xmlns="" val="301789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5</a:t>
            </a:fld>
            <a:endParaRPr lang="en-GB"/>
          </a:p>
        </p:txBody>
      </p:sp>
    </p:spTree>
    <p:extLst>
      <p:ext uri="{BB962C8B-B14F-4D97-AF65-F5344CB8AC3E}">
        <p14:creationId xmlns:p14="http://schemas.microsoft.com/office/powerpoint/2010/main" xmlns="" val="4014650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address the timeline question</a:t>
            </a:r>
          </a:p>
          <a:p>
            <a:endParaRPr lang="en-GB" dirty="0"/>
          </a:p>
          <a:p>
            <a:r>
              <a:rPr lang="en-GB" dirty="0"/>
              <a:t> ‘no less frequently than on a biannual basis’ but because developed countries submit their GHG inventories annually under current system and that decision 1/CP21 calls for countries to at least maintain the same frequency and quality in reporting in accordance with their respective obligations under the Convention, they will have to submit their GHG inventories every year</a:t>
            </a:r>
          </a:p>
          <a:p>
            <a:endParaRPr lang="en-GB" dirty="0"/>
          </a:p>
          <a:p>
            <a:r>
              <a:rPr lang="en-GB" dirty="0"/>
              <a:t>By early 2017, 36 developing countries have submitted their biannual reports. Obviously there is much more to be done even to implement the current system and get the real experience of what this entail for developing countries (which were due by end of 2014).</a:t>
            </a:r>
          </a:p>
          <a:p>
            <a:endParaRPr lang="en-GB" dirty="0"/>
          </a:p>
          <a:p>
            <a:r>
              <a:rPr lang="en-GB" sz="1200" b="0" i="0" u="none" strike="noStrike" kern="1200" baseline="0" dirty="0">
                <a:solidFill>
                  <a:schemeClr val="tx1"/>
                </a:solidFill>
                <a:latin typeface="Times New Roman" pitchFamily="18" charset="0"/>
                <a:ea typeface="+mn-ea"/>
                <a:cs typeface="+mn-cs"/>
              </a:rPr>
              <a:t>Although reporting requirements for developing countries are less stringent than those for developed countries, this suggests that developing countries are experiencing difficulties with aspects of reporting. This may be related, among others reasons, to a lack of financial resources, data, or established domestic reporting infrastructures (Ellis and </a:t>
            </a:r>
            <a:r>
              <a:rPr lang="en-GB" sz="1200" b="0" i="0" u="none" strike="noStrike" kern="1200" baseline="0" dirty="0" err="1">
                <a:solidFill>
                  <a:schemeClr val="tx1"/>
                </a:solidFill>
                <a:latin typeface="Times New Roman" pitchFamily="18" charset="0"/>
                <a:ea typeface="+mn-ea"/>
                <a:cs typeface="+mn-cs"/>
              </a:rPr>
              <a:t>Moarif</a:t>
            </a:r>
            <a:r>
              <a:rPr lang="en-GB" sz="1200" b="0" i="0" u="none" strike="noStrike" kern="1200" baseline="0" dirty="0">
                <a:solidFill>
                  <a:schemeClr val="tx1"/>
                </a:solidFill>
                <a:latin typeface="Times New Roman" pitchFamily="18" charset="0"/>
                <a:ea typeface="+mn-ea"/>
                <a:cs typeface="+mn-cs"/>
              </a:rPr>
              <a:t>, 2015). In other words, reporting challenges are associated with capacity constraints.</a:t>
            </a:r>
          </a:p>
          <a:p>
            <a:endParaRPr lang="en-GB" sz="1200" b="0" i="0" u="none" strike="noStrike" kern="1200" baseline="0" dirty="0">
              <a:solidFill>
                <a:schemeClr val="tx1"/>
              </a:solidFill>
              <a:latin typeface="Times New Roman" pitchFamily="18"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6</a:t>
            </a:fld>
            <a:endParaRPr lang="en-GB"/>
          </a:p>
        </p:txBody>
      </p:sp>
    </p:spTree>
    <p:extLst>
      <p:ext uri="{BB962C8B-B14F-4D97-AF65-F5344CB8AC3E}">
        <p14:creationId xmlns:p14="http://schemas.microsoft.com/office/powerpoint/2010/main" xmlns="" val="1050434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Times New Roman" pitchFamily="18" charset="0"/>
                <a:ea typeface="+mn-ea"/>
                <a:cs typeface="+mn-cs"/>
              </a:rPr>
              <a:t>The existing arrangements have also shown that technical reviews can place a significant burden on Parties, expert reviewers and the UNFCCC Secretariat, and that it requires significant financial and human resources. According to one estimate, the average amount of working days for carrying out one Party’s review is 153 days if it involves an in-country review, or 83 days if it involves a centralised review (</a:t>
            </a:r>
            <a:r>
              <a:rPr lang="en-GB" sz="1200" b="0" i="0" u="none" strike="noStrike" kern="1200" baseline="0" dirty="0" err="1">
                <a:solidFill>
                  <a:schemeClr val="tx1"/>
                </a:solidFill>
                <a:latin typeface="Times New Roman" pitchFamily="18" charset="0"/>
                <a:ea typeface="+mn-ea"/>
                <a:cs typeface="+mn-cs"/>
              </a:rPr>
              <a:t>Pulles</a:t>
            </a:r>
            <a:r>
              <a:rPr lang="en-GB" sz="1200" b="0" i="0" u="none" strike="noStrike" kern="1200" baseline="0" dirty="0">
                <a:solidFill>
                  <a:schemeClr val="tx1"/>
                </a:solidFill>
                <a:latin typeface="Times New Roman" pitchFamily="18" charset="0"/>
                <a:ea typeface="+mn-ea"/>
                <a:cs typeface="+mn-cs"/>
              </a:rPr>
              <a:t>, 2016). </a:t>
            </a:r>
          </a:p>
          <a:p>
            <a:endParaRPr lang="en-GB" sz="1200" b="0" i="0" u="none" strike="noStrike" kern="1200" baseline="0" dirty="0">
              <a:solidFill>
                <a:schemeClr val="tx1"/>
              </a:solidFill>
              <a:latin typeface="Times New Roman" pitchFamily="18" charset="0"/>
              <a:ea typeface="+mn-ea"/>
              <a:cs typeface="+mn-cs"/>
            </a:endParaRPr>
          </a:p>
          <a:p>
            <a:r>
              <a:rPr lang="en-GB" sz="1200" b="0" i="0" u="none" strike="noStrike" kern="1200" baseline="0" dirty="0">
                <a:solidFill>
                  <a:schemeClr val="tx1"/>
                </a:solidFill>
                <a:latin typeface="Times New Roman" pitchFamily="18" charset="0"/>
                <a:ea typeface="+mn-ea"/>
                <a:cs typeface="+mn-cs"/>
              </a:rPr>
              <a:t>This has been problematic, as the number of technical experts available for carrying out reviews is still limited. Specifically, there is a greater need for experts from developing countries.</a:t>
            </a:r>
          </a:p>
          <a:p>
            <a:endParaRPr lang="en-GB" sz="1200" b="0" i="0" u="none" strike="noStrike" kern="1200" baseline="0" dirty="0">
              <a:solidFill>
                <a:schemeClr val="tx1"/>
              </a:solidFill>
              <a:latin typeface="Times New Roman" pitchFamily="18" charset="0"/>
              <a:ea typeface="+mn-ea"/>
              <a:cs typeface="+mn-cs"/>
            </a:endParaRPr>
          </a:p>
          <a:p>
            <a:r>
              <a:rPr lang="en-GB" sz="1200" b="0" i="0" u="none" strike="noStrike" kern="1200" baseline="0" dirty="0">
                <a:solidFill>
                  <a:schemeClr val="tx1"/>
                </a:solidFill>
                <a:latin typeface="Times New Roman" pitchFamily="18" charset="0"/>
                <a:ea typeface="+mn-ea"/>
                <a:cs typeface="+mn-cs"/>
              </a:rPr>
              <a:t>The jury on the outcomes and usefulness of state-to-state multilateral review processes established under the Cancún Agreements is still out. The multilateral assessments thus far involved many Party-to-Party questions, for instance related to individual Parties’ use of market-based mechanisms and the progress made in achieving climate pledges (Kong, 2015). </a:t>
            </a:r>
          </a:p>
          <a:p>
            <a:endParaRPr lang="en-GB" sz="1200" b="0" i="0" u="none" strike="noStrike" kern="1200" baseline="0" dirty="0">
              <a:solidFill>
                <a:schemeClr val="tx1"/>
              </a:solidFill>
              <a:latin typeface="Times New Roman" pitchFamily="18" charset="0"/>
              <a:ea typeface="+mn-ea"/>
              <a:cs typeface="+mn-cs"/>
            </a:endParaRPr>
          </a:p>
          <a:p>
            <a:r>
              <a:rPr lang="en-GB" dirty="0"/>
              <a:t>The learning and experience sharing function of the multilateral assessment could be increasingly important as climate governance moves toward an evolved transparency regime under the Paris Agreement.</a:t>
            </a:r>
          </a:p>
          <a:p>
            <a:endParaRPr lang="en-GB" sz="1200" b="0" i="0" u="none" strike="noStrike" kern="1200" baseline="0" dirty="0">
              <a:solidFill>
                <a:schemeClr val="tx1"/>
              </a:solidFill>
              <a:latin typeface="Times New Roman" pitchFamily="18" charset="0"/>
              <a:ea typeface="+mn-ea"/>
              <a:cs typeface="+mn-cs"/>
            </a:endParaRPr>
          </a:p>
          <a:p>
            <a:r>
              <a:rPr lang="en-GB" dirty="0"/>
              <a:t>Beyond providing transparency of developed countries’ progress, the multilateral assessment proved an opportunity to share experiences and shed light not only on what developed countries achieved, but how they reached their respective outcomes. Developed and developing countries asked questions to the reporting countries to gain further clarity on their policies and results achieved through those policies. Nearly every country highlighted the role of carbon pricing, renewable energy and energy efficiency.</a:t>
            </a:r>
            <a:endParaRPr lang="en-GB" sz="1200" b="0" i="0" u="none" strike="noStrike" kern="1200" baseline="0" dirty="0">
              <a:solidFill>
                <a:schemeClr val="tx1"/>
              </a:solidFill>
              <a:latin typeface="Times New Roman" pitchFamily="18" charset="0"/>
              <a:ea typeface="+mn-ea"/>
              <a:cs typeface="+mn-cs"/>
            </a:endParaRPr>
          </a:p>
          <a:p>
            <a:endParaRPr lang="en-GB" sz="1200" b="0" i="0" u="none" strike="noStrike" kern="1200" baseline="0" dirty="0">
              <a:solidFill>
                <a:schemeClr val="tx1"/>
              </a:solidFill>
              <a:latin typeface="Times New Roman" pitchFamily="18" charset="0"/>
              <a:ea typeface="+mn-ea"/>
              <a:cs typeface="+mn-cs"/>
            </a:endParaRPr>
          </a:p>
          <a:p>
            <a:r>
              <a:rPr lang="en-GB" sz="1200" b="0" i="0" u="none" strike="noStrike" kern="1200" baseline="0" dirty="0">
                <a:solidFill>
                  <a:schemeClr val="tx1"/>
                </a:solidFill>
                <a:latin typeface="Times New Roman" pitchFamily="18" charset="0"/>
                <a:ea typeface="+mn-ea"/>
                <a:cs typeface="+mn-cs"/>
              </a:rPr>
              <a:t>The process has been said to create greater clout at the domestic level for ministries involved in implementation; contribute to policy exchange and learning; clarify technical issues in reporting; and offer space for asking political questions (Deprez et al., 2015; Briner and </a:t>
            </a:r>
            <a:r>
              <a:rPr lang="en-GB" sz="1200" b="0" i="0" u="none" strike="noStrike" kern="1200" baseline="0" dirty="0" err="1">
                <a:solidFill>
                  <a:schemeClr val="tx1"/>
                </a:solidFill>
                <a:latin typeface="Times New Roman" pitchFamily="18" charset="0"/>
                <a:ea typeface="+mn-ea"/>
                <a:cs typeface="+mn-cs"/>
              </a:rPr>
              <a:t>Moarif</a:t>
            </a:r>
            <a:r>
              <a:rPr lang="en-GB" sz="1200" b="0" i="0" u="none" strike="noStrike" kern="1200" baseline="0" dirty="0">
                <a:solidFill>
                  <a:schemeClr val="tx1"/>
                </a:solidFill>
                <a:latin typeface="Times New Roman" pitchFamily="18" charset="0"/>
                <a:ea typeface="+mn-ea"/>
                <a:cs typeface="+mn-cs"/>
              </a:rPr>
              <a:t>, 2016). The Facilitative Sharing of Views offers a similar forum for information sharing. However, both processes are hampered by limited participation by states. This reflects resource limitations: for smaller countries, it is not always possible to engage in detail with the lengthy reports and their reviews.</a:t>
            </a:r>
          </a:p>
          <a:p>
            <a:endParaRPr lang="en-GB" sz="1200" b="0" i="0" u="none" strike="noStrike" kern="1200" baseline="0" dirty="0">
              <a:solidFill>
                <a:schemeClr val="tx1"/>
              </a:solidFill>
              <a:latin typeface="Times New Roman" pitchFamily="18" charset="0"/>
              <a:ea typeface="+mn-ea"/>
              <a:cs typeface="+mn-cs"/>
            </a:endParaRPr>
          </a:p>
          <a:p>
            <a:r>
              <a:rPr lang="en-GB" dirty="0"/>
              <a:t>Through the technical reviews, the ICA also aims to contribute toward building non-Annex I countries capacity for reporting, which will help improve the quality their BURs over time.</a:t>
            </a:r>
          </a:p>
          <a:p>
            <a:r>
              <a:rPr lang="en-GB" dirty="0"/>
              <a:t>The technical reviews are both a technical exercise to facilitate transparency and a capacity-building effort to help countries construct levels against which they can measure their reductions in emissions from deforestation and degradation.</a:t>
            </a:r>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7</a:t>
            </a:fld>
            <a:endParaRPr lang="en-GB"/>
          </a:p>
        </p:txBody>
      </p:sp>
    </p:spTree>
    <p:extLst>
      <p:ext uri="{BB962C8B-B14F-4D97-AF65-F5344CB8AC3E}">
        <p14:creationId xmlns:p14="http://schemas.microsoft.com/office/powerpoint/2010/main" xmlns="" val="2682195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8</a:t>
            </a:fld>
            <a:endParaRPr lang="en-GB"/>
          </a:p>
        </p:txBody>
      </p:sp>
    </p:spTree>
    <p:extLst>
      <p:ext uri="{BB962C8B-B14F-4D97-AF65-F5344CB8AC3E}">
        <p14:creationId xmlns:p14="http://schemas.microsoft.com/office/powerpoint/2010/main" xmlns="" val="355898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a:t>Not new. Current BR from developed countries require them to provide information on </a:t>
            </a:r>
            <a:r>
              <a:rPr lang="en-GB" sz="1200" b="0" i="0" u="none" strike="noStrike" kern="1200" baseline="0" dirty="0">
                <a:solidFill>
                  <a:schemeClr val="tx1"/>
                </a:solidFill>
                <a:latin typeface="Times New Roman" pitchFamily="18" charset="0"/>
                <a:ea typeface="+mn-ea"/>
                <a:cs typeface="+mn-cs"/>
              </a:rPr>
              <a:t>Progress in achieving quantified economy-wide targets, including mitigation actions and effects, including estimates from use of market mechanisms and land use, land-use change and forestry activities	</a:t>
            </a:r>
          </a:p>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a:t> </a:t>
            </a:r>
          </a:p>
          <a:p>
            <a:pPr marL="228600" indent="-228600">
              <a:buFont typeface="Arial" charset="0"/>
              <a:buChar char="•"/>
            </a:pPr>
            <a:endParaRPr lang="en-US" dirty="0"/>
          </a:p>
        </p:txBody>
      </p:sp>
      <p:sp>
        <p:nvSpPr>
          <p:cNvPr id="4" name="Slide Number Placeholder 3"/>
          <p:cNvSpPr>
            <a:spLocks noGrp="1"/>
          </p:cNvSpPr>
          <p:nvPr>
            <p:ph type="sldNum" sz="quarter" idx="10"/>
          </p:nvPr>
        </p:nvSpPr>
        <p:spPr/>
        <p:txBody>
          <a:bodyPr/>
          <a:lstStyle/>
          <a:p>
            <a:fld id="{52788276-63F0-E044-A0BE-99F8750D83EB}" type="slidenum">
              <a:rPr lang="en-US" smtClean="0"/>
              <a:pPr/>
              <a:t>9</a:t>
            </a:fld>
            <a:endParaRPr lang="en-US"/>
          </a:p>
        </p:txBody>
      </p:sp>
    </p:spTree>
    <p:extLst>
      <p:ext uri="{BB962C8B-B14F-4D97-AF65-F5344CB8AC3E}">
        <p14:creationId xmlns:p14="http://schemas.microsoft.com/office/powerpoint/2010/main" xmlns="" val="301402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562722" indent="0" algn="ctr">
              <a:buNone/>
              <a:defRPr/>
            </a:lvl2pPr>
            <a:lvl3pPr marL="1125444" indent="0" algn="ctr">
              <a:buNone/>
              <a:defRPr/>
            </a:lvl3pPr>
            <a:lvl4pPr marL="1688165" indent="0" algn="ctr">
              <a:buNone/>
              <a:defRPr/>
            </a:lvl4pPr>
            <a:lvl5pPr marL="2250887" indent="0" algn="ctr">
              <a:buNone/>
              <a:defRPr/>
            </a:lvl5pPr>
            <a:lvl6pPr marL="2813609" indent="0" algn="ctr">
              <a:buNone/>
              <a:defRPr/>
            </a:lvl6pPr>
            <a:lvl7pPr marL="3376331" indent="0" algn="ctr">
              <a:buNone/>
              <a:defRPr/>
            </a:lvl7pPr>
            <a:lvl8pPr marL="3939052" indent="0" algn="ctr">
              <a:buNone/>
              <a:defRPr/>
            </a:lvl8pPr>
            <a:lvl9pPr marL="4501774"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1" y="609600"/>
            <a:ext cx="7584831"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923" b="1" cap="all"/>
            </a:lvl1pPr>
          </a:lstStyle>
          <a:p>
            <a:r>
              <a:rPr lang="en-US"/>
              <a:t>Click to edit Master title style</a:t>
            </a:r>
            <a:endParaRPr lang="en-GB"/>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462"/>
            </a:lvl1pPr>
            <a:lvl2pPr marL="562722" indent="0">
              <a:buNone/>
              <a:defRPr sz="2215"/>
            </a:lvl2pPr>
            <a:lvl3pPr marL="1125444" indent="0">
              <a:buNone/>
              <a:defRPr sz="1969"/>
            </a:lvl3pPr>
            <a:lvl4pPr marL="1688165" indent="0">
              <a:buNone/>
              <a:defRPr sz="1723"/>
            </a:lvl4pPr>
            <a:lvl5pPr marL="2250887" indent="0">
              <a:buNone/>
              <a:defRPr sz="1723"/>
            </a:lvl5pPr>
            <a:lvl6pPr marL="2813609" indent="0">
              <a:buNone/>
              <a:defRPr sz="1723"/>
            </a:lvl6pPr>
            <a:lvl7pPr marL="3376331" indent="0">
              <a:buNone/>
              <a:defRPr sz="1723"/>
            </a:lvl7pPr>
            <a:lvl8pPr marL="3939052" indent="0">
              <a:buNone/>
              <a:defRPr sz="1723"/>
            </a:lvl8pPr>
            <a:lvl9pPr marL="4501774" indent="0">
              <a:buNone/>
              <a:defRPr sz="1723"/>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7815" cy="4114800"/>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89785" y="1981200"/>
            <a:ext cx="5087815" cy="4114800"/>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462" b="1"/>
            </a:lvl1pPr>
          </a:lstStyle>
          <a:p>
            <a:r>
              <a:rPr lang="en-US"/>
              <a:t>Click to edit Master title style</a:t>
            </a:r>
            <a:endParaRPr lang="en-GB"/>
          </a:p>
        </p:txBody>
      </p:sp>
      <p:sp>
        <p:nvSpPr>
          <p:cNvPr id="3" name="Content Placeholder 2"/>
          <p:cNvSpPr>
            <a:spLocks noGrp="1"/>
          </p:cNvSpPr>
          <p:nvPr>
            <p:ph idx="1"/>
          </p:nvPr>
        </p:nvSpPr>
        <p:spPr>
          <a:xfrm>
            <a:off x="4767385" y="273051"/>
            <a:ext cx="6815015" cy="5853113"/>
          </a:xfrm>
        </p:spPr>
        <p:txBody>
          <a:bodyPr/>
          <a:lstStyle>
            <a:lvl1pPr>
              <a:defRPr sz="3939"/>
            </a:lvl1pPr>
            <a:lvl2pPr>
              <a:defRPr sz="3446"/>
            </a:lvl2pPr>
            <a:lvl3pPr>
              <a:defRPr sz="2954"/>
            </a:lvl3pPr>
            <a:lvl4pPr>
              <a:defRPr sz="2462"/>
            </a:lvl4pPr>
            <a:lvl5pPr>
              <a:defRPr sz="2462"/>
            </a:lvl5pPr>
            <a:lvl6pPr>
              <a:defRPr sz="2462"/>
            </a:lvl6pPr>
            <a:lvl7pPr>
              <a:defRPr sz="2462"/>
            </a:lvl7pPr>
            <a:lvl8pPr>
              <a:defRPr sz="2462"/>
            </a:lvl8pPr>
            <a:lvl9pPr>
              <a:defRPr sz="24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462" b="1"/>
            </a:lvl1pPr>
          </a:lstStyle>
          <a:p>
            <a:r>
              <a:rPr lang="en-US"/>
              <a:t>Click to edit Master title style</a:t>
            </a:r>
            <a:endParaRPr lang="en-GB"/>
          </a:p>
        </p:txBody>
      </p:sp>
      <p:sp>
        <p:nvSpPr>
          <p:cNvPr id="3" name="Picture Placeholder 2"/>
          <p:cNvSpPr>
            <a:spLocks noGrp="1"/>
          </p:cNvSpPr>
          <p:nvPr>
            <p:ph type="pic" idx="1"/>
          </p:nvPr>
        </p:nvSpPr>
        <p:spPr>
          <a:xfrm>
            <a:off x="2389554" y="612775"/>
            <a:ext cx="7315200" cy="4114800"/>
          </a:xfrm>
        </p:spPr>
        <p:txBody>
          <a:bodyPr/>
          <a:lstStyle>
            <a:lvl1pPr marL="0" indent="0">
              <a:buNone/>
              <a:defRPr sz="3939"/>
            </a:lvl1pPr>
            <a:lvl2pPr marL="562722" indent="0">
              <a:buNone/>
              <a:defRPr sz="3446"/>
            </a:lvl2pPr>
            <a:lvl3pPr marL="1125444" indent="0">
              <a:buNone/>
              <a:defRPr sz="2954"/>
            </a:lvl3pPr>
            <a:lvl4pPr marL="1688165" indent="0">
              <a:buNone/>
              <a:defRPr sz="2462"/>
            </a:lvl4pPr>
            <a:lvl5pPr marL="2250887" indent="0">
              <a:buNone/>
              <a:defRPr sz="2462"/>
            </a:lvl5pPr>
            <a:lvl6pPr marL="2813609" indent="0">
              <a:buNone/>
              <a:defRPr sz="2462"/>
            </a:lvl6pPr>
            <a:lvl7pPr marL="3376331" indent="0">
              <a:buNone/>
              <a:defRPr sz="2462"/>
            </a:lvl7pPr>
            <a:lvl8pPr marL="3939052" indent="0">
              <a:buNone/>
              <a:defRPr sz="2462"/>
            </a:lvl8pPr>
            <a:lvl9pPr marL="4501774" indent="0">
              <a:buNone/>
              <a:defRPr sz="2462"/>
            </a:lvl9pPr>
          </a:lstStyle>
          <a:p>
            <a:pPr lvl="0"/>
            <a:endParaRPr lang="en-GB" noProof="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099"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723"/>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723"/>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723"/>
            </a:lvl1pPr>
          </a:lstStyle>
          <a:p>
            <a:pPr>
              <a:defRPr/>
            </a:pPr>
            <a:fld id="{964B39A9-C8F8-4367-8097-A1AD61D85115}" type="slidenum">
              <a:rPr lang="en-GB"/>
              <a:pPr>
                <a:defRPr/>
              </a:pPr>
              <a:t>‹#›</a:t>
            </a:fld>
            <a:endParaRPr lang="en-GB"/>
          </a:p>
        </p:txBody>
      </p:sp>
      <p:sp>
        <p:nvSpPr>
          <p:cNvPr id="1031" name="Text Box 7"/>
          <p:cNvSpPr txBox="1">
            <a:spLocks noChangeArrowheads="1"/>
          </p:cNvSpPr>
          <p:nvPr userDrawn="1"/>
        </p:nvSpPr>
        <p:spPr bwMode="auto">
          <a:xfrm>
            <a:off x="11101754" y="1268413"/>
            <a:ext cx="844062" cy="5473700"/>
          </a:xfrm>
          <a:prstGeom prst="rect">
            <a:avLst/>
          </a:prstGeom>
          <a:noFill/>
          <a:ln w="9525">
            <a:noFill/>
            <a:miter lim="800000"/>
            <a:headEnd/>
            <a:tailEnd/>
          </a:ln>
        </p:spPr>
        <p:txBody>
          <a:bodyPr vert="eaVert"/>
          <a:lstStyle/>
          <a:p>
            <a:pPr eaLnBrk="0" hangingPunct="0">
              <a:defRPr/>
            </a:pPr>
            <a:r>
              <a:rPr lang="en-GB" sz="32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10707078" y="188914"/>
            <a:ext cx="1191846"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5416">
          <a:solidFill>
            <a:schemeClr val="tx2"/>
          </a:solidFill>
          <a:latin typeface="+mj-lt"/>
          <a:ea typeface="+mj-ea"/>
          <a:cs typeface="+mj-cs"/>
        </a:defRPr>
      </a:lvl1pPr>
      <a:lvl2pPr algn="ctr" rtl="0" eaLnBrk="0" fontAlgn="base" hangingPunct="0">
        <a:spcBef>
          <a:spcPct val="0"/>
        </a:spcBef>
        <a:spcAft>
          <a:spcPct val="0"/>
        </a:spcAft>
        <a:defRPr sz="5416">
          <a:solidFill>
            <a:schemeClr val="tx2"/>
          </a:solidFill>
          <a:latin typeface="Times New Roman" pitchFamily="18" charset="0"/>
        </a:defRPr>
      </a:lvl2pPr>
      <a:lvl3pPr algn="ctr" rtl="0" eaLnBrk="0" fontAlgn="base" hangingPunct="0">
        <a:spcBef>
          <a:spcPct val="0"/>
        </a:spcBef>
        <a:spcAft>
          <a:spcPct val="0"/>
        </a:spcAft>
        <a:defRPr sz="5416">
          <a:solidFill>
            <a:schemeClr val="tx2"/>
          </a:solidFill>
          <a:latin typeface="Times New Roman" pitchFamily="18" charset="0"/>
        </a:defRPr>
      </a:lvl3pPr>
      <a:lvl4pPr algn="ctr" rtl="0" eaLnBrk="0" fontAlgn="base" hangingPunct="0">
        <a:spcBef>
          <a:spcPct val="0"/>
        </a:spcBef>
        <a:spcAft>
          <a:spcPct val="0"/>
        </a:spcAft>
        <a:defRPr sz="5416">
          <a:solidFill>
            <a:schemeClr val="tx2"/>
          </a:solidFill>
          <a:latin typeface="Times New Roman" pitchFamily="18" charset="0"/>
        </a:defRPr>
      </a:lvl4pPr>
      <a:lvl5pPr algn="ctr" rtl="0" eaLnBrk="0" fontAlgn="base" hangingPunct="0">
        <a:spcBef>
          <a:spcPct val="0"/>
        </a:spcBef>
        <a:spcAft>
          <a:spcPct val="0"/>
        </a:spcAft>
        <a:defRPr sz="5416">
          <a:solidFill>
            <a:schemeClr val="tx2"/>
          </a:solidFill>
          <a:latin typeface="Times New Roman" pitchFamily="18" charset="0"/>
        </a:defRPr>
      </a:lvl5pPr>
      <a:lvl6pPr marL="562722" algn="ctr" rtl="0" fontAlgn="base">
        <a:spcBef>
          <a:spcPct val="0"/>
        </a:spcBef>
        <a:spcAft>
          <a:spcPct val="0"/>
        </a:spcAft>
        <a:defRPr sz="5416">
          <a:solidFill>
            <a:schemeClr val="tx2"/>
          </a:solidFill>
          <a:latin typeface="Times New Roman" pitchFamily="18" charset="0"/>
        </a:defRPr>
      </a:lvl6pPr>
      <a:lvl7pPr marL="1125444" algn="ctr" rtl="0" fontAlgn="base">
        <a:spcBef>
          <a:spcPct val="0"/>
        </a:spcBef>
        <a:spcAft>
          <a:spcPct val="0"/>
        </a:spcAft>
        <a:defRPr sz="5416">
          <a:solidFill>
            <a:schemeClr val="tx2"/>
          </a:solidFill>
          <a:latin typeface="Times New Roman" pitchFamily="18" charset="0"/>
        </a:defRPr>
      </a:lvl7pPr>
      <a:lvl8pPr marL="1688165" algn="ctr" rtl="0" fontAlgn="base">
        <a:spcBef>
          <a:spcPct val="0"/>
        </a:spcBef>
        <a:spcAft>
          <a:spcPct val="0"/>
        </a:spcAft>
        <a:defRPr sz="5416">
          <a:solidFill>
            <a:schemeClr val="tx2"/>
          </a:solidFill>
          <a:latin typeface="Times New Roman" pitchFamily="18" charset="0"/>
        </a:defRPr>
      </a:lvl8pPr>
      <a:lvl9pPr marL="2250887" algn="ctr" rtl="0" fontAlgn="base">
        <a:spcBef>
          <a:spcPct val="0"/>
        </a:spcBef>
        <a:spcAft>
          <a:spcPct val="0"/>
        </a:spcAft>
        <a:defRPr sz="5416">
          <a:solidFill>
            <a:schemeClr val="tx2"/>
          </a:solidFill>
          <a:latin typeface="Times New Roman" pitchFamily="18" charset="0"/>
        </a:defRPr>
      </a:lvl9pPr>
    </p:titleStyle>
    <p:bodyStyle>
      <a:lvl1pPr marL="422041" indent="-422041" algn="l" rtl="0" eaLnBrk="0" fontAlgn="base" hangingPunct="0">
        <a:spcBef>
          <a:spcPct val="20000"/>
        </a:spcBef>
        <a:spcAft>
          <a:spcPct val="0"/>
        </a:spcAft>
        <a:buChar char="•"/>
        <a:defRPr sz="3939">
          <a:solidFill>
            <a:schemeClr val="tx1"/>
          </a:solidFill>
          <a:latin typeface="+mn-lt"/>
          <a:ea typeface="+mn-ea"/>
          <a:cs typeface="+mn-cs"/>
        </a:defRPr>
      </a:lvl1pPr>
      <a:lvl2pPr marL="914423" indent="-351701" algn="l" rtl="0" eaLnBrk="0" fontAlgn="base" hangingPunct="0">
        <a:spcBef>
          <a:spcPct val="20000"/>
        </a:spcBef>
        <a:spcAft>
          <a:spcPct val="0"/>
        </a:spcAft>
        <a:buChar char="–"/>
        <a:defRPr sz="3446">
          <a:solidFill>
            <a:schemeClr val="tx1"/>
          </a:solidFill>
          <a:latin typeface="+mn-lt"/>
        </a:defRPr>
      </a:lvl2pPr>
      <a:lvl3pPr marL="1406804" indent="-281361" algn="l" rtl="0" eaLnBrk="0" fontAlgn="base" hangingPunct="0">
        <a:spcBef>
          <a:spcPct val="20000"/>
        </a:spcBef>
        <a:spcAft>
          <a:spcPct val="0"/>
        </a:spcAft>
        <a:buChar char="•"/>
        <a:defRPr sz="2954">
          <a:solidFill>
            <a:schemeClr val="tx1"/>
          </a:solidFill>
          <a:latin typeface="+mn-lt"/>
        </a:defRPr>
      </a:lvl3pPr>
      <a:lvl4pPr marL="1969526" indent="-281361" algn="l" rtl="0" eaLnBrk="0" fontAlgn="base" hangingPunct="0">
        <a:spcBef>
          <a:spcPct val="20000"/>
        </a:spcBef>
        <a:spcAft>
          <a:spcPct val="0"/>
        </a:spcAft>
        <a:buChar char="–"/>
        <a:defRPr sz="2462">
          <a:solidFill>
            <a:schemeClr val="tx1"/>
          </a:solidFill>
          <a:latin typeface="+mn-lt"/>
        </a:defRPr>
      </a:lvl4pPr>
      <a:lvl5pPr marL="2532248" indent="-281361" algn="l" rtl="0" eaLnBrk="0" fontAlgn="base" hangingPunct="0">
        <a:spcBef>
          <a:spcPct val="20000"/>
        </a:spcBef>
        <a:spcAft>
          <a:spcPct val="0"/>
        </a:spcAft>
        <a:buChar char="»"/>
        <a:defRPr sz="2462">
          <a:solidFill>
            <a:schemeClr val="tx1"/>
          </a:solidFill>
          <a:latin typeface="+mn-lt"/>
        </a:defRPr>
      </a:lvl5pPr>
      <a:lvl6pPr marL="3094970" indent="-281361" algn="l" rtl="0" fontAlgn="base">
        <a:spcBef>
          <a:spcPct val="20000"/>
        </a:spcBef>
        <a:spcAft>
          <a:spcPct val="0"/>
        </a:spcAft>
        <a:buChar char="»"/>
        <a:defRPr sz="2462">
          <a:solidFill>
            <a:schemeClr val="tx1"/>
          </a:solidFill>
          <a:latin typeface="+mn-lt"/>
        </a:defRPr>
      </a:lvl6pPr>
      <a:lvl7pPr marL="3657691" indent="-281361" algn="l" rtl="0" fontAlgn="base">
        <a:spcBef>
          <a:spcPct val="20000"/>
        </a:spcBef>
        <a:spcAft>
          <a:spcPct val="0"/>
        </a:spcAft>
        <a:buChar char="»"/>
        <a:defRPr sz="2462">
          <a:solidFill>
            <a:schemeClr val="tx1"/>
          </a:solidFill>
          <a:latin typeface="+mn-lt"/>
        </a:defRPr>
      </a:lvl7pPr>
      <a:lvl8pPr marL="4220413" indent="-281361" algn="l" rtl="0" fontAlgn="base">
        <a:spcBef>
          <a:spcPct val="20000"/>
        </a:spcBef>
        <a:spcAft>
          <a:spcPct val="0"/>
        </a:spcAft>
        <a:buChar char="»"/>
        <a:defRPr sz="2462">
          <a:solidFill>
            <a:schemeClr val="tx1"/>
          </a:solidFill>
          <a:latin typeface="+mn-lt"/>
        </a:defRPr>
      </a:lvl8pPr>
      <a:lvl9pPr marL="4783135" indent="-281361" algn="l" rtl="0" fontAlgn="base">
        <a:spcBef>
          <a:spcPct val="20000"/>
        </a:spcBef>
        <a:spcAft>
          <a:spcPct val="0"/>
        </a:spcAft>
        <a:buChar char="»"/>
        <a:defRPr sz="2462">
          <a:solidFill>
            <a:schemeClr val="tx1"/>
          </a:solidFill>
          <a:latin typeface="+mn-lt"/>
        </a:defRPr>
      </a:lvl9pPr>
    </p:bodyStyle>
    <p:otherStyle>
      <a:defPPr>
        <a:defRPr lang="en-US"/>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7322" y="1052736"/>
            <a:ext cx="10363200" cy="3204356"/>
          </a:xfrm>
        </p:spPr>
        <p:txBody>
          <a:bodyPr/>
          <a:lstStyle/>
          <a:p>
            <a:r>
              <a:rPr lang="en-GB" sz="3200" b="1" dirty="0"/>
              <a:t/>
            </a:r>
            <a:br>
              <a:rPr lang="en-GB" sz="3200" b="1" dirty="0"/>
            </a:br>
            <a:r>
              <a:rPr lang="en-GB" sz="3200" b="1" dirty="0">
                <a:solidFill>
                  <a:srgbClr val="660066"/>
                </a:solidFill>
                <a:latin typeface="Gill Sans MT" panose="020B0502020104020203" pitchFamily="34" charset="0"/>
              </a:rPr>
              <a:t>Transparency </a:t>
            </a:r>
            <a:br>
              <a:rPr lang="en-GB" sz="3200" b="1" dirty="0">
                <a:solidFill>
                  <a:srgbClr val="660066"/>
                </a:solidFill>
                <a:latin typeface="Gill Sans MT" panose="020B0502020104020203" pitchFamily="34" charset="0"/>
              </a:rPr>
            </a:br>
            <a:r>
              <a:rPr lang="en-GB" sz="3200" b="1" dirty="0">
                <a:solidFill>
                  <a:srgbClr val="660066"/>
                </a:solidFill>
                <a:latin typeface="Gill Sans MT" panose="020B0502020104020203" pitchFamily="34" charset="0"/>
              </a:rPr>
              <a:t>&amp;</a:t>
            </a:r>
            <a:br>
              <a:rPr lang="en-GB" sz="3200" b="1" dirty="0">
                <a:solidFill>
                  <a:srgbClr val="660066"/>
                </a:solidFill>
                <a:latin typeface="Gill Sans MT" panose="020B0502020104020203" pitchFamily="34" charset="0"/>
              </a:rPr>
            </a:br>
            <a:r>
              <a:rPr lang="en-GB" sz="3200" b="1" dirty="0">
                <a:solidFill>
                  <a:srgbClr val="660066"/>
                </a:solidFill>
                <a:latin typeface="Gill Sans MT" panose="020B0502020104020203" pitchFamily="34" charset="0"/>
              </a:rPr>
              <a:t>Facilitating implementation &amp; promoting compliance under the Paris Agreement</a:t>
            </a:r>
            <a:br>
              <a:rPr lang="en-GB" sz="3200" b="1" dirty="0">
                <a:solidFill>
                  <a:srgbClr val="660066"/>
                </a:solidFill>
                <a:latin typeface="Gill Sans MT" panose="020B0502020104020203" pitchFamily="34" charset="0"/>
              </a:rPr>
            </a:br>
            <a:r>
              <a:rPr lang="en-GB" sz="3200" b="1" dirty="0">
                <a:solidFill>
                  <a:srgbClr val="660066"/>
                </a:solidFill>
                <a:latin typeface="Gill Sans MT" panose="020B0502020104020203" pitchFamily="34" charset="0"/>
              </a:rPr>
              <a:t/>
            </a:r>
            <a:br>
              <a:rPr lang="en-GB" sz="3200" b="1" dirty="0">
                <a:solidFill>
                  <a:srgbClr val="660066"/>
                </a:solidFill>
                <a:latin typeface="Gill Sans MT" panose="020B0502020104020203" pitchFamily="34" charset="0"/>
              </a:rPr>
            </a:br>
            <a:r>
              <a:rPr lang="en-GB" sz="2000" b="1" dirty="0">
                <a:solidFill>
                  <a:srgbClr val="660066"/>
                </a:solidFill>
                <a:latin typeface="Gill Sans MT" panose="020B0502020104020203" pitchFamily="34" charset="0"/>
              </a:rPr>
              <a:t>2017 </a:t>
            </a:r>
            <a:r>
              <a:rPr lang="en-GB" sz="2000" b="1" dirty="0" err="1">
                <a:solidFill>
                  <a:srgbClr val="660066"/>
                </a:solidFill>
                <a:latin typeface="Gill Sans MT" panose="020B0502020104020203" pitchFamily="34" charset="0"/>
              </a:rPr>
              <a:t>ecbi</a:t>
            </a:r>
            <a:r>
              <a:rPr lang="en-GB" sz="2000" b="1" dirty="0">
                <a:solidFill>
                  <a:srgbClr val="660066"/>
                </a:solidFill>
                <a:latin typeface="Gill Sans MT" panose="020B0502020104020203" pitchFamily="34" charset="0"/>
              </a:rPr>
              <a:t> Oxford </a:t>
            </a:r>
            <a:r>
              <a:rPr lang="en-GB" sz="2000" b="1" dirty="0" smtClean="0">
                <a:solidFill>
                  <a:srgbClr val="660066"/>
                </a:solidFill>
                <a:latin typeface="Gill Sans MT" panose="020B0502020104020203" pitchFamily="34" charset="0"/>
              </a:rPr>
              <a:t>Colloquium</a:t>
            </a:r>
            <a:endParaRPr lang="en-GB" sz="2000" dirty="0">
              <a:solidFill>
                <a:srgbClr val="660066"/>
              </a:solidFill>
              <a:latin typeface="Gill Sans MT" panose="020B0502020104020203" pitchFamily="34" charset="0"/>
            </a:endParaRPr>
          </a:p>
        </p:txBody>
      </p:sp>
      <p:sp>
        <p:nvSpPr>
          <p:cNvPr id="5" name="Content Placeholder 4"/>
          <p:cNvSpPr>
            <a:spLocks noGrp="1"/>
          </p:cNvSpPr>
          <p:nvPr>
            <p:ph type="subTitle" idx="1"/>
          </p:nvPr>
        </p:nvSpPr>
        <p:spPr/>
        <p:txBody>
          <a:bodyPr>
            <a:normAutofit/>
          </a:bodyPr>
          <a:lstStyle/>
          <a:p>
            <a:pPr marL="0" indent="0">
              <a:buNone/>
            </a:pPr>
            <a:endParaRPr lang="en-GB" sz="2462" i="1" dirty="0"/>
          </a:p>
          <a:p>
            <a:pPr marL="0" indent="0">
              <a:buNone/>
            </a:pPr>
            <a:endParaRPr lang="en-GB" sz="2462" i="1" dirty="0"/>
          </a:p>
        </p:txBody>
      </p:sp>
      <p:sp>
        <p:nvSpPr>
          <p:cNvPr id="3" name="Rectangle 2"/>
          <p:cNvSpPr/>
          <p:nvPr/>
        </p:nvSpPr>
        <p:spPr>
          <a:xfrm>
            <a:off x="695400" y="3886200"/>
            <a:ext cx="10582200" cy="1752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en-GB" sz="2000" dirty="0">
              <a:solidFill>
                <a:schemeClr val="tx1"/>
              </a:solidFill>
            </a:endParaRPr>
          </a:p>
          <a:p>
            <a:pPr marL="0" indent="0">
              <a:buNone/>
            </a:pPr>
            <a:endParaRPr lang="en-GB" sz="2000" dirty="0">
              <a:solidFill>
                <a:schemeClr val="tx1"/>
              </a:solidFill>
            </a:endParaRPr>
          </a:p>
          <a:p>
            <a:pPr marL="0" indent="0">
              <a:buNone/>
            </a:pPr>
            <a:r>
              <a:rPr lang="en-GB" sz="2000" dirty="0">
                <a:solidFill>
                  <a:schemeClr val="tx1"/>
                </a:solidFill>
              </a:rPr>
              <a:t>						</a:t>
            </a:r>
          </a:p>
          <a:p>
            <a:pPr marL="0" indent="0">
              <a:buNone/>
            </a:pPr>
            <a:endParaRPr lang="en-GB" sz="2000" dirty="0">
              <a:solidFill>
                <a:schemeClr val="tx1"/>
              </a:solidFill>
              <a:latin typeface="Gill Sans MT" panose="020B0502020104020203" pitchFamily="34" charset="0"/>
            </a:endParaRPr>
          </a:p>
          <a:p>
            <a:pPr marL="0" indent="0">
              <a:buNone/>
            </a:pPr>
            <a:endParaRPr lang="en-GB" sz="2000" dirty="0">
              <a:solidFill>
                <a:schemeClr val="tx1"/>
              </a:solidFill>
              <a:latin typeface="Gill Sans MT" panose="020B0502020104020203" pitchFamily="34" charset="0"/>
            </a:endParaRPr>
          </a:p>
          <a:p>
            <a:pPr marL="0" indent="0">
              <a:buNone/>
            </a:pPr>
            <a:endParaRPr lang="en-GB" sz="2000" dirty="0">
              <a:solidFill>
                <a:schemeClr val="tx1"/>
              </a:solidFill>
              <a:latin typeface="Gill Sans MT" panose="020B0502020104020203" pitchFamily="34" charset="0"/>
            </a:endParaRPr>
          </a:p>
          <a:p>
            <a:pPr marL="0" indent="0">
              <a:buNone/>
            </a:pPr>
            <a:r>
              <a:rPr lang="en-GB" sz="2000" dirty="0" err="1">
                <a:solidFill>
                  <a:schemeClr val="tx1"/>
                </a:solidFill>
                <a:latin typeface="Gill Sans MT" panose="020B0502020104020203" pitchFamily="34" charset="0"/>
              </a:rPr>
              <a:t>Dr.</a:t>
            </a:r>
            <a:r>
              <a:rPr lang="en-GB" sz="2000" dirty="0">
                <a:solidFill>
                  <a:schemeClr val="tx1"/>
                </a:solidFill>
                <a:latin typeface="Gill Sans MT" panose="020B0502020104020203" pitchFamily="34" charset="0"/>
              </a:rPr>
              <a:t> Achala Abeysinghe</a:t>
            </a:r>
          </a:p>
          <a:p>
            <a:pPr marL="0" indent="0">
              <a:buNone/>
            </a:pPr>
            <a:r>
              <a:rPr lang="en-GB" sz="2000" i="1" dirty="0">
                <a:solidFill>
                  <a:schemeClr val="tx1"/>
                </a:solidFill>
                <a:latin typeface="Gill Sans MT" panose="020B0502020104020203" pitchFamily="34" charset="0"/>
              </a:rPr>
              <a:t>Achala.abeysinghe@iied.org</a:t>
            </a:r>
          </a:p>
          <a:p>
            <a:pPr marL="0" indent="0">
              <a:buNone/>
            </a:pPr>
            <a:endParaRPr lang="en-GB" sz="2000" dirty="0">
              <a:solidFill>
                <a:schemeClr val="tx1"/>
              </a:solidFill>
            </a:endParaRPr>
          </a:p>
          <a:p>
            <a:pPr marL="0" indent="0">
              <a:buNone/>
            </a:pPr>
            <a:endParaRPr lang="en-GB" sz="2000" dirty="0">
              <a:solidFill>
                <a:schemeClr val="tx1"/>
              </a:solidFill>
            </a:endParaRPr>
          </a:p>
          <a:p>
            <a:pPr marL="1471437" lvl="8" indent="0">
              <a:buNone/>
            </a:pPr>
            <a:endParaRPr lang="en-GB" sz="2800" dirty="0">
              <a:solidFill>
                <a:srgbClr val="660066"/>
              </a:solidFill>
            </a:endParaRPr>
          </a:p>
          <a:p>
            <a:pPr algn="ctr"/>
            <a:endParaRPr lang="en-GB" dirty="0"/>
          </a:p>
        </p:txBody>
      </p:sp>
    </p:spTree>
    <p:extLst>
      <p:ext uri="{BB962C8B-B14F-4D97-AF65-F5344CB8AC3E}">
        <p14:creationId xmlns:p14="http://schemas.microsoft.com/office/powerpoint/2010/main" xmlns="" val="2108750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latin typeface="Gill Sans MT" panose="020B0502020104020203" pitchFamily="34" charset="0"/>
              </a:rPr>
              <a:t>Support provided and received</a:t>
            </a:r>
            <a:endParaRPr lang="en-US" sz="3200" dirty="0">
              <a:latin typeface="Gill Sans MT" panose="020B0502020104020203" pitchFamily="34" charset="0"/>
            </a:endParaRPr>
          </a:p>
        </p:txBody>
      </p:sp>
      <p:sp>
        <p:nvSpPr>
          <p:cNvPr id="3" name="Content Placeholder 2"/>
          <p:cNvSpPr>
            <a:spLocks noGrp="1"/>
          </p:cNvSpPr>
          <p:nvPr>
            <p:ph idx="1"/>
          </p:nvPr>
        </p:nvSpPr>
        <p:spPr>
          <a:xfrm>
            <a:off x="914400" y="1520788"/>
            <a:ext cx="10363200" cy="5004556"/>
          </a:xfrm>
        </p:spPr>
        <p:txBody>
          <a:bodyPr>
            <a:noAutofit/>
          </a:bodyPr>
          <a:lstStyle/>
          <a:p>
            <a:endParaRPr lang="en-US" sz="1600" dirty="0">
              <a:latin typeface="Gill Sans MT" panose="020B0502020104020203" pitchFamily="34" charset="0"/>
            </a:endParaRPr>
          </a:p>
          <a:p>
            <a:pPr marL="0" indent="0">
              <a:buNone/>
            </a:pPr>
            <a:r>
              <a:rPr lang="en-US" sz="1600" dirty="0">
                <a:latin typeface="Gill Sans MT" panose="020B0502020104020203" pitchFamily="34" charset="0"/>
              </a:rPr>
              <a:t>H</a:t>
            </a:r>
            <a:r>
              <a:rPr lang="en-AU" sz="1600" dirty="0">
                <a:latin typeface="Gill Sans MT" panose="020B0502020104020203" pitchFamily="34" charset="0"/>
              </a:rPr>
              <a:t>ow do we move discussions forward?</a:t>
            </a:r>
          </a:p>
          <a:p>
            <a:pPr marL="663832" lvl="1" indent="-171450">
              <a:buFont typeface="Arial" charset="0"/>
              <a:buChar char="•"/>
            </a:pPr>
            <a:r>
              <a:rPr lang="en-US" sz="1600" b="1" dirty="0">
                <a:latin typeface="Gill Sans MT" panose="020B0502020104020203" pitchFamily="34" charset="0"/>
              </a:rPr>
              <a:t>SBSTA</a:t>
            </a:r>
            <a:r>
              <a:rPr lang="en-US" sz="1600" dirty="0">
                <a:latin typeface="Gill Sans MT" panose="020B0502020104020203" pitchFamily="34" charset="0"/>
              </a:rPr>
              <a:t> discussion on accounting is enough? </a:t>
            </a:r>
          </a:p>
          <a:p>
            <a:pPr marL="663832" lvl="1" indent="-171450">
              <a:buFont typeface="Arial" charset="0"/>
              <a:buChar char="•"/>
            </a:pPr>
            <a:endParaRPr lang="en-US" sz="1600" dirty="0">
              <a:latin typeface="Gill Sans MT" panose="020B0502020104020203" pitchFamily="34" charset="0"/>
            </a:endParaRPr>
          </a:p>
          <a:p>
            <a:pPr marL="0" indent="0">
              <a:buNone/>
            </a:pPr>
            <a:r>
              <a:rPr lang="en-US" sz="1600" dirty="0">
                <a:latin typeface="Gill Sans MT" panose="020B0502020104020203" pitchFamily="34" charset="0"/>
              </a:rPr>
              <a:t>Other climate finance related issues relevant for transparency discussion</a:t>
            </a:r>
          </a:p>
          <a:p>
            <a:pPr marL="778132" lvl="1" indent="-285750">
              <a:buFont typeface="Arial" panose="020B0604020202020204" pitchFamily="34" charset="0"/>
              <a:buChar char="•"/>
            </a:pPr>
            <a:r>
              <a:rPr lang="en-AU" sz="1600" b="1" dirty="0">
                <a:latin typeface="Gill Sans MT" panose="020B0502020104020203" pitchFamily="34" charset="0"/>
              </a:rPr>
              <a:t>definitions for clarity on support provided/received (</a:t>
            </a:r>
            <a:r>
              <a:rPr lang="en-AU" sz="1600" dirty="0">
                <a:latin typeface="Gill Sans MT" panose="020B0502020104020203" pitchFamily="34" charset="0"/>
              </a:rPr>
              <a:t>definition of climate finance, SCF work?)</a:t>
            </a:r>
          </a:p>
          <a:p>
            <a:pPr marL="778132" lvl="1" indent="-285750">
              <a:buFont typeface="Arial" panose="020B0604020202020204" pitchFamily="34" charset="0"/>
              <a:buChar char="•"/>
            </a:pPr>
            <a:r>
              <a:rPr lang="en-AU" sz="1600" dirty="0">
                <a:latin typeface="Gill Sans MT" panose="020B0502020104020203" pitchFamily="34" charset="0"/>
              </a:rPr>
              <a:t>The issue of ‘</a:t>
            </a:r>
            <a:r>
              <a:rPr lang="en-AU" sz="1600" b="1" dirty="0">
                <a:latin typeface="Gill Sans MT" panose="020B0502020104020203" pitchFamily="34" charset="0"/>
              </a:rPr>
              <a:t>new and additional’</a:t>
            </a:r>
          </a:p>
          <a:p>
            <a:pPr marL="778132" lvl="1" indent="-285750">
              <a:buFont typeface="Arial" panose="020B0604020202020204" pitchFamily="34" charset="0"/>
              <a:buChar char="•"/>
            </a:pPr>
            <a:r>
              <a:rPr lang="en-GB" sz="1600" b="1" dirty="0">
                <a:latin typeface="Gill Sans MT" panose="020B0502020104020203" pitchFamily="34" charset="0"/>
              </a:rPr>
              <a:t>support provided and support mobilised. Are they the same?</a:t>
            </a:r>
          </a:p>
          <a:p>
            <a:pPr marL="778132" lvl="1" indent="-285750">
              <a:buFont typeface="Arial" panose="020B0604020202020204" pitchFamily="34" charset="0"/>
              <a:buChar char="•"/>
            </a:pPr>
            <a:r>
              <a:rPr lang="en-US" sz="1600" dirty="0">
                <a:latin typeface="Gill Sans MT" panose="020B0502020104020203" pitchFamily="34" charset="0"/>
              </a:rPr>
              <a:t>How support </a:t>
            </a:r>
            <a:r>
              <a:rPr lang="en-US" sz="1600" b="1" dirty="0">
                <a:latin typeface="Gill Sans MT" panose="020B0502020104020203" pitchFamily="34" charset="0"/>
              </a:rPr>
              <a:t>provided and support received interrelate</a:t>
            </a:r>
            <a:r>
              <a:rPr lang="en-US" sz="1600" dirty="0">
                <a:latin typeface="Gill Sans MT" panose="020B0502020104020203" pitchFamily="34" charset="0"/>
              </a:rPr>
              <a:t>? </a:t>
            </a:r>
            <a:r>
              <a:rPr lang="en-GB" sz="1600" dirty="0">
                <a:latin typeface="Gill Sans MT" panose="020B0502020104020203" pitchFamily="34" charset="0"/>
              </a:rPr>
              <a:t>what happens if data about how much support was received and about how much was provided do not match? Currently unanswered. (suggestion on simply </a:t>
            </a:r>
            <a:r>
              <a:rPr lang="en-GB" sz="1600" dirty="0" err="1">
                <a:latin typeface="Gill Sans MT" panose="020B0502020104020203" pitchFamily="34" charset="0"/>
              </a:rPr>
              <a:t>informaning</a:t>
            </a:r>
            <a:r>
              <a:rPr lang="en-GB" sz="1600" dirty="0">
                <a:latin typeface="Gill Sans MT" panose="020B0502020104020203" pitchFamily="34" charset="0"/>
              </a:rPr>
              <a:t> the focal points)</a:t>
            </a:r>
          </a:p>
          <a:p>
            <a:pPr marL="742950" lvl="1" indent="-285750">
              <a:buFont typeface="Arial" panose="020B0604020202020204" pitchFamily="34" charset="0"/>
              <a:buChar char="•"/>
            </a:pPr>
            <a:endParaRPr lang="en-GB" sz="1600" dirty="0">
              <a:latin typeface="Gill Sans MT" panose="020B0502020104020203" pitchFamily="34" charset="0"/>
            </a:endParaRPr>
          </a:p>
          <a:p>
            <a:pPr marL="742950" lvl="1" indent="-285750" eaLnBrk="1" fontAlgn="auto" hangingPunct="1">
              <a:spcBef>
                <a:spcPts val="0"/>
              </a:spcBef>
              <a:spcAft>
                <a:spcPts val="0"/>
              </a:spcAft>
              <a:buFont typeface="Arial" panose="020B0604020202020204" pitchFamily="34" charset="0"/>
              <a:buChar char="•"/>
              <a:defRPr/>
            </a:pPr>
            <a:r>
              <a:rPr lang="en-US" sz="1600" dirty="0">
                <a:latin typeface="Gill Sans MT" panose="020B0502020104020203" pitchFamily="34" charset="0"/>
              </a:rPr>
              <a:t>Lessons from current biennial assessment reporting by developed country parties does provide basis for elements that need to be included in the MPG. </a:t>
            </a:r>
          </a:p>
          <a:p>
            <a:pPr marL="1200150" lvl="2" indent="-285750" eaLnBrk="1" fontAlgn="auto" hangingPunct="1">
              <a:spcBef>
                <a:spcPts val="0"/>
              </a:spcBef>
              <a:spcAft>
                <a:spcPts val="0"/>
              </a:spcAft>
              <a:buFont typeface="Arial" panose="020B0604020202020204" pitchFamily="34" charset="0"/>
              <a:buChar char="•"/>
              <a:defRPr/>
            </a:pPr>
            <a:r>
              <a:rPr lang="en-US" sz="1600" dirty="0">
                <a:latin typeface="Gill Sans MT" panose="020B0502020104020203" pitchFamily="34" charset="0"/>
              </a:rPr>
              <a:t>Common tabular formats have helped improve reporting</a:t>
            </a:r>
          </a:p>
          <a:p>
            <a:pPr marL="628650" lvl="1" indent="-171450">
              <a:buFont typeface="Arial" charset="0"/>
              <a:buChar char="•"/>
            </a:pPr>
            <a:endParaRPr lang="en-AU" sz="1600" dirty="0">
              <a:latin typeface="Gill Sans MT" panose="020B0502020104020203" pitchFamily="34" charset="0"/>
            </a:endParaRPr>
          </a:p>
        </p:txBody>
      </p:sp>
    </p:spTree>
    <p:extLst>
      <p:ext uri="{BB962C8B-B14F-4D97-AF65-F5344CB8AC3E}">
        <p14:creationId xmlns:p14="http://schemas.microsoft.com/office/powerpoint/2010/main" xmlns="" val="570543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1CC4E9-2996-4814-AD94-C27D8466BC18}"/>
              </a:ext>
            </a:extLst>
          </p:cNvPr>
          <p:cNvSpPr>
            <a:spLocks noGrp="1"/>
          </p:cNvSpPr>
          <p:nvPr>
            <p:ph idx="1"/>
          </p:nvPr>
        </p:nvSpPr>
        <p:spPr/>
        <p:txBody>
          <a:bodyPr/>
          <a:lstStyle/>
          <a:p>
            <a:pPr marL="0" indent="0" algn="ctr">
              <a:buNone/>
            </a:pPr>
            <a:r>
              <a:rPr lang="en-GB" dirty="0">
                <a:latin typeface="Gill Sans MT" panose="020B0502020104020203" pitchFamily="34" charset="0"/>
              </a:rPr>
              <a:t>Facilitating Implementation and Promoting Compliance</a:t>
            </a:r>
          </a:p>
        </p:txBody>
      </p:sp>
    </p:spTree>
    <p:extLst>
      <p:ext uri="{BB962C8B-B14F-4D97-AF65-F5344CB8AC3E}">
        <p14:creationId xmlns:p14="http://schemas.microsoft.com/office/powerpoint/2010/main" xmlns="" val="657181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3200" dirty="0">
                <a:latin typeface="Gill Sans MT" panose="020B0502020104020203" pitchFamily="34" charset="0"/>
              </a:rPr>
              <a:t>Common understanding</a:t>
            </a:r>
          </a:p>
        </p:txBody>
      </p:sp>
      <p:sp>
        <p:nvSpPr>
          <p:cNvPr id="3" name="Content Placeholder 2"/>
          <p:cNvSpPr>
            <a:spLocks noGrp="1"/>
          </p:cNvSpPr>
          <p:nvPr>
            <p:ph idx="1"/>
          </p:nvPr>
        </p:nvSpPr>
        <p:spPr/>
        <p:txBody>
          <a:bodyPr>
            <a:normAutofit/>
          </a:bodyPr>
          <a:lstStyle/>
          <a:p>
            <a:r>
              <a:rPr lang="pt-BR" sz="1800" dirty="0">
                <a:latin typeface="Gill Sans MT" panose="020B0502020104020203" pitchFamily="34" charset="0"/>
              </a:rPr>
              <a:t>Negotiations on compliance have not progresses as much as other areas such as transparency. General hesitation to progress</a:t>
            </a:r>
          </a:p>
          <a:p>
            <a:pPr marL="0" indent="0">
              <a:buNone/>
            </a:pPr>
            <a:endParaRPr lang="en-GB" sz="1800" dirty="0">
              <a:latin typeface="Gill Sans MT" panose="020B0502020104020203" pitchFamily="34" charset="0"/>
            </a:endParaRPr>
          </a:p>
          <a:p>
            <a:r>
              <a:rPr lang="pt-BR" sz="1800" dirty="0">
                <a:latin typeface="Gill Sans MT" panose="020B0502020104020203" pitchFamily="34" charset="0"/>
              </a:rPr>
              <a:t>Need to avoid being adversarial, punitive</a:t>
            </a:r>
          </a:p>
          <a:p>
            <a:pPr marL="0" indent="0">
              <a:buNone/>
            </a:pPr>
            <a:endParaRPr lang="en-GB" sz="1800" dirty="0">
              <a:latin typeface="Gill Sans MT" panose="020B0502020104020203" pitchFamily="34" charset="0"/>
            </a:endParaRPr>
          </a:p>
          <a:p>
            <a:r>
              <a:rPr lang="en-GB" sz="1800" dirty="0">
                <a:latin typeface="Gill Sans MT" panose="020B0502020104020203" pitchFamily="34" charset="0"/>
              </a:rPr>
              <a:t>Any kind of sanction or enforcement action are outside the scope of the Committee’s mandate</a:t>
            </a:r>
            <a:endParaRPr lang="pt-BR" sz="1800" dirty="0">
              <a:latin typeface="Gill Sans MT" panose="020B0502020104020203" pitchFamily="34" charset="0"/>
            </a:endParaRPr>
          </a:p>
        </p:txBody>
      </p:sp>
    </p:spTree>
    <p:extLst>
      <p:ext uri="{BB962C8B-B14F-4D97-AF65-F5344CB8AC3E}">
        <p14:creationId xmlns:p14="http://schemas.microsoft.com/office/powerpoint/2010/main" xmlns="" val="757959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Gill Sans MT" panose="020B0502020104020203" pitchFamily="34" charset="0"/>
              </a:rPr>
              <a:t>Areas of divergence/uncertainty </a:t>
            </a:r>
          </a:p>
        </p:txBody>
      </p:sp>
      <p:sp>
        <p:nvSpPr>
          <p:cNvPr id="3" name="Content Placeholder 2"/>
          <p:cNvSpPr>
            <a:spLocks noGrp="1"/>
          </p:cNvSpPr>
          <p:nvPr>
            <p:ph idx="1"/>
          </p:nvPr>
        </p:nvSpPr>
        <p:spPr/>
        <p:txBody>
          <a:bodyPr/>
          <a:lstStyle/>
          <a:p>
            <a:r>
              <a:rPr lang="en-US" sz="1800" dirty="0">
                <a:latin typeface="Gill Sans MT" panose="020B0502020104020203" pitchFamily="34" charset="0"/>
              </a:rPr>
              <a:t>Scope and Functions</a:t>
            </a:r>
          </a:p>
          <a:p>
            <a:r>
              <a:rPr lang="en-US" sz="1800" dirty="0">
                <a:latin typeface="Gill Sans MT" panose="020B0502020104020203" pitchFamily="34" charset="0"/>
              </a:rPr>
              <a:t>Triggers (</a:t>
            </a:r>
            <a:r>
              <a:rPr lang="en-GB" sz="1800" dirty="0">
                <a:latin typeface="Gill Sans MT" panose="020B0502020104020203" pitchFamily="34" charset="0"/>
              </a:rPr>
              <a:t> commencement/initiation of Committee activities) </a:t>
            </a:r>
            <a:endParaRPr lang="en-US" sz="1800" dirty="0">
              <a:latin typeface="Gill Sans MT" panose="020B0502020104020203" pitchFamily="34" charset="0"/>
            </a:endParaRPr>
          </a:p>
          <a:p>
            <a:r>
              <a:rPr lang="en-US" sz="1800" dirty="0">
                <a:latin typeface="Gill Sans MT" panose="020B0502020104020203" pitchFamily="34" charset="0"/>
              </a:rPr>
              <a:t>National  capabilities and circumstances</a:t>
            </a:r>
          </a:p>
          <a:p>
            <a:r>
              <a:rPr lang="en-US" sz="1800" dirty="0">
                <a:latin typeface="Gill Sans MT" panose="020B0502020104020203" pitchFamily="34" charset="0"/>
              </a:rPr>
              <a:t>Measures and outputs</a:t>
            </a:r>
          </a:p>
          <a:p>
            <a:r>
              <a:rPr lang="en-US" sz="1800" dirty="0">
                <a:latin typeface="Gill Sans MT" panose="020B0502020104020203" pitchFamily="34" charset="0"/>
              </a:rPr>
              <a:t>Linkages</a:t>
            </a:r>
          </a:p>
          <a:p>
            <a:endParaRPr lang="en-US" sz="1800" dirty="0">
              <a:latin typeface="Gill Sans MT" panose="020B0502020104020203" pitchFamily="34" charset="0"/>
            </a:endParaRPr>
          </a:p>
        </p:txBody>
      </p:sp>
    </p:spTree>
    <p:extLst>
      <p:ext uri="{BB962C8B-B14F-4D97-AF65-F5344CB8AC3E}">
        <p14:creationId xmlns:p14="http://schemas.microsoft.com/office/powerpoint/2010/main" xmlns="" val="1981190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0F7284-CCB6-41F8-836E-07713EE45A97}"/>
              </a:ext>
            </a:extLst>
          </p:cNvPr>
          <p:cNvSpPr>
            <a:spLocks noGrp="1"/>
          </p:cNvSpPr>
          <p:nvPr>
            <p:ph type="title"/>
          </p:nvPr>
        </p:nvSpPr>
        <p:spPr/>
        <p:txBody>
          <a:bodyPr/>
          <a:lstStyle/>
          <a:p>
            <a:r>
              <a:rPr lang="en-GB" sz="3200" dirty="0"/>
              <a:t>Scope</a:t>
            </a:r>
          </a:p>
        </p:txBody>
      </p:sp>
      <p:sp>
        <p:nvSpPr>
          <p:cNvPr id="3" name="Content Placeholder 2">
            <a:extLst>
              <a:ext uri="{FF2B5EF4-FFF2-40B4-BE49-F238E27FC236}">
                <a16:creationId xmlns:a16="http://schemas.microsoft.com/office/drawing/2014/main" xmlns="" id="{C8168B6C-4537-47A8-BE0C-D4599D3D1039}"/>
              </a:ext>
            </a:extLst>
          </p:cNvPr>
          <p:cNvSpPr>
            <a:spLocks noGrp="1"/>
          </p:cNvSpPr>
          <p:nvPr>
            <p:ph idx="1"/>
          </p:nvPr>
        </p:nvSpPr>
        <p:spPr>
          <a:xfrm>
            <a:off x="914400" y="1981200"/>
            <a:ext cx="10363200" cy="4760168"/>
          </a:xfrm>
        </p:spPr>
        <p:txBody>
          <a:bodyPr/>
          <a:lstStyle/>
          <a:p>
            <a:pPr>
              <a:buFont typeface="Arial" panose="020B0604020202020204" pitchFamily="34" charset="0"/>
              <a:buChar char="•"/>
            </a:pPr>
            <a:r>
              <a:rPr lang="en-GB" sz="1800" dirty="0"/>
              <a:t>All provisions of the Agreement, without restricting scope from the outset? </a:t>
            </a:r>
          </a:p>
          <a:p>
            <a:pPr lvl="1">
              <a:buFont typeface="Arial" panose="020B0604020202020204" pitchFamily="34" charset="0"/>
              <a:buChar char="•"/>
            </a:pPr>
            <a:r>
              <a:rPr lang="en-GB" sz="1307" dirty="0"/>
              <a:t>Covering mandatory provisions and non-mandatory provisions </a:t>
            </a:r>
          </a:p>
          <a:p>
            <a:pPr marL="0" indent="0">
              <a:buNone/>
            </a:pPr>
            <a:endParaRPr lang="en-GB" sz="1800" dirty="0"/>
          </a:p>
          <a:p>
            <a:r>
              <a:rPr lang="en-GB" sz="1800" dirty="0"/>
              <a:t>Only individual obligations under Articles 4, 7, 9, 10, 11 and 13 (shall provisions)?</a:t>
            </a:r>
          </a:p>
          <a:p>
            <a:pPr marL="0" indent="0">
              <a:buNone/>
            </a:pPr>
            <a:endParaRPr lang="en-GB" sz="1800" dirty="0"/>
          </a:p>
          <a:p>
            <a:r>
              <a:rPr lang="en-GB" sz="1800" dirty="0"/>
              <a:t>Some common or collective obligations (obligations shared among certain Parties)?</a:t>
            </a:r>
          </a:p>
          <a:p>
            <a:pPr marL="562722" lvl="1" indent="0">
              <a:buNone/>
            </a:pPr>
            <a:r>
              <a:rPr lang="en-GB" sz="1800" dirty="0"/>
              <a:t>collective aspirations (Art 2.1) or collective assessment (Art 14) are not subject to the Art 15 Mechanism </a:t>
            </a:r>
          </a:p>
          <a:p>
            <a:pPr marL="562722" lvl="1" indent="0">
              <a:buNone/>
            </a:pPr>
            <a:endParaRPr lang="en-GB" sz="1800" dirty="0"/>
          </a:p>
          <a:p>
            <a:r>
              <a:rPr lang="en-GB" sz="1800" dirty="0"/>
              <a:t>Relevant provisions of decisions related to modalities, procedures and guidelines (MPGs)) </a:t>
            </a:r>
          </a:p>
          <a:p>
            <a:pPr lvl="1"/>
            <a:r>
              <a:rPr lang="en-GB" sz="1800" dirty="0"/>
              <a:t> Provisions relating to domestic action, contributions made by Parties through their NDCs? </a:t>
            </a:r>
          </a:p>
          <a:p>
            <a:pPr lvl="1"/>
            <a:r>
              <a:rPr lang="en-GB" sz="1800" dirty="0"/>
              <a:t>Not appropriate under Art 15 due to the nationally-determined character of NDCs and sovereignty over their content?</a:t>
            </a:r>
          </a:p>
          <a:p>
            <a:endParaRPr lang="en-GB" sz="1800" dirty="0"/>
          </a:p>
          <a:p>
            <a:endParaRPr lang="en-GB" sz="1800" dirty="0"/>
          </a:p>
        </p:txBody>
      </p:sp>
    </p:spTree>
    <p:extLst>
      <p:ext uri="{BB962C8B-B14F-4D97-AF65-F5344CB8AC3E}">
        <p14:creationId xmlns:p14="http://schemas.microsoft.com/office/powerpoint/2010/main" xmlns="" val="2409546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70F5E28-E4B6-468A-BD2B-FF71F3CC30CE}"/>
              </a:ext>
            </a:extLst>
          </p:cNvPr>
          <p:cNvSpPr>
            <a:spLocks noGrp="1"/>
          </p:cNvSpPr>
          <p:nvPr>
            <p:ph type="title"/>
          </p:nvPr>
        </p:nvSpPr>
        <p:spPr/>
        <p:txBody>
          <a:bodyPr/>
          <a:lstStyle/>
          <a:p>
            <a:r>
              <a:rPr lang="en-GB" dirty="0"/>
              <a:t>Enhanced transparency system</a:t>
            </a:r>
          </a:p>
        </p:txBody>
      </p:sp>
      <p:graphicFrame>
        <p:nvGraphicFramePr>
          <p:cNvPr id="4" name="Content Placeholder 3">
            <a:extLst>
              <a:ext uri="{FF2B5EF4-FFF2-40B4-BE49-F238E27FC236}">
                <a16:creationId xmlns:a16="http://schemas.microsoft.com/office/drawing/2014/main" xmlns="" id="{1C827962-1752-4F5B-AC97-A7237D13EFD5}"/>
              </a:ext>
            </a:extLst>
          </p:cNvPr>
          <p:cNvGraphicFramePr>
            <a:graphicFrameLocks noGrp="1"/>
          </p:cNvGraphicFramePr>
          <p:nvPr>
            <p:ph sz="half" idx="1"/>
            <p:extLst>
              <p:ext uri="{D42A27DB-BD31-4B8C-83A1-F6EECF244321}">
                <p14:modId xmlns:p14="http://schemas.microsoft.com/office/powerpoint/2010/main" xmlns="" val="1899921582"/>
              </p:ext>
            </p:extLst>
          </p:nvPr>
        </p:nvGraphicFramePr>
        <p:xfrm>
          <a:off x="914400" y="1981200"/>
          <a:ext cx="5087938"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Canvas 54">
            <a:extLst>
              <a:ext uri="{FF2B5EF4-FFF2-40B4-BE49-F238E27FC236}">
                <a16:creationId xmlns:a16="http://schemas.microsoft.com/office/drawing/2014/main" xmlns="" id="{84292441-C80E-49E9-8D61-C5DCDFE31A0A}"/>
              </a:ext>
            </a:extLst>
          </p:cNvPr>
          <p:cNvGrpSpPr/>
          <p:nvPr/>
        </p:nvGrpSpPr>
        <p:grpSpPr>
          <a:xfrm>
            <a:off x="5936767" y="2895600"/>
            <a:ext cx="3108326" cy="3200400"/>
            <a:chOff x="18735" y="685793"/>
            <a:chExt cx="3108326" cy="3200400"/>
          </a:xfrm>
        </p:grpSpPr>
        <p:sp>
          <p:nvSpPr>
            <p:cNvPr id="8" name="Rectangle 7">
              <a:extLst>
                <a:ext uri="{FF2B5EF4-FFF2-40B4-BE49-F238E27FC236}">
                  <a16:creationId xmlns:a16="http://schemas.microsoft.com/office/drawing/2014/main" xmlns="" id="{BA73E0EE-D749-4A1E-AFD9-B26F94B0035A}"/>
                </a:ext>
              </a:extLst>
            </p:cNvPr>
            <p:cNvSpPr/>
            <p:nvPr/>
          </p:nvSpPr>
          <p:spPr>
            <a:xfrm>
              <a:off x="993461" y="685793"/>
              <a:ext cx="2133600" cy="3200400"/>
            </a:xfrm>
            <a:prstGeom prst="rect">
              <a:avLst/>
            </a:prstGeom>
          </p:spPr>
        </p:sp>
        <p:grpSp>
          <p:nvGrpSpPr>
            <p:cNvPr id="9" name="Group 8">
              <a:extLst>
                <a:ext uri="{FF2B5EF4-FFF2-40B4-BE49-F238E27FC236}">
                  <a16:creationId xmlns:a16="http://schemas.microsoft.com/office/drawing/2014/main" xmlns="" id="{4E43946E-80C4-44EE-977F-63835FFB0C37}"/>
                </a:ext>
              </a:extLst>
            </p:cNvPr>
            <p:cNvGrpSpPr/>
            <p:nvPr/>
          </p:nvGrpSpPr>
          <p:grpSpPr>
            <a:xfrm rot="5400000">
              <a:off x="-448709" y="1381917"/>
              <a:ext cx="1371522" cy="436634"/>
              <a:chOff x="0" y="0"/>
              <a:chExt cx="307492" cy="192053"/>
            </a:xfrm>
          </p:grpSpPr>
          <p:sp>
            <p:nvSpPr>
              <p:cNvPr id="13" name="Arrow: Right 12">
                <a:extLst>
                  <a:ext uri="{FF2B5EF4-FFF2-40B4-BE49-F238E27FC236}">
                    <a16:creationId xmlns:a16="http://schemas.microsoft.com/office/drawing/2014/main" xmlns="" id="{8D59E920-004E-49F2-B8F2-F0E882F32BED}"/>
                  </a:ext>
                </a:extLst>
              </p:cNvPr>
              <p:cNvSpPr/>
              <p:nvPr/>
            </p:nvSpPr>
            <p:spPr>
              <a:xfrm rot="16200000">
                <a:off x="57719" y="-57719"/>
                <a:ext cx="192053" cy="307492"/>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14" name="Arrow: Right 4">
                <a:extLst>
                  <a:ext uri="{FF2B5EF4-FFF2-40B4-BE49-F238E27FC236}">
                    <a16:creationId xmlns:a16="http://schemas.microsoft.com/office/drawing/2014/main" xmlns="" id="{29F8B26C-17D9-4C85-B698-1E361CD83E49}"/>
                  </a:ext>
                </a:extLst>
              </p:cNvPr>
              <p:cNvSpPr txBox="1"/>
              <p:nvPr/>
            </p:nvSpPr>
            <p:spPr>
              <a:xfrm rot="16200000">
                <a:off x="86527" y="32587"/>
                <a:ext cx="134437" cy="1844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endParaRPr lang="en-GB"/>
              </a:p>
            </p:txBody>
          </p:sp>
        </p:grpSp>
        <p:grpSp>
          <p:nvGrpSpPr>
            <p:cNvPr id="10" name="Group 9">
              <a:extLst>
                <a:ext uri="{FF2B5EF4-FFF2-40B4-BE49-F238E27FC236}">
                  <a16:creationId xmlns:a16="http://schemas.microsoft.com/office/drawing/2014/main" xmlns="" id="{3A319178-FA4F-4C8B-8BE2-07FB2F2291C6}"/>
                </a:ext>
              </a:extLst>
            </p:cNvPr>
            <p:cNvGrpSpPr/>
            <p:nvPr/>
          </p:nvGrpSpPr>
          <p:grpSpPr>
            <a:xfrm>
              <a:off x="604280" y="882510"/>
              <a:ext cx="1455981" cy="1435264"/>
              <a:chOff x="0" y="0"/>
              <a:chExt cx="904390" cy="904390"/>
            </a:xfrm>
          </p:grpSpPr>
          <p:sp>
            <p:nvSpPr>
              <p:cNvPr id="11" name="Oval 10">
                <a:extLst>
                  <a:ext uri="{FF2B5EF4-FFF2-40B4-BE49-F238E27FC236}">
                    <a16:creationId xmlns:a16="http://schemas.microsoft.com/office/drawing/2014/main" xmlns="" id="{B06AC74A-D147-4904-B4A1-00EA61772067}"/>
                  </a:ext>
                </a:extLst>
              </p:cNvPr>
              <p:cNvSpPr/>
              <p:nvPr/>
            </p:nvSpPr>
            <p:spPr>
              <a:xfrm>
                <a:off x="0" y="0"/>
                <a:ext cx="904390" cy="90439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2" name="Oval 4">
                <a:extLst>
                  <a:ext uri="{FF2B5EF4-FFF2-40B4-BE49-F238E27FC236}">
                    <a16:creationId xmlns:a16="http://schemas.microsoft.com/office/drawing/2014/main" xmlns="" id="{1708028E-71AE-499C-94E0-D045B17879B7}"/>
                  </a:ext>
                </a:extLst>
              </p:cNvPr>
              <p:cNvSpPr txBox="1"/>
              <p:nvPr/>
            </p:nvSpPr>
            <p:spPr>
              <a:xfrm>
                <a:off x="132445" y="132445"/>
                <a:ext cx="639500" cy="639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algn="ctr">
                  <a:lnSpc>
                    <a:spcPct val="90000"/>
                  </a:lnSpc>
                  <a:spcAft>
                    <a:spcPts val="295"/>
                  </a:spcAft>
                </a:pPr>
                <a:r>
                  <a:rPr lang="en-US" sz="1400" kern="1200" dirty="0">
                    <a:effectLst/>
                    <a:latin typeface="Times New Roman" panose="02020603050405020304" pitchFamily="18" charset="0"/>
                    <a:ea typeface="Times New Roman" panose="02020603050405020304" pitchFamily="18" charset="0"/>
                  </a:rPr>
                  <a:t>Achieve individual and global goals</a:t>
                </a:r>
                <a:endParaRPr lang="en-GB" sz="1200" dirty="0">
                  <a:effectLst/>
                  <a:latin typeface="Times New Roman" panose="02020603050405020304" pitchFamily="18" charset="0"/>
                  <a:ea typeface="Times New Roman" panose="02020603050405020304" pitchFamily="18" charset="0"/>
                </a:endParaRPr>
              </a:p>
            </p:txBody>
          </p:sp>
        </p:grpSp>
      </p:grpSp>
      <p:pic>
        <p:nvPicPr>
          <p:cNvPr id="16" name="Picture 15" descr="A picture containing motorcycle, object, gear, road&#10;&#10;Description generated with very high confidence">
            <a:extLst>
              <a:ext uri="{FF2B5EF4-FFF2-40B4-BE49-F238E27FC236}">
                <a16:creationId xmlns:a16="http://schemas.microsoft.com/office/drawing/2014/main" xmlns="" id="{012BBF81-BC77-478E-B52A-0009B5B83172}"/>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8154250" y="2895600"/>
            <a:ext cx="3081235" cy="3017676"/>
          </a:xfrm>
          <a:prstGeom prst="rect">
            <a:avLst/>
          </a:prstGeom>
        </p:spPr>
      </p:pic>
    </p:spTree>
    <p:extLst>
      <p:ext uri="{BB962C8B-B14F-4D97-AF65-F5344CB8AC3E}">
        <p14:creationId xmlns:p14="http://schemas.microsoft.com/office/powerpoint/2010/main" xmlns="" val="385013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340" y="188640"/>
            <a:ext cx="11191292" cy="6669360"/>
          </a:xfrm>
        </p:spPr>
        <p:txBody>
          <a:bodyPr/>
          <a:lstStyle/>
          <a:p>
            <a:pPr marL="0" indent="0">
              <a:buNone/>
            </a:pPr>
            <a:r>
              <a:rPr lang="en-US" sz="1800" dirty="0">
                <a:latin typeface="Gill Sans MT" panose="020B0502020104020203" pitchFamily="34" charset="0"/>
              </a:rPr>
              <a:t>Common understanding on</a:t>
            </a:r>
          </a:p>
          <a:p>
            <a:r>
              <a:rPr lang="en-US" sz="1800" dirty="0">
                <a:latin typeface="Gill Sans MT" panose="020B0502020104020203" pitchFamily="34" charset="0"/>
              </a:rPr>
              <a:t>Transparency framework is a component of PA’s ‘ratcheting up’ mechanism </a:t>
            </a:r>
          </a:p>
          <a:p>
            <a:r>
              <a:rPr lang="en-US" sz="1800" dirty="0">
                <a:latin typeface="Gill Sans MT" panose="020B0502020104020203" pitchFamily="34" charset="0"/>
              </a:rPr>
              <a:t>Enhanced transparency system should be built upon collective experience</a:t>
            </a:r>
          </a:p>
          <a:p>
            <a:r>
              <a:rPr lang="en-US" sz="1800" dirty="0">
                <a:latin typeface="Gill Sans MT" panose="020B0502020104020203" pitchFamily="34" charset="0"/>
              </a:rPr>
              <a:t>Expected to informs GST as a source of input</a:t>
            </a:r>
          </a:p>
          <a:p>
            <a:r>
              <a:rPr lang="en-US" sz="1800" dirty="0">
                <a:latin typeface="Gill Sans MT" panose="020B0502020104020203" pitchFamily="34" charset="0"/>
              </a:rPr>
              <a:t>Linkages to other agenda items (e.g. NDC guidelines, accounting of finance, Article 6 mechanisms, compliance) </a:t>
            </a:r>
          </a:p>
          <a:p>
            <a:endParaRPr lang="en-US" sz="1800" dirty="0">
              <a:latin typeface="Gill Sans MT" panose="020B0502020104020203" pitchFamily="34" charset="0"/>
            </a:endParaRPr>
          </a:p>
          <a:p>
            <a:pPr marL="0" indent="0">
              <a:buNone/>
            </a:pPr>
            <a:r>
              <a:rPr lang="en-US" sz="1800" dirty="0">
                <a:latin typeface="Gill Sans MT" panose="020B0502020104020203" pitchFamily="34" charset="0"/>
              </a:rPr>
              <a:t>Areas of divergences</a:t>
            </a:r>
          </a:p>
          <a:p>
            <a:r>
              <a:rPr lang="en-US" sz="1800" dirty="0" err="1">
                <a:latin typeface="Gill Sans MT" panose="020B0502020104020203" pitchFamily="34" charset="0"/>
              </a:rPr>
              <a:t>Operationalising</a:t>
            </a:r>
            <a:r>
              <a:rPr lang="en-US" sz="1800" dirty="0">
                <a:latin typeface="Gill Sans MT" panose="020B0502020104020203" pitchFamily="34" charset="0"/>
              </a:rPr>
              <a:t> flexibility </a:t>
            </a:r>
          </a:p>
          <a:p>
            <a:r>
              <a:rPr lang="en-US" sz="1800" dirty="0">
                <a:latin typeface="Gill Sans MT" panose="020B0502020104020203" pitchFamily="34" charset="0"/>
              </a:rPr>
              <a:t>T</a:t>
            </a:r>
            <a:r>
              <a:rPr lang="en-AU" sz="1800" dirty="0">
                <a:latin typeface="Gill Sans MT" panose="020B0502020104020203" pitchFamily="34" charset="0"/>
              </a:rPr>
              <a:t>racking progress of implementing and achieving NDCs</a:t>
            </a:r>
          </a:p>
          <a:p>
            <a:r>
              <a:rPr lang="en-AU" sz="1800" dirty="0">
                <a:latin typeface="Gill Sans MT" panose="020B0502020104020203" pitchFamily="34" charset="0"/>
              </a:rPr>
              <a:t>Scope of information on climate change impacts and adaptation</a:t>
            </a:r>
          </a:p>
          <a:p>
            <a:r>
              <a:rPr lang="en-AU" sz="1800" dirty="0">
                <a:latin typeface="Gill Sans MT" panose="020B0502020104020203" pitchFamily="34" charset="0"/>
              </a:rPr>
              <a:t>Transparency of support provided and needed/ received</a:t>
            </a:r>
          </a:p>
          <a:p>
            <a:r>
              <a:rPr lang="en-AU" sz="1800" dirty="0">
                <a:latin typeface="Gill Sans MT" panose="020B0502020104020203" pitchFamily="34" charset="0"/>
              </a:rPr>
              <a:t>MPGs for TER and FMCP</a:t>
            </a:r>
          </a:p>
          <a:p>
            <a:pPr marL="0" indent="0">
              <a:buNone/>
            </a:pPr>
            <a:endParaRPr lang="en-AU" sz="1800" dirty="0">
              <a:latin typeface="Gill Sans MT" panose="020B0502020104020203" pitchFamily="34" charset="0"/>
            </a:endParaRPr>
          </a:p>
          <a:p>
            <a:pPr marL="0" indent="0">
              <a:buNone/>
            </a:pPr>
            <a:r>
              <a:rPr lang="en-AU" sz="1800" dirty="0">
                <a:latin typeface="Gill Sans MT" panose="020B0502020104020203" pitchFamily="34" charset="0"/>
              </a:rPr>
              <a:t>Key concerns</a:t>
            </a:r>
          </a:p>
          <a:p>
            <a:pPr marL="136268" indent="-171450" eaLnBrk="1" fontAlgn="auto" hangingPunct="1">
              <a:spcBef>
                <a:spcPts val="0"/>
              </a:spcBef>
              <a:spcAft>
                <a:spcPts val="0"/>
              </a:spcAft>
              <a:buFont typeface="Arial" charset="0"/>
              <a:buChar char="•"/>
              <a:defRPr/>
            </a:pPr>
            <a:r>
              <a:rPr lang="en-AU" sz="1800" kern="1200" dirty="0">
                <a:latin typeface="Gill Sans MT" panose="020B0502020104020203" pitchFamily="34" charset="0"/>
              </a:rPr>
              <a:t>Avoid undue burden on developing countries</a:t>
            </a:r>
          </a:p>
          <a:p>
            <a:pPr marL="136268" indent="-171450" eaLnBrk="1" fontAlgn="auto" hangingPunct="1">
              <a:spcBef>
                <a:spcPts val="0"/>
              </a:spcBef>
              <a:spcAft>
                <a:spcPts val="0"/>
              </a:spcAft>
              <a:buFont typeface="Arial" charset="0"/>
              <a:buChar char="•"/>
              <a:defRPr/>
            </a:pPr>
            <a:r>
              <a:rPr lang="en-AU" sz="1800" kern="1200" dirty="0">
                <a:latin typeface="Gill Sans MT" panose="020B0502020104020203" pitchFamily="34" charset="0"/>
              </a:rPr>
              <a:t>Flexibility should be operationalised in a way that allows the transparency framework to provide an accurate picture of global efforts.</a:t>
            </a:r>
          </a:p>
          <a:p>
            <a:pPr lvl="1"/>
            <a:r>
              <a:rPr lang="en-GB" sz="1308" kern="1200" dirty="0">
                <a:latin typeface="Gill Sans MT" panose="020B0502020104020203" pitchFamily="34" charset="0"/>
              </a:rPr>
              <a:t>Flexibility does not mean that Parties can report less frequently and provide less quality information under the Paris Agreement than under the Convention (Para 92(e)).</a:t>
            </a:r>
          </a:p>
          <a:p>
            <a:pPr marL="171450" indent="-171450" eaLnBrk="1" fontAlgn="auto" hangingPunct="1">
              <a:spcBef>
                <a:spcPts val="0"/>
              </a:spcBef>
              <a:spcAft>
                <a:spcPts val="0"/>
              </a:spcAft>
              <a:buFont typeface="Arial" charset="0"/>
              <a:buChar char="•"/>
              <a:defRPr/>
            </a:pPr>
            <a:r>
              <a:rPr lang="en-AU" sz="1800" dirty="0">
                <a:latin typeface="Gill Sans MT" panose="020B0502020104020203" pitchFamily="34" charset="0"/>
              </a:rPr>
              <a:t>Timeline. What needs to be completed by 2018? </a:t>
            </a:r>
          </a:p>
          <a:p>
            <a:pPr marL="171450" indent="-171450" eaLnBrk="1" fontAlgn="auto" hangingPunct="1">
              <a:spcBef>
                <a:spcPts val="0"/>
              </a:spcBef>
              <a:spcAft>
                <a:spcPts val="0"/>
              </a:spcAft>
              <a:buFont typeface="Arial" charset="0"/>
              <a:buChar char="•"/>
              <a:defRPr/>
            </a:pPr>
            <a:r>
              <a:rPr lang="en-AU" sz="1800" dirty="0">
                <a:latin typeface="Gill Sans MT" panose="020B0502020104020203" pitchFamily="34" charset="0"/>
              </a:rPr>
              <a:t>How do we ensure linkages are addressed?</a:t>
            </a:r>
          </a:p>
          <a:p>
            <a:pPr marL="0" indent="0">
              <a:buNone/>
            </a:pPr>
            <a:endParaRPr lang="en-AU" sz="1800" dirty="0">
              <a:latin typeface="Gill Sans MT" panose="020B0502020104020203" pitchFamily="34" charset="0"/>
            </a:endParaRPr>
          </a:p>
          <a:p>
            <a:pPr marL="0" indent="0">
              <a:buNone/>
            </a:pPr>
            <a:endParaRPr lang="en-AU" sz="1800" dirty="0">
              <a:latin typeface="Gill Sans MT" panose="020B0502020104020203" pitchFamily="34" charset="0"/>
            </a:endParaRPr>
          </a:p>
          <a:p>
            <a:endParaRPr lang="en-US" sz="1800" dirty="0">
              <a:latin typeface="Gill Sans MT" panose="020B0502020104020203" pitchFamily="34" charset="0"/>
            </a:endParaRPr>
          </a:p>
        </p:txBody>
      </p:sp>
    </p:spTree>
    <p:extLst>
      <p:ext uri="{BB962C8B-B14F-4D97-AF65-F5344CB8AC3E}">
        <p14:creationId xmlns:p14="http://schemas.microsoft.com/office/powerpoint/2010/main" xmlns="" val="99880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0EA3E120-AAF4-45EB-B407-039120E4122A}"/>
              </a:ext>
            </a:extLst>
          </p:cNvPr>
          <p:cNvGrpSpPr>
            <a:grpSpLocks/>
          </p:cNvGrpSpPr>
          <p:nvPr/>
        </p:nvGrpSpPr>
        <p:grpSpPr bwMode="auto">
          <a:xfrm>
            <a:off x="155340" y="820139"/>
            <a:ext cx="11030145" cy="5841783"/>
            <a:chOff x="1219" y="2457"/>
            <a:chExt cx="9455" cy="6469"/>
          </a:xfrm>
          <a:solidFill>
            <a:schemeClr val="accent1">
              <a:lumMod val="20000"/>
              <a:lumOff val="80000"/>
            </a:schemeClr>
          </a:solidFill>
        </p:grpSpPr>
        <p:sp>
          <p:nvSpPr>
            <p:cNvPr id="6" name="Rectangle 5">
              <a:extLst>
                <a:ext uri="{FF2B5EF4-FFF2-40B4-BE49-F238E27FC236}">
                  <a16:creationId xmlns:a16="http://schemas.microsoft.com/office/drawing/2014/main" xmlns="" id="{30427841-5CDA-416B-8B40-1CF55E3E0357}"/>
                </a:ext>
              </a:extLst>
            </p:cNvPr>
            <p:cNvSpPr>
              <a:spLocks noChangeArrowheads="1"/>
            </p:cNvSpPr>
            <p:nvPr/>
          </p:nvSpPr>
          <p:spPr bwMode="auto">
            <a:xfrm>
              <a:off x="4611" y="2466"/>
              <a:ext cx="2646" cy="6426"/>
            </a:xfrm>
            <a:prstGeom prst="rect">
              <a:avLst/>
            </a:prstGeom>
            <a:solidFill>
              <a:schemeClr val="bg2">
                <a:lumMod val="20000"/>
                <a:lumOff val="80000"/>
              </a:schemeClr>
            </a:solidFill>
            <a:ln w="9525">
              <a:solidFill>
                <a:srgbClr val="000000"/>
              </a:solidFill>
              <a:prstDash val="sysDot"/>
              <a:miter lim="800000"/>
              <a:headEnd/>
              <a:tailEnd/>
            </a:ln>
          </p:spPr>
          <p:txBody>
            <a:bodyPr rot="0" vert="horz" wrap="square" lIns="91440" tIns="45720" rIns="91440" bIns="45720" anchor="t" anchorCtr="0" upright="1">
              <a:noAutofit/>
            </a:bodyPr>
            <a:lstStyle/>
            <a:p>
              <a:endParaRPr lang="en-GB" sz="1200" dirty="0">
                <a:latin typeface="Gill Sans MT" panose="020B0502020104020203" pitchFamily="34" charset="0"/>
              </a:endParaRPr>
            </a:p>
          </p:txBody>
        </p:sp>
        <p:sp>
          <p:nvSpPr>
            <p:cNvPr id="7" name="Rectangle 6">
              <a:extLst>
                <a:ext uri="{FF2B5EF4-FFF2-40B4-BE49-F238E27FC236}">
                  <a16:creationId xmlns:a16="http://schemas.microsoft.com/office/drawing/2014/main" xmlns="" id="{B1A4D0C7-EC07-4DFA-B5D3-C03718E4516A}"/>
                </a:ext>
              </a:extLst>
            </p:cNvPr>
            <p:cNvSpPr>
              <a:spLocks noChangeArrowheads="1"/>
            </p:cNvSpPr>
            <p:nvPr/>
          </p:nvSpPr>
          <p:spPr bwMode="auto">
            <a:xfrm>
              <a:off x="8028" y="2457"/>
              <a:ext cx="2646" cy="6408"/>
            </a:xfrm>
            <a:prstGeom prst="rect">
              <a:avLst/>
            </a:prstGeom>
            <a:solidFill>
              <a:schemeClr val="bg2">
                <a:lumMod val="20000"/>
                <a:lumOff val="80000"/>
              </a:schemeClr>
            </a:solidFill>
            <a:ln w="9525">
              <a:solidFill>
                <a:srgbClr val="000000"/>
              </a:solidFill>
              <a:prstDash val="sysDot"/>
              <a:miter lim="800000"/>
              <a:headEnd/>
              <a:tailEnd/>
            </a:ln>
          </p:spPr>
          <p:txBody>
            <a:bodyPr rot="0" vert="horz" wrap="square" lIns="91440" tIns="45720" rIns="91440" bIns="45720" anchor="t" anchorCtr="0" upright="1">
              <a:noAutofit/>
            </a:bodyPr>
            <a:lstStyle/>
            <a:p>
              <a:endParaRPr lang="en-GB" sz="1200"/>
            </a:p>
          </p:txBody>
        </p:sp>
        <p:sp>
          <p:nvSpPr>
            <p:cNvPr id="8" name="Oval 7">
              <a:extLst>
                <a:ext uri="{FF2B5EF4-FFF2-40B4-BE49-F238E27FC236}">
                  <a16:creationId xmlns:a16="http://schemas.microsoft.com/office/drawing/2014/main" xmlns="" id="{6B2AF533-8C99-4F7B-B97F-62631E60F8E1}"/>
                </a:ext>
              </a:extLst>
            </p:cNvPr>
            <p:cNvSpPr>
              <a:spLocks noChangeArrowheads="1"/>
            </p:cNvSpPr>
            <p:nvPr/>
          </p:nvSpPr>
          <p:spPr bwMode="auto">
            <a:xfrm>
              <a:off x="4845" y="6812"/>
              <a:ext cx="2212" cy="1059"/>
            </a:xfrm>
            <a:prstGeom prst="ellipse">
              <a:avLst/>
            </a:prstGeom>
            <a:solidFill>
              <a:schemeClr val="accent1">
                <a:lumMod val="75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Support</a:t>
              </a:r>
              <a:r>
                <a:rPr lang="en-GB" sz="1200" dirty="0">
                  <a:effectLst/>
                  <a:latin typeface="Arial" panose="020B0604020202020204" pitchFamily="34" charset="0"/>
                  <a:ea typeface="Arial" panose="020B0604020202020204" pitchFamily="34" charset="0"/>
                  <a:cs typeface="Times New Roman" panose="02020603050405020304" pitchFamily="18" charset="0"/>
                </a:rPr>
                <a:t> needed and received (Art 13.10)</a:t>
              </a:r>
            </a:p>
          </p:txBody>
        </p:sp>
        <p:sp>
          <p:nvSpPr>
            <p:cNvPr id="10" name="Text Box 18">
              <a:extLst>
                <a:ext uri="{FF2B5EF4-FFF2-40B4-BE49-F238E27FC236}">
                  <a16:creationId xmlns:a16="http://schemas.microsoft.com/office/drawing/2014/main" xmlns="" id="{49C8EDE8-0A9A-4C3C-98BC-68353DFE6D9C}"/>
                </a:ext>
              </a:extLst>
            </p:cNvPr>
            <p:cNvSpPr txBox="1">
              <a:spLocks noChangeArrowheads="1"/>
            </p:cNvSpPr>
            <p:nvPr/>
          </p:nvSpPr>
          <p:spPr bwMode="auto">
            <a:xfrm>
              <a:off x="4729" y="2543"/>
              <a:ext cx="2301" cy="477"/>
            </a:xfrm>
            <a:prstGeom prst="rect">
              <a:avLst/>
            </a:prstGeom>
            <a:solidFill>
              <a:schemeClr val="accent1">
                <a:lumMod val="75000"/>
              </a:schemeClr>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gn="ctr">
                <a:lnSpc>
                  <a:spcPct val="107000"/>
                </a:lnSpc>
                <a:spcAft>
                  <a:spcPts val="800"/>
                </a:spcAft>
              </a:pPr>
              <a:r>
                <a:rPr lang="en-GB" sz="1200" b="1" u="sng" dirty="0">
                  <a:effectLst/>
                  <a:latin typeface="Gill Sans MT" panose="020B0502020104020203" pitchFamily="34" charset="0"/>
                  <a:ea typeface="Arial" panose="020B0604020202020204" pitchFamily="34" charset="0"/>
                  <a:cs typeface="Times New Roman" panose="02020603050405020304" pitchFamily="18" charset="0"/>
                </a:rPr>
                <a:t>Information</a:t>
              </a:r>
              <a:r>
                <a:rPr lang="en-GB" sz="1200" b="1" u="sng" dirty="0">
                  <a:effectLst/>
                  <a:latin typeface="Arial" panose="020B0604020202020204" pitchFamily="34" charset="0"/>
                  <a:ea typeface="Arial" panose="020B0604020202020204" pitchFamily="34" charset="0"/>
                  <a:cs typeface="Times New Roman" panose="02020603050405020304" pitchFamily="18" charset="0"/>
                </a:rPr>
                <a:t> Content</a:t>
              </a:r>
              <a:endParaRPr lang="en-GB"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xmlns="" id="{4A511E2C-6096-4C1A-B29D-FC7DD95F5175}"/>
                </a:ext>
              </a:extLst>
            </p:cNvPr>
            <p:cNvSpPr>
              <a:spLocks noChangeArrowheads="1"/>
            </p:cNvSpPr>
            <p:nvPr/>
          </p:nvSpPr>
          <p:spPr bwMode="auto">
            <a:xfrm>
              <a:off x="1219" y="2472"/>
              <a:ext cx="2590" cy="6420"/>
            </a:xfrm>
            <a:prstGeom prst="rect">
              <a:avLst/>
            </a:prstGeom>
            <a:solidFill>
              <a:schemeClr val="bg2">
                <a:lumMod val="20000"/>
                <a:lumOff val="80000"/>
              </a:schemeClr>
            </a:solidFill>
            <a:ln w="9525">
              <a:solidFill>
                <a:srgbClr val="000000"/>
              </a:solidFill>
              <a:miter lim="800000"/>
              <a:headEnd/>
              <a:tailEnd/>
            </a:ln>
          </p:spPr>
          <p:txBody>
            <a:bodyPr rot="0" vert="horz" wrap="square" lIns="91440" tIns="45720" rIns="91440" bIns="45720" anchor="t" anchorCtr="0" upright="1">
              <a:noAutofit/>
            </a:bodyPr>
            <a:lstStyle/>
            <a:p>
              <a:endParaRPr lang="en-GB" sz="1200" dirty="0">
                <a:latin typeface="Gill Sans MT" panose="020B0502020104020203" pitchFamily="34" charset="0"/>
              </a:endParaRPr>
            </a:p>
          </p:txBody>
        </p:sp>
        <p:sp>
          <p:nvSpPr>
            <p:cNvPr id="12" name="Oval 11">
              <a:extLst>
                <a:ext uri="{FF2B5EF4-FFF2-40B4-BE49-F238E27FC236}">
                  <a16:creationId xmlns:a16="http://schemas.microsoft.com/office/drawing/2014/main" xmlns="" id="{0123318B-525C-4ACD-AC3A-A37F1CC2D441}"/>
                </a:ext>
              </a:extLst>
            </p:cNvPr>
            <p:cNvSpPr>
              <a:spLocks noChangeArrowheads="1"/>
            </p:cNvSpPr>
            <p:nvPr/>
          </p:nvSpPr>
          <p:spPr bwMode="auto">
            <a:xfrm>
              <a:off x="1255" y="3567"/>
              <a:ext cx="2486" cy="1554"/>
            </a:xfrm>
            <a:prstGeom prst="ellipse">
              <a:avLst/>
            </a:prstGeom>
            <a:solidFill>
              <a:schemeClr val="accent1">
                <a:lumMod val="40000"/>
                <a:lumOff val="60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Bef>
                  <a:spcPts val="1200"/>
                </a:spcBef>
                <a:spcAft>
                  <a:spcPts val="8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Mandatory</a:t>
              </a:r>
              <a:r>
                <a:rPr lang="en-GB" sz="1200" dirty="0">
                  <a:effectLst/>
                  <a:latin typeface="Arial" panose="020B0604020202020204" pitchFamily="34" charset="0"/>
                  <a:ea typeface="Arial" panose="020B0604020202020204" pitchFamily="34" charset="0"/>
                  <a:cs typeface="Times New Roman" panose="02020603050405020304" pitchFamily="18" charset="0"/>
                </a:rPr>
                <a:t> Reports</a:t>
              </a:r>
            </a:p>
          </p:txBody>
        </p:sp>
        <p:sp>
          <p:nvSpPr>
            <p:cNvPr id="13" name="Oval 12">
              <a:extLst>
                <a:ext uri="{FF2B5EF4-FFF2-40B4-BE49-F238E27FC236}">
                  <a16:creationId xmlns:a16="http://schemas.microsoft.com/office/drawing/2014/main" xmlns="" id="{F7FE0C8F-F1AF-4858-87EB-AAA30C83C52F}"/>
                </a:ext>
              </a:extLst>
            </p:cNvPr>
            <p:cNvSpPr>
              <a:spLocks noChangeArrowheads="1"/>
            </p:cNvSpPr>
            <p:nvPr/>
          </p:nvSpPr>
          <p:spPr bwMode="auto">
            <a:xfrm>
              <a:off x="1295" y="6701"/>
              <a:ext cx="2413" cy="1474"/>
            </a:xfrm>
            <a:prstGeom prst="ellipse">
              <a:avLst/>
            </a:prstGeom>
            <a:solidFill>
              <a:schemeClr val="accent1">
                <a:lumMod val="75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nSpc>
                  <a:spcPct val="107000"/>
                </a:lnSpc>
                <a:spcBef>
                  <a:spcPts val="1200"/>
                </a:spcBef>
                <a:spcAft>
                  <a:spcPts val="18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Optional</a:t>
              </a:r>
              <a:r>
                <a:rPr lang="en-GB" sz="1200" dirty="0">
                  <a:effectLst/>
                  <a:latin typeface="Arial" panose="020B0604020202020204" pitchFamily="34" charset="0"/>
                  <a:ea typeface="Arial" panose="020B0604020202020204" pitchFamily="34" charset="0"/>
                  <a:cs typeface="Times New Roman" panose="02020603050405020304" pitchFamily="18" charset="0"/>
                </a:rPr>
                <a:t> Reports</a:t>
              </a:r>
            </a:p>
          </p:txBody>
        </p:sp>
        <p:sp>
          <p:nvSpPr>
            <p:cNvPr id="14" name="Text Box 22">
              <a:extLst>
                <a:ext uri="{FF2B5EF4-FFF2-40B4-BE49-F238E27FC236}">
                  <a16:creationId xmlns:a16="http://schemas.microsoft.com/office/drawing/2014/main" xmlns="" id="{2C1FF90B-4650-43DD-9C84-B70F0BA1F9A2}"/>
                </a:ext>
              </a:extLst>
            </p:cNvPr>
            <p:cNvSpPr txBox="1">
              <a:spLocks noChangeArrowheads="1"/>
            </p:cNvSpPr>
            <p:nvPr/>
          </p:nvSpPr>
          <p:spPr bwMode="auto">
            <a:xfrm>
              <a:off x="1468" y="2543"/>
              <a:ext cx="1954" cy="520"/>
            </a:xfrm>
            <a:prstGeom prst="rect">
              <a:avLst/>
            </a:prstGeom>
            <a:solidFill>
              <a:schemeClr val="accent1">
                <a:lumMod val="75000"/>
              </a:schemeClr>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gn="ctr">
                <a:lnSpc>
                  <a:spcPct val="107000"/>
                </a:lnSpc>
                <a:spcAft>
                  <a:spcPts val="800"/>
                </a:spcAft>
              </a:pPr>
              <a:r>
                <a:rPr lang="en-GB" sz="1200" b="1" u="sng">
                  <a:effectLst/>
                  <a:latin typeface="Arial" panose="020B0604020202020204" pitchFamily="34" charset="0"/>
                  <a:ea typeface="Arial" panose="020B0604020202020204" pitchFamily="34" charset="0"/>
                  <a:cs typeface="Times New Roman" panose="02020603050405020304" pitchFamily="18" charset="0"/>
                </a:rPr>
                <a:t>Reports</a:t>
              </a:r>
              <a:endParaRPr lang="en-GB" sz="1200">
                <a:effectLst/>
                <a:latin typeface="Arial" panose="020B0604020202020204" pitchFamily="34" charset="0"/>
                <a:ea typeface="Arial" panose="020B0604020202020204" pitchFamily="34" charset="0"/>
                <a:cs typeface="Times New Roman" panose="02020603050405020304" pitchFamily="18" charset="0"/>
              </a:endParaRPr>
            </a:p>
          </p:txBody>
        </p:sp>
        <p:sp>
          <p:nvSpPr>
            <p:cNvPr id="15" name="Oval 14">
              <a:extLst>
                <a:ext uri="{FF2B5EF4-FFF2-40B4-BE49-F238E27FC236}">
                  <a16:creationId xmlns:a16="http://schemas.microsoft.com/office/drawing/2014/main" xmlns="" id="{E4E6D0B5-4A52-41B5-BFE1-5DD6DFF62671}"/>
                </a:ext>
              </a:extLst>
            </p:cNvPr>
            <p:cNvSpPr>
              <a:spLocks noChangeArrowheads="1"/>
            </p:cNvSpPr>
            <p:nvPr/>
          </p:nvSpPr>
          <p:spPr bwMode="auto">
            <a:xfrm>
              <a:off x="4816" y="7877"/>
              <a:ext cx="2308" cy="1049"/>
            </a:xfrm>
            <a:prstGeom prst="ellipse">
              <a:avLst/>
            </a:prstGeom>
            <a:solidFill>
              <a:schemeClr val="accent1">
                <a:lumMod val="75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Arial" panose="020B0604020202020204" pitchFamily="34" charset="0"/>
                  <a:ea typeface="Arial" panose="020B0604020202020204" pitchFamily="34" charset="0"/>
                  <a:cs typeface="Times New Roman" panose="02020603050405020304" pitchFamily="18" charset="0"/>
                </a:rPr>
                <a:t>Related to climate change </a:t>
              </a:r>
              <a:r>
                <a:rPr lang="en-GB" sz="1200" dirty="0">
                  <a:effectLst/>
                  <a:latin typeface="Gill Sans MT" panose="020B0502020104020203" pitchFamily="34" charset="0"/>
                  <a:ea typeface="Arial" panose="020B0604020202020204" pitchFamily="34" charset="0"/>
                  <a:cs typeface="Times New Roman" panose="02020603050405020304" pitchFamily="18" charset="0"/>
                </a:rPr>
                <a:t>impacts</a:t>
              </a:r>
              <a:r>
                <a:rPr lang="en-GB" sz="1200" dirty="0">
                  <a:effectLst/>
                  <a:latin typeface="Arial" panose="020B0604020202020204" pitchFamily="34" charset="0"/>
                  <a:ea typeface="Arial" panose="020B0604020202020204" pitchFamily="34" charset="0"/>
                  <a:cs typeface="Times New Roman" panose="02020603050405020304" pitchFamily="18" charset="0"/>
                </a:rPr>
                <a:t> and Adaptation (Art 13.8)</a:t>
              </a:r>
            </a:p>
          </p:txBody>
        </p:sp>
        <p:sp>
          <p:nvSpPr>
            <p:cNvPr id="17" name="Oval 16">
              <a:extLst>
                <a:ext uri="{FF2B5EF4-FFF2-40B4-BE49-F238E27FC236}">
                  <a16:creationId xmlns:a16="http://schemas.microsoft.com/office/drawing/2014/main" xmlns="" id="{5D869956-5235-4A47-A652-025779C999D0}"/>
                </a:ext>
              </a:extLst>
            </p:cNvPr>
            <p:cNvSpPr>
              <a:spLocks noChangeArrowheads="1"/>
            </p:cNvSpPr>
            <p:nvPr/>
          </p:nvSpPr>
          <p:spPr bwMode="auto">
            <a:xfrm>
              <a:off x="5014" y="3041"/>
              <a:ext cx="1982" cy="746"/>
            </a:xfrm>
            <a:prstGeom prst="ellipse">
              <a:avLst/>
            </a:prstGeom>
            <a:solidFill>
              <a:schemeClr val="accent1">
                <a:lumMod val="40000"/>
                <a:lumOff val="60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NIR (Art 13.7a)</a:t>
              </a:r>
            </a:p>
          </p:txBody>
        </p:sp>
        <p:sp>
          <p:nvSpPr>
            <p:cNvPr id="18" name="Oval 17">
              <a:extLst>
                <a:ext uri="{FF2B5EF4-FFF2-40B4-BE49-F238E27FC236}">
                  <a16:creationId xmlns:a16="http://schemas.microsoft.com/office/drawing/2014/main" xmlns="" id="{31F477FA-3DE5-4037-9F28-51965702D8D0}"/>
                </a:ext>
              </a:extLst>
            </p:cNvPr>
            <p:cNvSpPr>
              <a:spLocks noChangeArrowheads="1"/>
            </p:cNvSpPr>
            <p:nvPr/>
          </p:nvSpPr>
          <p:spPr bwMode="auto">
            <a:xfrm>
              <a:off x="4965" y="3841"/>
              <a:ext cx="2098" cy="795"/>
            </a:xfrm>
            <a:prstGeom prst="ellipse">
              <a:avLst/>
            </a:prstGeom>
            <a:solidFill>
              <a:schemeClr val="accent1">
                <a:lumMod val="40000"/>
                <a:lumOff val="60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NDC Tracking (Art 13.7b)</a:t>
              </a:r>
            </a:p>
          </p:txBody>
        </p:sp>
        <p:sp>
          <p:nvSpPr>
            <p:cNvPr id="19" name="Oval 18">
              <a:extLst>
                <a:ext uri="{FF2B5EF4-FFF2-40B4-BE49-F238E27FC236}">
                  <a16:creationId xmlns:a16="http://schemas.microsoft.com/office/drawing/2014/main" xmlns="" id="{70D64B7F-7439-4312-838C-800B974A58AE}"/>
                </a:ext>
              </a:extLst>
            </p:cNvPr>
            <p:cNvSpPr>
              <a:spLocks noChangeArrowheads="1"/>
            </p:cNvSpPr>
            <p:nvPr/>
          </p:nvSpPr>
          <p:spPr bwMode="auto">
            <a:xfrm>
              <a:off x="4884" y="4663"/>
              <a:ext cx="2173" cy="879"/>
            </a:xfrm>
            <a:prstGeom prst="ellipse">
              <a:avLst/>
            </a:prstGeom>
            <a:solidFill>
              <a:schemeClr val="accent1">
                <a:lumMod val="40000"/>
                <a:lumOff val="60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Arial" panose="020B0604020202020204" pitchFamily="34" charset="0"/>
                  <a:ea typeface="Arial" panose="020B0604020202020204" pitchFamily="34" charset="0"/>
                  <a:cs typeface="Times New Roman" panose="02020603050405020304" pitchFamily="18" charset="0"/>
                </a:rPr>
                <a:t>Support Provided (Art </a:t>
              </a:r>
              <a:r>
                <a:rPr lang="en-GB" sz="1200" dirty="0">
                  <a:effectLst/>
                  <a:latin typeface="Gill Sans MT" panose="020B0502020104020203" pitchFamily="34" charset="0"/>
                  <a:ea typeface="Arial" panose="020B0604020202020204" pitchFamily="34" charset="0"/>
                  <a:cs typeface="Times New Roman" panose="02020603050405020304" pitchFamily="18" charset="0"/>
                </a:rPr>
                <a:t>13.9</a:t>
              </a:r>
              <a:r>
                <a:rPr lang="en-GB" sz="1200" dirty="0">
                  <a:effectLst/>
                  <a:latin typeface="Arial" panose="020B0604020202020204" pitchFamily="34" charset="0"/>
                  <a:ea typeface="Arial" panose="020B0604020202020204" pitchFamily="34" charset="0"/>
                  <a:cs typeface="Times New Roman" panose="02020603050405020304" pitchFamily="18" charset="0"/>
                </a:rPr>
                <a:t>)</a:t>
              </a:r>
            </a:p>
          </p:txBody>
        </p:sp>
        <p:sp>
          <p:nvSpPr>
            <p:cNvPr id="20" name="Text Box 28">
              <a:extLst>
                <a:ext uri="{FF2B5EF4-FFF2-40B4-BE49-F238E27FC236}">
                  <a16:creationId xmlns:a16="http://schemas.microsoft.com/office/drawing/2014/main" xmlns="" id="{ED54C160-D544-4D27-8F72-32A587FC2524}"/>
                </a:ext>
              </a:extLst>
            </p:cNvPr>
            <p:cNvSpPr txBox="1">
              <a:spLocks noChangeArrowheads="1"/>
            </p:cNvSpPr>
            <p:nvPr/>
          </p:nvSpPr>
          <p:spPr bwMode="auto">
            <a:xfrm>
              <a:off x="8378" y="2543"/>
              <a:ext cx="1954" cy="477"/>
            </a:xfrm>
            <a:prstGeom prst="rect">
              <a:avLst/>
            </a:prstGeom>
            <a:solidFill>
              <a:schemeClr val="accent1">
                <a:lumMod val="75000"/>
              </a:schemeClr>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gn="ctr">
                <a:lnSpc>
                  <a:spcPct val="107000"/>
                </a:lnSpc>
                <a:spcAft>
                  <a:spcPts val="800"/>
                </a:spcAft>
              </a:pPr>
              <a:r>
                <a:rPr lang="en-GB" sz="1200" b="1" u="sng" dirty="0">
                  <a:effectLst/>
                  <a:latin typeface="Gill Sans MT" panose="020B0502020104020203" pitchFamily="34" charset="0"/>
                  <a:ea typeface="Arial" panose="020B0604020202020204" pitchFamily="34" charset="0"/>
                  <a:cs typeface="Times New Roman" panose="02020603050405020304" pitchFamily="18" charset="0"/>
                </a:rPr>
                <a:t>Responsibilities</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p:txBody>
        </p:sp>
        <p:sp>
          <p:nvSpPr>
            <p:cNvPr id="21" name="Text Box 29">
              <a:extLst>
                <a:ext uri="{FF2B5EF4-FFF2-40B4-BE49-F238E27FC236}">
                  <a16:creationId xmlns:a16="http://schemas.microsoft.com/office/drawing/2014/main" xmlns="" id="{37870C21-8304-4121-A158-1368B59CAFC4}"/>
                </a:ext>
              </a:extLst>
            </p:cNvPr>
            <p:cNvSpPr txBox="1">
              <a:spLocks noChangeArrowheads="1"/>
            </p:cNvSpPr>
            <p:nvPr/>
          </p:nvSpPr>
          <p:spPr bwMode="auto">
            <a:xfrm>
              <a:off x="8641" y="3115"/>
              <a:ext cx="1487" cy="585"/>
            </a:xfrm>
            <a:prstGeom prst="rect">
              <a:avLst/>
            </a:prstGeom>
            <a:solidFill>
              <a:schemeClr val="accent1">
                <a:lumMod val="40000"/>
                <a:lumOff val="6000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a:effectLst/>
                  <a:latin typeface="Gill Sans MT" panose="020B0502020104020203" pitchFamily="34" charset="0"/>
                  <a:ea typeface="Arial" panose="020B0604020202020204" pitchFamily="34" charset="0"/>
                  <a:cs typeface="Times New Roman" panose="02020603050405020304" pitchFamily="18" charset="0"/>
                </a:rPr>
                <a:t>All Parties</a:t>
              </a:r>
            </a:p>
          </p:txBody>
        </p:sp>
        <p:sp>
          <p:nvSpPr>
            <p:cNvPr id="22" name="Text Box 30">
              <a:extLst>
                <a:ext uri="{FF2B5EF4-FFF2-40B4-BE49-F238E27FC236}">
                  <a16:creationId xmlns:a16="http://schemas.microsoft.com/office/drawing/2014/main" xmlns="" id="{E2618351-4CC8-44C2-9620-E0DF996C9A73}"/>
                </a:ext>
              </a:extLst>
            </p:cNvPr>
            <p:cNvSpPr txBox="1">
              <a:spLocks noChangeArrowheads="1"/>
            </p:cNvSpPr>
            <p:nvPr/>
          </p:nvSpPr>
          <p:spPr bwMode="auto">
            <a:xfrm>
              <a:off x="8638" y="3904"/>
              <a:ext cx="1490" cy="586"/>
            </a:xfrm>
            <a:prstGeom prst="rect">
              <a:avLst/>
            </a:prstGeom>
            <a:solidFill>
              <a:schemeClr val="accent1">
                <a:lumMod val="40000"/>
                <a:lumOff val="6000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a:effectLst/>
                  <a:latin typeface="Gill Sans MT" panose="020B0502020104020203" pitchFamily="34" charset="0"/>
                  <a:ea typeface="Arial" panose="020B0604020202020204" pitchFamily="34" charset="0"/>
                  <a:cs typeface="Times New Roman" panose="02020603050405020304" pitchFamily="18" charset="0"/>
                </a:rPr>
                <a:t>All Parties</a:t>
              </a:r>
            </a:p>
          </p:txBody>
        </p:sp>
        <p:sp>
          <p:nvSpPr>
            <p:cNvPr id="23" name="Text Box 31">
              <a:extLst>
                <a:ext uri="{FF2B5EF4-FFF2-40B4-BE49-F238E27FC236}">
                  <a16:creationId xmlns:a16="http://schemas.microsoft.com/office/drawing/2014/main" xmlns="" id="{20CB3AD1-978D-4849-910F-4CED4CBCF62C}"/>
                </a:ext>
              </a:extLst>
            </p:cNvPr>
            <p:cNvSpPr txBox="1">
              <a:spLocks noChangeArrowheads="1"/>
            </p:cNvSpPr>
            <p:nvPr/>
          </p:nvSpPr>
          <p:spPr bwMode="auto">
            <a:xfrm>
              <a:off x="8639" y="4725"/>
              <a:ext cx="1468" cy="867"/>
            </a:xfrm>
            <a:prstGeom prst="rect">
              <a:avLst/>
            </a:prstGeom>
            <a:solidFill>
              <a:schemeClr val="accent1">
                <a:lumMod val="40000"/>
                <a:lumOff val="6000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Arial" panose="020B0604020202020204" pitchFamily="34" charset="0"/>
                  <a:ea typeface="Arial" panose="020B0604020202020204" pitchFamily="34" charset="0"/>
                  <a:cs typeface="Times New Roman" panose="02020603050405020304" pitchFamily="18" charset="0"/>
                </a:rPr>
                <a:t>Developed country </a:t>
              </a:r>
              <a:r>
                <a:rPr lang="en-GB" sz="1200" dirty="0">
                  <a:effectLst/>
                  <a:latin typeface="Gill Sans MT" panose="020B0502020104020203" pitchFamily="34" charset="0"/>
                  <a:ea typeface="Arial" panose="020B0604020202020204" pitchFamily="34" charset="0"/>
                  <a:cs typeface="Times New Roman" panose="02020603050405020304" pitchFamily="18" charset="0"/>
                </a:rPr>
                <a:t>Parties</a:t>
              </a:r>
            </a:p>
          </p:txBody>
        </p:sp>
        <p:sp>
          <p:nvSpPr>
            <p:cNvPr id="24" name="Text Box 32">
              <a:extLst>
                <a:ext uri="{FF2B5EF4-FFF2-40B4-BE49-F238E27FC236}">
                  <a16:creationId xmlns:a16="http://schemas.microsoft.com/office/drawing/2014/main" xmlns="" id="{F12B1A6B-65A7-4D6E-B3EF-088235A2AF27}"/>
                </a:ext>
              </a:extLst>
            </p:cNvPr>
            <p:cNvSpPr txBox="1">
              <a:spLocks noChangeArrowheads="1"/>
            </p:cNvSpPr>
            <p:nvPr/>
          </p:nvSpPr>
          <p:spPr bwMode="auto">
            <a:xfrm>
              <a:off x="8638" y="7065"/>
              <a:ext cx="1532" cy="698"/>
            </a:xfrm>
            <a:prstGeom prst="rect">
              <a:avLst/>
            </a:prstGeom>
            <a:solidFill>
              <a:schemeClr val="accent1">
                <a:lumMod val="7500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Arial" panose="020B0604020202020204" pitchFamily="34" charset="0"/>
                  <a:ea typeface="Arial" panose="020B0604020202020204" pitchFamily="34" charset="0"/>
                  <a:cs typeface="Times New Roman" panose="02020603050405020304" pitchFamily="18" charset="0"/>
                </a:rPr>
                <a:t>Developing Country </a:t>
              </a:r>
              <a:r>
                <a:rPr lang="en-GB" sz="1200" dirty="0">
                  <a:effectLst/>
                  <a:latin typeface="Gill Sans MT" panose="020B0502020104020203" pitchFamily="34" charset="0"/>
                  <a:ea typeface="Arial" panose="020B0604020202020204" pitchFamily="34" charset="0"/>
                  <a:cs typeface="Times New Roman" panose="02020603050405020304" pitchFamily="18" charset="0"/>
                </a:rPr>
                <a:t>Parties</a:t>
              </a:r>
            </a:p>
          </p:txBody>
        </p:sp>
        <p:sp>
          <p:nvSpPr>
            <p:cNvPr id="25" name="Text Box 33">
              <a:extLst>
                <a:ext uri="{FF2B5EF4-FFF2-40B4-BE49-F238E27FC236}">
                  <a16:creationId xmlns:a16="http://schemas.microsoft.com/office/drawing/2014/main" xmlns="" id="{9DFBB7D6-D68E-431F-B971-E486C01535CF}"/>
                </a:ext>
              </a:extLst>
            </p:cNvPr>
            <p:cNvSpPr txBox="1">
              <a:spLocks noChangeArrowheads="1"/>
            </p:cNvSpPr>
            <p:nvPr/>
          </p:nvSpPr>
          <p:spPr bwMode="auto">
            <a:xfrm>
              <a:off x="8638" y="8174"/>
              <a:ext cx="1552" cy="672"/>
            </a:xfrm>
            <a:prstGeom prst="rect">
              <a:avLst/>
            </a:prstGeom>
            <a:solidFill>
              <a:schemeClr val="accent1">
                <a:lumMod val="7500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en-GB" sz="1200">
                  <a:effectLst/>
                  <a:latin typeface="Gill Sans MT" panose="020B0502020104020203" pitchFamily="34" charset="0"/>
                  <a:ea typeface="Arial" panose="020B0604020202020204" pitchFamily="34" charset="0"/>
                  <a:cs typeface="Times New Roman" panose="02020603050405020304" pitchFamily="18" charset="0"/>
                </a:rPr>
                <a:t>All Interested Parties</a:t>
              </a:r>
            </a:p>
          </p:txBody>
        </p:sp>
        <p:sp>
          <p:nvSpPr>
            <p:cNvPr id="26" name="AutoShape 34">
              <a:extLst>
                <a:ext uri="{FF2B5EF4-FFF2-40B4-BE49-F238E27FC236}">
                  <a16:creationId xmlns:a16="http://schemas.microsoft.com/office/drawing/2014/main" xmlns="" id="{451F345A-ABB3-4610-96C4-D60F0ABE44D9}"/>
                </a:ext>
              </a:extLst>
            </p:cNvPr>
            <p:cNvSpPr>
              <a:spLocks noChangeArrowheads="1"/>
            </p:cNvSpPr>
            <p:nvPr/>
          </p:nvSpPr>
          <p:spPr bwMode="auto">
            <a:xfrm>
              <a:off x="6993" y="7165"/>
              <a:ext cx="1591" cy="334"/>
            </a:xfrm>
            <a:prstGeom prst="leftArrow">
              <a:avLst>
                <a:gd name="adj1" fmla="val 50000"/>
                <a:gd name="adj2" fmla="val 119087"/>
              </a:avLst>
            </a:prstGeom>
            <a:grp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sp>
          <p:nvSpPr>
            <p:cNvPr id="27" name="AutoShape 35">
              <a:extLst>
                <a:ext uri="{FF2B5EF4-FFF2-40B4-BE49-F238E27FC236}">
                  <a16:creationId xmlns:a16="http://schemas.microsoft.com/office/drawing/2014/main" xmlns="" id="{1B3A7ECC-B2A1-4123-A515-52550D97EB33}"/>
                </a:ext>
              </a:extLst>
            </p:cNvPr>
            <p:cNvSpPr>
              <a:spLocks noChangeArrowheads="1"/>
            </p:cNvSpPr>
            <p:nvPr/>
          </p:nvSpPr>
          <p:spPr bwMode="auto">
            <a:xfrm>
              <a:off x="7030" y="3245"/>
              <a:ext cx="1591" cy="334"/>
            </a:xfrm>
            <a:prstGeom prst="leftArrow">
              <a:avLst>
                <a:gd name="adj1" fmla="val 50000"/>
                <a:gd name="adj2" fmla="val 119087"/>
              </a:avLst>
            </a:prstGeom>
            <a:grp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sp>
          <p:nvSpPr>
            <p:cNvPr id="28" name="AutoShape 36">
              <a:extLst>
                <a:ext uri="{FF2B5EF4-FFF2-40B4-BE49-F238E27FC236}">
                  <a16:creationId xmlns:a16="http://schemas.microsoft.com/office/drawing/2014/main" xmlns="" id="{8897C559-5F03-4CC6-9A3B-26FF2996618C}"/>
                </a:ext>
              </a:extLst>
            </p:cNvPr>
            <p:cNvSpPr>
              <a:spLocks noChangeArrowheads="1"/>
            </p:cNvSpPr>
            <p:nvPr/>
          </p:nvSpPr>
          <p:spPr bwMode="auto">
            <a:xfrm>
              <a:off x="7096" y="4061"/>
              <a:ext cx="1525" cy="334"/>
            </a:xfrm>
            <a:prstGeom prst="leftArrow">
              <a:avLst>
                <a:gd name="adj1" fmla="val 50000"/>
                <a:gd name="adj2" fmla="val 114147"/>
              </a:avLst>
            </a:prstGeom>
            <a:grp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sp>
          <p:nvSpPr>
            <p:cNvPr id="29" name="AutoShape 37">
              <a:extLst>
                <a:ext uri="{FF2B5EF4-FFF2-40B4-BE49-F238E27FC236}">
                  <a16:creationId xmlns:a16="http://schemas.microsoft.com/office/drawing/2014/main" xmlns="" id="{D1B032BB-38E4-4942-B2E7-5E477ED88162}"/>
                </a:ext>
              </a:extLst>
            </p:cNvPr>
            <p:cNvSpPr>
              <a:spLocks noChangeArrowheads="1"/>
            </p:cNvSpPr>
            <p:nvPr/>
          </p:nvSpPr>
          <p:spPr bwMode="auto">
            <a:xfrm>
              <a:off x="6938" y="8191"/>
              <a:ext cx="1591" cy="334"/>
            </a:xfrm>
            <a:prstGeom prst="leftArrow">
              <a:avLst>
                <a:gd name="adj1" fmla="val 50000"/>
                <a:gd name="adj2" fmla="val 119087"/>
              </a:avLst>
            </a:prstGeom>
            <a:grp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sp>
          <p:nvSpPr>
            <p:cNvPr id="30" name="AutoShape 38">
              <a:extLst>
                <a:ext uri="{FF2B5EF4-FFF2-40B4-BE49-F238E27FC236}">
                  <a16:creationId xmlns:a16="http://schemas.microsoft.com/office/drawing/2014/main" xmlns="" id="{C2F365CD-DC0B-4A2D-AE49-117CE873EE92}"/>
                </a:ext>
              </a:extLst>
            </p:cNvPr>
            <p:cNvSpPr>
              <a:spLocks noChangeArrowheads="1"/>
            </p:cNvSpPr>
            <p:nvPr/>
          </p:nvSpPr>
          <p:spPr bwMode="auto">
            <a:xfrm>
              <a:off x="7066" y="4916"/>
              <a:ext cx="1555" cy="334"/>
            </a:xfrm>
            <a:prstGeom prst="leftArrow">
              <a:avLst>
                <a:gd name="adj1" fmla="val 50000"/>
                <a:gd name="adj2" fmla="val 116392"/>
              </a:avLst>
            </a:prstGeom>
            <a:grp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sp>
          <p:nvSpPr>
            <p:cNvPr id="31" name="AutoShape 39">
              <a:extLst>
                <a:ext uri="{FF2B5EF4-FFF2-40B4-BE49-F238E27FC236}">
                  <a16:creationId xmlns:a16="http://schemas.microsoft.com/office/drawing/2014/main" xmlns="" id="{2FADE89A-43A4-46DD-AD84-E85F9863F6BD}"/>
                </a:ext>
              </a:extLst>
            </p:cNvPr>
            <p:cNvSpPr>
              <a:spLocks noChangeArrowheads="1"/>
            </p:cNvSpPr>
            <p:nvPr/>
          </p:nvSpPr>
          <p:spPr bwMode="auto">
            <a:xfrm>
              <a:off x="3760" y="7411"/>
              <a:ext cx="1148" cy="238"/>
            </a:xfrm>
            <a:prstGeom prst="rightArrow">
              <a:avLst>
                <a:gd name="adj1" fmla="val 50000"/>
                <a:gd name="adj2" fmla="val 120588"/>
              </a:avLst>
            </a:prstGeom>
            <a:grp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sp>
          <p:nvSpPr>
            <p:cNvPr id="32" name="AutoShape 40">
              <a:extLst>
                <a:ext uri="{FF2B5EF4-FFF2-40B4-BE49-F238E27FC236}">
                  <a16:creationId xmlns:a16="http://schemas.microsoft.com/office/drawing/2014/main" xmlns="" id="{F794B12A-A72A-42BE-839B-1841483810C1}"/>
                </a:ext>
              </a:extLst>
            </p:cNvPr>
            <p:cNvSpPr>
              <a:spLocks noChangeArrowheads="1"/>
            </p:cNvSpPr>
            <p:nvPr/>
          </p:nvSpPr>
          <p:spPr bwMode="auto">
            <a:xfrm>
              <a:off x="3741" y="4121"/>
              <a:ext cx="1075" cy="238"/>
            </a:xfrm>
            <a:prstGeom prst="rightArrow">
              <a:avLst>
                <a:gd name="adj1" fmla="val 50000"/>
                <a:gd name="adj2" fmla="val 112920"/>
              </a:avLst>
            </a:prstGeom>
            <a:grp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a:ext uri="{AF507438-7753-43E0-B8FC-AC1667EBCBE1}">
                <a14:hiddenEffects xmlns:a14="http://schemas.microsoft.com/office/drawing/2010/main" xmlns="">
                  <a:effectLst>
                    <a:outerShdw dist="28398" dir="3806097" algn="ctr" rotWithShape="0">
                      <a:schemeClr val="accent2">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grpSp>
      <p:sp>
        <p:nvSpPr>
          <p:cNvPr id="33" name="Oval 32">
            <a:extLst>
              <a:ext uri="{FF2B5EF4-FFF2-40B4-BE49-F238E27FC236}">
                <a16:creationId xmlns:a16="http://schemas.microsoft.com/office/drawing/2014/main" xmlns="" id="{18CEABB8-44B8-497D-B2AD-0CAC155028BE}"/>
              </a:ext>
            </a:extLst>
          </p:cNvPr>
          <p:cNvSpPr>
            <a:spLocks noChangeArrowheads="1"/>
          </p:cNvSpPr>
          <p:nvPr/>
        </p:nvSpPr>
        <p:spPr bwMode="auto">
          <a:xfrm>
            <a:off x="4396457" y="3780117"/>
            <a:ext cx="2535008" cy="858757"/>
          </a:xfrm>
          <a:prstGeom prst="ellipse">
            <a:avLst/>
          </a:prstGeom>
          <a:solidFill>
            <a:schemeClr val="accent1">
              <a:lumMod val="7500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2">
                <a:lumMod val="100000"/>
                <a:lumOff val="0"/>
              </a:schemeClr>
            </a:extrusionClr>
            <a:contourClr>
              <a:schemeClr val="accent2">
                <a:lumMod val="100000"/>
                <a:lumOff val="0"/>
              </a:schemeClr>
            </a:contourClr>
          </a:sp3d>
          <a:extLst/>
        </p:spPr>
        <p:txBody>
          <a:bodyPr rot="0" vert="horz" wrap="square" lIns="91440" tIns="45720" rIns="91440" bIns="45720" anchor="t" anchorCtr="0" upright="1">
            <a:noAutofit/>
          </a:bodyPr>
          <a:lstStyle/>
          <a:p>
            <a:pPr algn="ctr">
              <a:lnSpc>
                <a:spcPct val="107000"/>
              </a:lnSpc>
              <a:spcAft>
                <a:spcPts val="800"/>
              </a:spcAft>
            </a:pPr>
            <a:r>
              <a:rPr lang="en-GB" sz="1200" dirty="0">
                <a:effectLst/>
                <a:latin typeface="Arial" panose="020B0604020202020204" pitchFamily="34" charset="0"/>
                <a:ea typeface="Arial" panose="020B0604020202020204" pitchFamily="34" charset="0"/>
                <a:cs typeface="Times New Roman" panose="02020603050405020304" pitchFamily="18" charset="0"/>
              </a:rPr>
              <a:t>Support Provided (Art 13.9)</a:t>
            </a:r>
          </a:p>
        </p:txBody>
      </p:sp>
      <p:sp>
        <p:nvSpPr>
          <p:cNvPr id="34" name="Text Box 32">
            <a:extLst>
              <a:ext uri="{FF2B5EF4-FFF2-40B4-BE49-F238E27FC236}">
                <a16:creationId xmlns:a16="http://schemas.microsoft.com/office/drawing/2014/main" xmlns="" id="{AF3A9449-7FFF-4EE3-9830-31034A6887F3}"/>
              </a:ext>
            </a:extLst>
          </p:cNvPr>
          <p:cNvSpPr txBox="1">
            <a:spLocks noChangeArrowheads="1"/>
          </p:cNvSpPr>
          <p:nvPr/>
        </p:nvSpPr>
        <p:spPr bwMode="auto">
          <a:xfrm>
            <a:off x="8791759" y="4067248"/>
            <a:ext cx="1787222" cy="681925"/>
          </a:xfrm>
          <a:prstGeom prst="rect">
            <a:avLst/>
          </a:prstGeom>
          <a:solidFill>
            <a:schemeClr val="accent1">
              <a:lumMod val="7500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p:spPr>
        <p:txBody>
          <a:bodyPr rot="0" vert="horz" wrap="square" lIns="91440" tIns="45720" rIns="91440" bIns="45720" anchor="t" anchorCtr="0" upright="1">
            <a:noAutofit/>
          </a:bodyPr>
          <a:lstStyle/>
          <a:p>
            <a:pPr algn="ctr">
              <a:lnSpc>
                <a:spcPct val="107000"/>
              </a:lnSpc>
              <a:spcAft>
                <a:spcPts val="800"/>
              </a:spcAft>
            </a:pPr>
            <a:r>
              <a:rPr lang="en-GB" sz="1200" dirty="0">
                <a:solidFill>
                  <a:srgbClr val="000000"/>
                </a:solidFill>
                <a:latin typeface="Gill Sans MT" panose="020B0502020104020203" pitchFamily="34" charset="0"/>
              </a:rPr>
              <a:t>other Parties providing support</a:t>
            </a:r>
            <a:endParaRPr lang="en-GB"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Title 3">
            <a:extLst>
              <a:ext uri="{FF2B5EF4-FFF2-40B4-BE49-F238E27FC236}">
                <a16:creationId xmlns:a16="http://schemas.microsoft.com/office/drawing/2014/main" xmlns="" id="{87A6CB7C-7EFF-43C5-877E-2AB56F444BED}"/>
              </a:ext>
            </a:extLst>
          </p:cNvPr>
          <p:cNvSpPr>
            <a:spLocks noGrp="1"/>
          </p:cNvSpPr>
          <p:nvPr>
            <p:ph type="title"/>
          </p:nvPr>
        </p:nvSpPr>
        <p:spPr>
          <a:xfrm>
            <a:off x="822285" y="-90648"/>
            <a:ext cx="10363200" cy="1143000"/>
          </a:xfrm>
        </p:spPr>
        <p:txBody>
          <a:bodyPr/>
          <a:lstStyle/>
          <a:p>
            <a:r>
              <a:rPr lang="en-GB" sz="3200" dirty="0">
                <a:latin typeface="Gill Sans MT" panose="020B0502020104020203" pitchFamily="34" charset="0"/>
              </a:rPr>
              <a:t>Reporting requirements</a:t>
            </a:r>
          </a:p>
        </p:txBody>
      </p:sp>
      <p:sp>
        <p:nvSpPr>
          <p:cNvPr id="62" name="AutoShape 34">
            <a:extLst>
              <a:ext uri="{FF2B5EF4-FFF2-40B4-BE49-F238E27FC236}">
                <a16:creationId xmlns:a16="http://schemas.microsoft.com/office/drawing/2014/main" xmlns="" id="{500C9ADB-0DDB-4F8C-8C94-C1A720CD25DB}"/>
              </a:ext>
            </a:extLst>
          </p:cNvPr>
          <p:cNvSpPr>
            <a:spLocks noChangeArrowheads="1"/>
          </p:cNvSpPr>
          <p:nvPr/>
        </p:nvSpPr>
        <p:spPr bwMode="auto">
          <a:xfrm>
            <a:off x="6827089" y="4078371"/>
            <a:ext cx="1856051" cy="301616"/>
          </a:xfrm>
          <a:prstGeom prst="leftArrow">
            <a:avLst>
              <a:gd name="adj1" fmla="val 50000"/>
              <a:gd name="adj2" fmla="val 119087"/>
            </a:avLst>
          </a:prstGeom>
          <a:solidFill>
            <a:schemeClr val="accent1">
              <a:lumMod val="20000"/>
              <a:lumOff val="80000"/>
            </a:schemeClr>
          </a:solidFill>
          <a:ln w="38100">
            <a:solidFill>
              <a:schemeClr val="accent1">
                <a:lumMod val="75000"/>
              </a:schemeClr>
            </a:solidFill>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sz="1200"/>
          </a:p>
        </p:txBody>
      </p:sp>
    </p:spTree>
    <p:extLst>
      <p:ext uri="{BB962C8B-B14F-4D97-AF65-F5344CB8AC3E}">
        <p14:creationId xmlns:p14="http://schemas.microsoft.com/office/powerpoint/2010/main" xmlns="" val="61185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4" grpId="0"/>
      <p:bldP spid="6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EA2AFDD7-76AD-4C54-9615-E8F4FFD626EF}"/>
              </a:ext>
            </a:extLst>
          </p:cNvPr>
          <p:cNvGrpSpPr>
            <a:grpSpLocks/>
          </p:cNvGrpSpPr>
          <p:nvPr/>
        </p:nvGrpSpPr>
        <p:grpSpPr bwMode="auto">
          <a:xfrm>
            <a:off x="731404" y="1628800"/>
            <a:ext cx="9289031" cy="4822139"/>
            <a:chOff x="2468" y="4522"/>
            <a:chExt cx="6831" cy="1361"/>
          </a:xfrm>
        </p:grpSpPr>
        <p:sp>
          <p:nvSpPr>
            <p:cNvPr id="11" name="AutoShape 8">
              <a:extLst>
                <a:ext uri="{FF2B5EF4-FFF2-40B4-BE49-F238E27FC236}">
                  <a16:creationId xmlns:a16="http://schemas.microsoft.com/office/drawing/2014/main" xmlns="" id="{43471058-BE88-45D5-8C41-D21532551462}"/>
                </a:ext>
              </a:extLst>
            </p:cNvPr>
            <p:cNvSpPr>
              <a:spLocks noChangeArrowheads="1"/>
            </p:cNvSpPr>
            <p:nvPr/>
          </p:nvSpPr>
          <p:spPr bwMode="auto">
            <a:xfrm>
              <a:off x="2468" y="4528"/>
              <a:ext cx="1501" cy="1355"/>
            </a:xfrm>
            <a:prstGeom prst="donut">
              <a:avLst>
                <a:gd name="adj" fmla="val 25506"/>
              </a:avLst>
            </a:prstGeom>
            <a:solidFill>
              <a:schemeClr val="accent3">
                <a:lumMod val="100000"/>
                <a:lumOff val="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nSpc>
                  <a:spcPct val="107000"/>
                </a:lnSpc>
                <a:spcAft>
                  <a:spcPts val="800"/>
                </a:spcAft>
              </a:pPr>
              <a:r>
                <a:rPr lang="en-GB" sz="28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Aft>
                  <a:spcPts val="800"/>
                </a:spcAft>
              </a:pPr>
              <a:endParaRPr lang="en-GB"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00"/>
                </a:spcAft>
              </a:pPr>
              <a:r>
                <a:rPr lang="en-GB" sz="2800" dirty="0">
                  <a:effectLst/>
                  <a:latin typeface="Gill Sans MT" panose="020B0502020104020203" pitchFamily="34" charset="0"/>
                  <a:ea typeface="Arial" panose="020B0604020202020204" pitchFamily="34" charset="0"/>
                  <a:cs typeface="Times New Roman" panose="02020603050405020304" pitchFamily="18" charset="0"/>
                </a:rPr>
                <a:t>Reports</a:t>
              </a:r>
            </a:p>
          </p:txBody>
        </p:sp>
        <p:sp>
          <p:nvSpPr>
            <p:cNvPr id="12" name="AutoShape 9">
              <a:extLst>
                <a:ext uri="{FF2B5EF4-FFF2-40B4-BE49-F238E27FC236}">
                  <a16:creationId xmlns:a16="http://schemas.microsoft.com/office/drawing/2014/main" xmlns="" id="{E4ED085B-C405-497C-BA22-F4C28B8FA887}"/>
                </a:ext>
              </a:extLst>
            </p:cNvPr>
            <p:cNvSpPr>
              <a:spLocks noChangeArrowheads="1"/>
            </p:cNvSpPr>
            <p:nvPr/>
          </p:nvSpPr>
          <p:spPr bwMode="auto">
            <a:xfrm>
              <a:off x="6716" y="5080"/>
              <a:ext cx="1142" cy="252"/>
            </a:xfrm>
            <a:prstGeom prst="homePlate">
              <a:avLst>
                <a:gd name="adj" fmla="val 113294"/>
              </a:avLst>
            </a:prstGeom>
            <a:solidFill>
              <a:schemeClr val="accent3">
                <a:lumMod val="100000"/>
                <a:lumOff val="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a:p>
          </p:txBody>
        </p:sp>
        <p:sp>
          <p:nvSpPr>
            <p:cNvPr id="13" name="AutoShape 10">
              <a:extLst>
                <a:ext uri="{FF2B5EF4-FFF2-40B4-BE49-F238E27FC236}">
                  <a16:creationId xmlns:a16="http://schemas.microsoft.com/office/drawing/2014/main" xmlns="" id="{AC692893-98D7-4A2D-8EA8-42BAB5D78812}"/>
                </a:ext>
              </a:extLst>
            </p:cNvPr>
            <p:cNvSpPr>
              <a:spLocks noChangeArrowheads="1"/>
            </p:cNvSpPr>
            <p:nvPr/>
          </p:nvSpPr>
          <p:spPr bwMode="auto">
            <a:xfrm>
              <a:off x="7888" y="4522"/>
              <a:ext cx="1411" cy="1355"/>
            </a:xfrm>
            <a:prstGeom prst="donut">
              <a:avLst>
                <a:gd name="adj" fmla="val 25506"/>
              </a:avLst>
            </a:prstGeom>
            <a:solidFill>
              <a:schemeClr val="accent3">
                <a:lumMod val="100000"/>
                <a:lumOff val="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nSpc>
                  <a:spcPct val="107000"/>
                </a:lnSpc>
                <a:spcAft>
                  <a:spcPts val="0"/>
                </a:spcAft>
              </a:pPr>
              <a:r>
                <a:rPr lang="en-GB" sz="28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Aft>
                  <a:spcPts val="0"/>
                </a:spcAft>
              </a:pPr>
              <a:r>
                <a:rPr lang="en-GB" sz="28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Aft>
                  <a:spcPts val="0"/>
                </a:spcAft>
              </a:pPr>
              <a:endParaRPr lang="en-GB"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0"/>
                </a:spcAft>
              </a:pPr>
              <a:r>
                <a:rPr lang="en-GB" sz="2800" dirty="0">
                  <a:effectLst/>
                  <a:latin typeface="Gill Sans MT" panose="020B0502020104020203" pitchFamily="34" charset="0"/>
                  <a:ea typeface="Arial" panose="020B0604020202020204" pitchFamily="34" charset="0"/>
                  <a:cs typeface="Times New Roman" panose="02020603050405020304" pitchFamily="18" charset="0"/>
                </a:rPr>
                <a:t>FMCP</a:t>
              </a:r>
            </a:p>
          </p:txBody>
        </p:sp>
        <p:sp>
          <p:nvSpPr>
            <p:cNvPr id="14" name="AutoShape 11">
              <a:extLst>
                <a:ext uri="{FF2B5EF4-FFF2-40B4-BE49-F238E27FC236}">
                  <a16:creationId xmlns:a16="http://schemas.microsoft.com/office/drawing/2014/main" xmlns="" id="{9FB221AE-4EEC-4BA9-AC66-75A23A891322}"/>
                </a:ext>
              </a:extLst>
            </p:cNvPr>
            <p:cNvSpPr>
              <a:spLocks noChangeArrowheads="1"/>
            </p:cNvSpPr>
            <p:nvPr/>
          </p:nvSpPr>
          <p:spPr bwMode="auto">
            <a:xfrm>
              <a:off x="5314" y="4528"/>
              <a:ext cx="1411" cy="1355"/>
            </a:xfrm>
            <a:prstGeom prst="donut">
              <a:avLst>
                <a:gd name="adj" fmla="val 25506"/>
              </a:avLst>
            </a:prstGeom>
            <a:solidFill>
              <a:schemeClr val="accent3">
                <a:lumMod val="100000"/>
                <a:lumOff val="0"/>
              </a:schemeClr>
            </a:solidFill>
            <a:ln w="38100">
              <a:round/>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pPr>
                <a:lnSpc>
                  <a:spcPct val="107000"/>
                </a:lnSpc>
                <a:spcAft>
                  <a:spcPts val="800"/>
                </a:spcAft>
              </a:pPr>
              <a:r>
                <a:rPr lang="en-GB" sz="28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Aft>
                  <a:spcPts val="800"/>
                </a:spcAft>
              </a:pPr>
              <a:r>
                <a:rPr lang="en-GB" sz="28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Aft>
                  <a:spcPts val="800"/>
                </a:spcAft>
              </a:pPr>
              <a:r>
                <a:rPr lang="en-GB" sz="2800" dirty="0">
                  <a:effectLst/>
                  <a:latin typeface="Gill Sans MT" panose="020B0502020104020203" pitchFamily="34" charset="0"/>
                  <a:ea typeface="Arial" panose="020B0604020202020204" pitchFamily="34" charset="0"/>
                  <a:cs typeface="Times New Roman" panose="02020603050405020304" pitchFamily="18" charset="0"/>
                </a:rPr>
                <a:t>TER</a:t>
              </a:r>
            </a:p>
          </p:txBody>
        </p:sp>
        <p:sp>
          <p:nvSpPr>
            <p:cNvPr id="15" name="AutoShape 12">
              <a:extLst>
                <a:ext uri="{FF2B5EF4-FFF2-40B4-BE49-F238E27FC236}">
                  <a16:creationId xmlns:a16="http://schemas.microsoft.com/office/drawing/2014/main" xmlns="" id="{55825B26-548F-4041-A89B-E79126D90F53}"/>
                </a:ext>
              </a:extLst>
            </p:cNvPr>
            <p:cNvSpPr>
              <a:spLocks noChangeArrowheads="1"/>
            </p:cNvSpPr>
            <p:nvPr/>
          </p:nvSpPr>
          <p:spPr bwMode="auto">
            <a:xfrm>
              <a:off x="4142" y="5080"/>
              <a:ext cx="1142" cy="252"/>
            </a:xfrm>
            <a:prstGeom prst="homePlate">
              <a:avLst>
                <a:gd name="adj" fmla="val 113294"/>
              </a:avLst>
            </a:prstGeom>
            <a:solidFill>
              <a:schemeClr val="accent3">
                <a:lumMod val="100000"/>
                <a:lumOff val="0"/>
              </a:schemeClr>
            </a:solidFill>
            <a:ln w="38100">
              <a:miter lim="800000"/>
              <a:headEnd/>
              <a:tailEnd/>
            </a:ln>
            <a:effectLst/>
            <a:scene3d>
              <a:camera prst="legacyObliqueTopRight"/>
              <a:lightRig rig="legacyFlat3" dir="b"/>
            </a:scene3d>
            <a:sp3d prstMaterial="legacyMatte">
              <a:bevelT w="13500" h="13500" prst="angle"/>
              <a:bevelB w="13500" h="13500" prst="angle"/>
              <a:extrusionClr>
                <a:schemeClr val="accent3">
                  <a:lumMod val="100000"/>
                  <a:lumOff val="0"/>
                </a:schemeClr>
              </a:extrusionClr>
              <a:contourClr>
                <a:schemeClr val="accent3">
                  <a:lumMod val="100000"/>
                  <a:lumOff val="0"/>
                </a:schemeClr>
              </a:contourClr>
            </a:sp3d>
            <a:extLst>
              <a:ext uri="{AF507438-7753-43E0-B8FC-AC1667EBCBE1}">
                <a14:hiddenEffects xmlns:a14="http://schemas.microsoft.com/office/drawing/2010/main" xmlns="">
                  <a:effectLst>
                    <a:outerShdw dist="28398" dir="3806097" algn="ctr" rotWithShape="0">
                      <a:schemeClr val="accent3">
                        <a:lumMod val="50000"/>
                        <a:lumOff val="0"/>
                        <a:alpha val="50000"/>
                      </a:schemeClr>
                    </a:outerShdw>
                  </a:effectLst>
                </a14:hiddenEffects>
              </a:ext>
            </a:extLst>
          </p:spPr>
          <p:txBody>
            <a:bodyPr rot="0" vert="horz" wrap="square" lIns="91440" tIns="45720" rIns="91440" bIns="45720" anchor="t" anchorCtr="0" upright="1">
              <a:noAutofit/>
            </a:bodyPr>
            <a:lstStyle/>
            <a:p>
              <a:endParaRPr lang="en-GB"/>
            </a:p>
          </p:txBody>
        </p:sp>
      </p:grpSp>
      <p:sp>
        <p:nvSpPr>
          <p:cNvPr id="16" name="Rectangle 15">
            <a:extLst>
              <a:ext uri="{FF2B5EF4-FFF2-40B4-BE49-F238E27FC236}">
                <a16:creationId xmlns:a16="http://schemas.microsoft.com/office/drawing/2014/main" xmlns="" id="{5702B551-67C6-4B68-95B1-A9DC3873B6D9}"/>
              </a:ext>
            </a:extLst>
          </p:cNvPr>
          <p:cNvSpPr/>
          <p:nvPr/>
        </p:nvSpPr>
        <p:spPr>
          <a:xfrm>
            <a:off x="5109664" y="4695402"/>
            <a:ext cx="271410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1200" b="1" dirty="0">
                <a:latin typeface="Gill Sans MT" panose="020B0502020104020203" pitchFamily="34" charset="0"/>
              </a:rPr>
              <a:t>All Parties shall </a:t>
            </a:r>
          </a:p>
          <a:p>
            <a:r>
              <a:rPr lang="en-GB" sz="1200" dirty="0">
                <a:latin typeface="Gill Sans MT" panose="020B0502020104020203" pitchFamily="34" charset="0"/>
              </a:rPr>
              <a:t>undergo technical expert review of GHG inventory and information on progress towards NDCs</a:t>
            </a:r>
          </a:p>
        </p:txBody>
      </p:sp>
      <p:sp>
        <p:nvSpPr>
          <p:cNvPr id="17" name="Rectangle 16">
            <a:extLst>
              <a:ext uri="{FF2B5EF4-FFF2-40B4-BE49-F238E27FC236}">
                <a16:creationId xmlns:a16="http://schemas.microsoft.com/office/drawing/2014/main" xmlns="" id="{AC7F85CC-D6AB-4D5E-BD00-4B88B1929474}"/>
              </a:ext>
            </a:extLst>
          </p:cNvPr>
          <p:cNvSpPr/>
          <p:nvPr/>
        </p:nvSpPr>
        <p:spPr>
          <a:xfrm>
            <a:off x="5109665" y="5756453"/>
            <a:ext cx="271410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1200" b="1" dirty="0">
                <a:latin typeface="Gill Sans MT" panose="020B0502020104020203" pitchFamily="34" charset="0"/>
              </a:rPr>
              <a:t>Developed countries shall </a:t>
            </a:r>
          </a:p>
          <a:p>
            <a:r>
              <a:rPr lang="en-GB" sz="1200" dirty="0">
                <a:latin typeface="Gill Sans MT" panose="020B0502020104020203" pitchFamily="34" charset="0"/>
              </a:rPr>
              <a:t>undergo technical expert review of information on support provided</a:t>
            </a:r>
          </a:p>
        </p:txBody>
      </p:sp>
      <p:sp>
        <p:nvSpPr>
          <p:cNvPr id="18" name="Rectangle 17">
            <a:extLst>
              <a:ext uri="{FF2B5EF4-FFF2-40B4-BE49-F238E27FC236}">
                <a16:creationId xmlns:a16="http://schemas.microsoft.com/office/drawing/2014/main" xmlns="" id="{3AC3DD1E-BCDD-4974-BD58-080E491FD680}"/>
              </a:ext>
            </a:extLst>
          </p:cNvPr>
          <p:cNvSpPr/>
          <p:nvPr/>
        </p:nvSpPr>
        <p:spPr>
          <a:xfrm>
            <a:off x="8142992" y="4695402"/>
            <a:ext cx="2714105" cy="1505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1200" b="1" dirty="0">
                <a:latin typeface="Gill Sans MT" panose="020B0502020104020203" pitchFamily="34" charset="0"/>
              </a:rPr>
              <a:t>All Parties shall </a:t>
            </a:r>
          </a:p>
          <a:p>
            <a:r>
              <a:rPr lang="en-GB" sz="1200" dirty="0">
                <a:latin typeface="Gill Sans MT" panose="020B0502020104020203" pitchFamily="34" charset="0"/>
              </a:rPr>
              <a:t>undergo a multilateral, facilitative consideration of progress with respect to efforts under art.9 and its respective implementation and achievement of its nationally determined contribution</a:t>
            </a:r>
          </a:p>
        </p:txBody>
      </p:sp>
      <p:sp>
        <p:nvSpPr>
          <p:cNvPr id="19" name="Title 18">
            <a:extLst>
              <a:ext uri="{FF2B5EF4-FFF2-40B4-BE49-F238E27FC236}">
                <a16:creationId xmlns:a16="http://schemas.microsoft.com/office/drawing/2014/main" xmlns="" id="{1CF59988-50A8-4596-A43E-073DA2C63FF3}"/>
              </a:ext>
            </a:extLst>
          </p:cNvPr>
          <p:cNvSpPr>
            <a:spLocks noGrp="1"/>
          </p:cNvSpPr>
          <p:nvPr>
            <p:ph type="title"/>
          </p:nvPr>
        </p:nvSpPr>
        <p:spPr/>
        <p:txBody>
          <a:bodyPr/>
          <a:lstStyle/>
          <a:p>
            <a:r>
              <a:rPr lang="en-GB" sz="3200" dirty="0">
                <a:latin typeface="Gill Sans MT" panose="020B0502020104020203" pitchFamily="34" charset="0"/>
              </a:rPr>
              <a:t>Review process</a:t>
            </a:r>
          </a:p>
        </p:txBody>
      </p:sp>
    </p:spTree>
    <p:extLst>
      <p:ext uri="{BB962C8B-B14F-4D97-AF65-F5344CB8AC3E}">
        <p14:creationId xmlns:p14="http://schemas.microsoft.com/office/powerpoint/2010/main" xmlns="" val="55162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C1A05003-7C1F-4001-A5AE-0EFF9DFE209B}"/>
              </a:ext>
            </a:extLst>
          </p:cNvPr>
          <p:cNvGraphicFramePr>
            <a:graphicFrameLocks noGrp="1"/>
          </p:cNvGraphicFramePr>
          <p:nvPr>
            <p:extLst>
              <p:ext uri="{D42A27DB-BD31-4B8C-83A1-F6EECF244321}">
                <p14:modId xmlns:p14="http://schemas.microsoft.com/office/powerpoint/2010/main" xmlns="" val="1839075314"/>
              </p:ext>
            </p:extLst>
          </p:nvPr>
        </p:nvGraphicFramePr>
        <p:xfrm>
          <a:off x="227348" y="1221392"/>
          <a:ext cx="11557282" cy="5059680"/>
        </p:xfrm>
        <a:graphic>
          <a:graphicData uri="http://schemas.openxmlformats.org/drawingml/2006/table">
            <a:tbl>
              <a:tblPr firstRow="1" bandRow="1">
                <a:tableStyleId>{5C22544A-7EE6-4342-B048-85BDC9FD1C3A}</a:tableStyleId>
              </a:tblPr>
              <a:tblGrid>
                <a:gridCol w="1743622">
                  <a:extLst>
                    <a:ext uri="{9D8B030D-6E8A-4147-A177-3AD203B41FA5}">
                      <a16:colId xmlns:a16="http://schemas.microsoft.com/office/drawing/2014/main" xmlns="" val="22752298"/>
                    </a:ext>
                  </a:extLst>
                </a:gridCol>
                <a:gridCol w="1635610">
                  <a:extLst>
                    <a:ext uri="{9D8B030D-6E8A-4147-A177-3AD203B41FA5}">
                      <a16:colId xmlns:a16="http://schemas.microsoft.com/office/drawing/2014/main" xmlns="" val="2626521151"/>
                    </a:ext>
                  </a:extLst>
                </a:gridCol>
                <a:gridCol w="1635610">
                  <a:extLst>
                    <a:ext uri="{9D8B030D-6E8A-4147-A177-3AD203B41FA5}">
                      <a16:colId xmlns:a16="http://schemas.microsoft.com/office/drawing/2014/main" xmlns="" val="1598333262"/>
                    </a:ext>
                  </a:extLst>
                </a:gridCol>
                <a:gridCol w="1635610">
                  <a:extLst>
                    <a:ext uri="{9D8B030D-6E8A-4147-A177-3AD203B41FA5}">
                      <a16:colId xmlns:a16="http://schemas.microsoft.com/office/drawing/2014/main" xmlns="" val="1067696482"/>
                    </a:ext>
                  </a:extLst>
                </a:gridCol>
                <a:gridCol w="1635610">
                  <a:extLst>
                    <a:ext uri="{9D8B030D-6E8A-4147-A177-3AD203B41FA5}">
                      <a16:colId xmlns:a16="http://schemas.microsoft.com/office/drawing/2014/main" xmlns="" val="2590619238"/>
                    </a:ext>
                  </a:extLst>
                </a:gridCol>
                <a:gridCol w="1635610">
                  <a:extLst>
                    <a:ext uri="{9D8B030D-6E8A-4147-A177-3AD203B41FA5}">
                      <a16:colId xmlns:a16="http://schemas.microsoft.com/office/drawing/2014/main" xmlns="" val="3929016103"/>
                    </a:ext>
                  </a:extLst>
                </a:gridCol>
                <a:gridCol w="1635610">
                  <a:extLst>
                    <a:ext uri="{9D8B030D-6E8A-4147-A177-3AD203B41FA5}">
                      <a16:colId xmlns:a16="http://schemas.microsoft.com/office/drawing/2014/main" xmlns="" val="1593624658"/>
                    </a:ext>
                  </a:extLst>
                </a:gridCol>
              </a:tblGrid>
              <a:tr h="342717">
                <a:tc>
                  <a:txBody>
                    <a:bodyPr/>
                    <a:lstStyle/>
                    <a:p>
                      <a:endParaRPr lang="en-GB" sz="1800" dirty="0">
                        <a:solidFill>
                          <a:schemeClr val="bg1"/>
                        </a:solidFill>
                      </a:endParaRPr>
                    </a:p>
                  </a:txBody>
                  <a:tcPr>
                    <a:noFill/>
                  </a:tcPr>
                </a:tc>
                <a:tc gridSpan="3">
                  <a:txBody>
                    <a:bodyPr/>
                    <a:lstStyle/>
                    <a:p>
                      <a:r>
                        <a:rPr lang="en-GB" sz="1600" dirty="0">
                          <a:latin typeface="Gill Sans MT" panose="020B0502020104020203" pitchFamily="34" charset="0"/>
                        </a:rPr>
                        <a:t>UNFCCC</a:t>
                      </a:r>
                    </a:p>
                  </a:txBody>
                  <a:tcPr/>
                </a:tc>
                <a:tc hMerge="1">
                  <a:txBody>
                    <a:bodyPr/>
                    <a:lstStyle/>
                    <a:p>
                      <a:endParaRPr lang="en-GB" dirty="0"/>
                    </a:p>
                  </a:txBody>
                  <a:tcPr/>
                </a:tc>
                <a:tc hMerge="1">
                  <a:txBody>
                    <a:bodyPr/>
                    <a:lstStyle/>
                    <a:p>
                      <a:endParaRPr lang="en-GB" dirty="0"/>
                    </a:p>
                  </a:txBody>
                  <a:tcPr/>
                </a:tc>
                <a:tc gridSpan="3">
                  <a:txBody>
                    <a:bodyPr/>
                    <a:lstStyle/>
                    <a:p>
                      <a:r>
                        <a:rPr lang="en-GB" sz="1600" dirty="0">
                          <a:latin typeface="Gill Sans MT" panose="020B0502020104020203" pitchFamily="34" charset="0"/>
                        </a:rPr>
                        <a:t>Paris Agreement</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2824878289"/>
                  </a:ext>
                </a:extLst>
              </a:tr>
              <a:tr h="542635">
                <a:tc>
                  <a:txBody>
                    <a:bodyPr/>
                    <a:lstStyle/>
                    <a:p>
                      <a:endParaRPr lang="en-GB" sz="1800" dirty="0">
                        <a:solidFill>
                          <a:schemeClr val="bg1"/>
                        </a:solidFill>
                      </a:endParaRPr>
                    </a:p>
                  </a:txBody>
                  <a:tcPr>
                    <a:noFill/>
                  </a:tcPr>
                </a:tc>
                <a:tc>
                  <a:txBody>
                    <a:bodyPr/>
                    <a:lstStyle/>
                    <a:p>
                      <a:r>
                        <a:rPr lang="en-GB" sz="1600" b="1" dirty="0"/>
                        <a:t>Developed</a:t>
                      </a:r>
                    </a:p>
                    <a:p>
                      <a:r>
                        <a:rPr lang="en-GB" sz="1600" b="1" dirty="0"/>
                        <a:t>Countries</a:t>
                      </a:r>
                    </a:p>
                  </a:txBody>
                  <a:tcPr/>
                </a:tc>
                <a:tc>
                  <a:txBody>
                    <a:bodyPr/>
                    <a:lstStyle/>
                    <a:p>
                      <a:r>
                        <a:rPr lang="en-GB" sz="1600" b="1" dirty="0"/>
                        <a:t>Developing</a:t>
                      </a:r>
                    </a:p>
                    <a:p>
                      <a:r>
                        <a:rPr lang="en-GB" sz="1600" b="1" dirty="0"/>
                        <a:t>Countries</a:t>
                      </a:r>
                    </a:p>
                  </a:txBody>
                  <a:tcPr/>
                </a:tc>
                <a:tc>
                  <a:txBody>
                    <a:bodyPr/>
                    <a:lstStyle/>
                    <a:p>
                      <a:r>
                        <a:rPr lang="en-GB" sz="1600" b="1" dirty="0"/>
                        <a:t>LDCs/ SIDS</a:t>
                      </a:r>
                    </a:p>
                  </a:txBody>
                  <a:tcPr/>
                </a:tc>
                <a:tc>
                  <a:txBody>
                    <a:bodyPr/>
                    <a:lstStyle/>
                    <a:p>
                      <a:r>
                        <a:rPr lang="en-GB" sz="1600" b="1" dirty="0"/>
                        <a:t>Developed</a:t>
                      </a:r>
                    </a:p>
                    <a:p>
                      <a:r>
                        <a:rPr lang="en-GB" sz="1600" b="1" dirty="0"/>
                        <a:t>Countries</a:t>
                      </a:r>
                    </a:p>
                  </a:txBody>
                  <a:tcPr/>
                </a:tc>
                <a:tc>
                  <a:txBody>
                    <a:bodyPr/>
                    <a:lstStyle/>
                    <a:p>
                      <a:r>
                        <a:rPr lang="en-GB" sz="1600" b="1" dirty="0"/>
                        <a:t>Developing</a:t>
                      </a:r>
                    </a:p>
                    <a:p>
                      <a:r>
                        <a:rPr lang="en-GB" sz="1600" b="1" dirty="0"/>
                        <a:t>Countries</a:t>
                      </a:r>
                    </a:p>
                  </a:txBody>
                  <a:tcPr/>
                </a:tc>
                <a:tc>
                  <a:txBody>
                    <a:bodyPr/>
                    <a:lstStyle/>
                    <a:p>
                      <a:r>
                        <a:rPr lang="en-GB" sz="1600" b="1" dirty="0"/>
                        <a:t>LDCs/ SIDS</a:t>
                      </a:r>
                    </a:p>
                  </a:txBody>
                  <a:tcPr/>
                </a:tc>
                <a:extLst>
                  <a:ext uri="{0D108BD9-81ED-4DB2-BD59-A6C34878D82A}">
                    <a16:rowId xmlns:a16="http://schemas.microsoft.com/office/drawing/2014/main" xmlns="" val="37786746"/>
                  </a:ext>
                </a:extLst>
              </a:tr>
              <a:tr h="885351">
                <a:tc>
                  <a:txBody>
                    <a:bodyPr/>
                    <a:lstStyle/>
                    <a:p>
                      <a:r>
                        <a:rPr lang="en-GB" sz="1800" b="1" dirty="0">
                          <a:latin typeface="Gill Sans MT" panose="020B0502020104020203" pitchFamily="34" charset="0"/>
                        </a:rPr>
                        <a:t>GHG inventories</a:t>
                      </a:r>
                    </a:p>
                  </a:txBody>
                  <a:tcPr/>
                </a:tc>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endParaRPr lang="en-GB" sz="1400" dirty="0">
                        <a:effectLst/>
                        <a:latin typeface="Gill Sans MT" panose="020B0502020104020203" pitchFamily="34" charset="0"/>
                      </a:endParaRPr>
                    </a:p>
                    <a:p>
                      <a:pPr marL="0" marR="0" lvl="0" indent="0" algn="l" defTabSz="1125444" rtl="0" eaLnBrk="1" fontAlgn="auto" latinLnBrk="0" hangingPunct="1">
                        <a:lnSpc>
                          <a:spcPct val="100000"/>
                        </a:lnSpc>
                        <a:spcBef>
                          <a:spcPts val="0"/>
                        </a:spcBef>
                        <a:spcAft>
                          <a:spcPts val="0"/>
                        </a:spcAft>
                        <a:buClrTx/>
                        <a:buSzTx/>
                        <a:buFontTx/>
                        <a:buNone/>
                        <a:tabLst/>
                        <a:defRPr/>
                      </a:pPr>
                      <a:r>
                        <a:rPr lang="en-GB" sz="1400" dirty="0">
                          <a:effectLst/>
                          <a:latin typeface="Gill Sans MT" panose="020B0502020104020203" pitchFamily="34" charset="0"/>
                        </a:rPr>
                        <a:t>Every year</a:t>
                      </a:r>
                      <a:endParaRPr lang="en-GB" sz="1400" dirty="0">
                        <a:effectLst/>
                        <a:latin typeface="Gill Sans MT" panose="020B0502020104020203" pitchFamily="34" charset="0"/>
                        <a:ea typeface="Calibri" panose="020F0502020204030204" pitchFamily="34" charset="0"/>
                        <a:cs typeface="Times New Roman" panose="02020603050405020304" pitchFamily="18" charset="0"/>
                      </a:endParaRPr>
                    </a:p>
                    <a:p>
                      <a:endParaRPr lang="en-GB" sz="1400" dirty="0">
                        <a:latin typeface="Gill Sans MT" panose="020B0502020104020203" pitchFamily="34" charset="0"/>
                      </a:endParaRPr>
                    </a:p>
                  </a:txBody>
                  <a:tcPr/>
                </a:tc>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endParaRPr lang="en-GB" sz="1400" dirty="0">
                        <a:effectLst/>
                        <a:latin typeface="Gill Sans MT" panose="020B0502020104020203" pitchFamily="34" charset="0"/>
                      </a:endParaRPr>
                    </a:p>
                    <a:p>
                      <a:pPr marL="0" marR="0" lvl="0" indent="0" algn="l" defTabSz="1125444" rtl="0" eaLnBrk="1" fontAlgn="auto" latinLnBrk="0" hangingPunct="1">
                        <a:lnSpc>
                          <a:spcPct val="100000"/>
                        </a:lnSpc>
                        <a:spcBef>
                          <a:spcPts val="0"/>
                        </a:spcBef>
                        <a:spcAft>
                          <a:spcPts val="0"/>
                        </a:spcAft>
                        <a:buClrTx/>
                        <a:buSzTx/>
                        <a:buFontTx/>
                        <a:buNone/>
                        <a:tabLst/>
                        <a:defRPr/>
                      </a:pPr>
                      <a:r>
                        <a:rPr lang="en-GB" sz="1400" dirty="0">
                          <a:effectLst/>
                          <a:latin typeface="Gill Sans MT" panose="020B0502020104020203" pitchFamily="34" charset="0"/>
                        </a:rPr>
                        <a:t>Part of Nat Com and BUR</a:t>
                      </a:r>
                      <a:endParaRPr lang="en-GB" sz="1400" dirty="0">
                        <a:effectLst/>
                        <a:latin typeface="Gill Sans MT" panose="020B0502020104020203" pitchFamily="34" charset="0"/>
                        <a:ea typeface="Calibri" panose="020F0502020204030204" pitchFamily="34" charset="0"/>
                        <a:cs typeface="Times New Roman" panose="02020603050405020304" pitchFamily="18" charset="0"/>
                      </a:endParaRPr>
                    </a:p>
                    <a:p>
                      <a:endParaRPr lang="en-GB" sz="1400" dirty="0">
                        <a:latin typeface="Gill Sans MT" panose="020B0502020104020203" pitchFamily="34" charset="0"/>
                      </a:endParaRP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Discretionary</a:t>
                      </a:r>
                    </a:p>
                  </a:txBody>
                  <a:tcPr/>
                </a:tc>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endParaRPr lang="en-GB" sz="1400" dirty="0">
                        <a:effectLst/>
                        <a:latin typeface="Gill Sans MT" panose="020B0502020104020203" pitchFamily="34" charset="0"/>
                      </a:endParaRPr>
                    </a:p>
                    <a:p>
                      <a:pPr marL="0" marR="0" lvl="0" indent="0" algn="l" defTabSz="1125444" rtl="0" eaLnBrk="1" fontAlgn="auto" latinLnBrk="0" hangingPunct="1">
                        <a:lnSpc>
                          <a:spcPct val="100000"/>
                        </a:lnSpc>
                        <a:spcBef>
                          <a:spcPts val="0"/>
                        </a:spcBef>
                        <a:spcAft>
                          <a:spcPts val="0"/>
                        </a:spcAft>
                        <a:buClrTx/>
                        <a:buSzTx/>
                        <a:buFontTx/>
                        <a:buNone/>
                        <a:tabLst/>
                        <a:defRPr/>
                      </a:pPr>
                      <a:r>
                        <a:rPr lang="en-GB" sz="1400" dirty="0">
                          <a:effectLst/>
                          <a:latin typeface="Gill Sans MT" panose="020B0502020104020203" pitchFamily="34" charset="0"/>
                        </a:rPr>
                        <a:t>Every year</a:t>
                      </a:r>
                      <a:endParaRPr lang="en-GB" sz="1400" dirty="0">
                        <a:effectLst/>
                        <a:latin typeface="Gill Sans MT" panose="020B0502020104020203" pitchFamily="34" charset="0"/>
                        <a:ea typeface="Calibri" panose="020F0502020204030204" pitchFamily="34" charset="0"/>
                        <a:cs typeface="Times New Roman" panose="02020603050405020304" pitchFamily="18" charset="0"/>
                      </a:endParaRPr>
                    </a:p>
                    <a:p>
                      <a:endParaRPr lang="en-GB" sz="1400" dirty="0">
                        <a:latin typeface="Gill Sans MT" panose="020B0502020104020203" pitchFamily="34" charset="0"/>
                      </a:endParaRP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Every 2 years</a:t>
                      </a: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Discretionary</a:t>
                      </a:r>
                    </a:p>
                  </a:txBody>
                  <a:tcPr/>
                </a:tc>
                <a:extLst>
                  <a:ext uri="{0D108BD9-81ED-4DB2-BD59-A6C34878D82A}">
                    <a16:rowId xmlns:a16="http://schemas.microsoft.com/office/drawing/2014/main" xmlns="" val="1991824254"/>
                  </a:ext>
                </a:extLst>
              </a:tr>
              <a:tr h="1685024">
                <a:tc>
                  <a:txBody>
                    <a:bodyPr/>
                    <a:lstStyle/>
                    <a:p>
                      <a:r>
                        <a:rPr lang="en-GB" sz="1800" b="1" dirty="0" err="1">
                          <a:latin typeface="Gill Sans MT" panose="020B0502020104020203" pitchFamily="34" charset="0"/>
                        </a:rPr>
                        <a:t>NatCom</a:t>
                      </a:r>
                      <a:endParaRPr lang="en-GB" sz="1800" b="1" dirty="0">
                        <a:latin typeface="Gill Sans MT" panose="020B0502020104020203" pitchFamily="34" charset="0"/>
                      </a:endParaRPr>
                    </a:p>
                  </a:txBody>
                  <a:tcPr/>
                </a:tc>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endParaRPr lang="en-GB" sz="1400" kern="1200" dirty="0">
                        <a:solidFill>
                          <a:schemeClr val="dk1"/>
                        </a:solidFill>
                        <a:effectLst/>
                        <a:latin typeface="Gill Sans MT" panose="020B0502020104020203" pitchFamily="34" charset="0"/>
                        <a:ea typeface="+mn-ea"/>
                        <a:cs typeface="+mn-cs"/>
                      </a:endParaRPr>
                    </a:p>
                    <a:p>
                      <a:endParaRPr lang="en-GB" sz="1400" kern="1200" dirty="0">
                        <a:solidFill>
                          <a:schemeClr val="dk1"/>
                        </a:solidFill>
                        <a:effectLst/>
                        <a:latin typeface="Gill Sans MT" panose="020B0502020104020203" pitchFamily="34" charset="0"/>
                        <a:ea typeface="+mn-ea"/>
                        <a:cs typeface="+mn-cs"/>
                      </a:endParaRPr>
                    </a:p>
                    <a:p>
                      <a:r>
                        <a:rPr lang="en-GB" sz="1400" kern="1200" dirty="0">
                          <a:solidFill>
                            <a:schemeClr val="dk1"/>
                          </a:solidFill>
                          <a:effectLst/>
                          <a:latin typeface="Gill Sans MT" panose="020B0502020104020203" pitchFamily="34" charset="0"/>
                          <a:ea typeface="+mn-ea"/>
                          <a:cs typeface="+mn-cs"/>
                        </a:rPr>
                        <a:t>Every 4 years</a:t>
                      </a:r>
                    </a:p>
                    <a:p>
                      <a:r>
                        <a:rPr lang="en-GB" sz="1400" kern="1200" dirty="0">
                          <a:solidFill>
                            <a:schemeClr val="dk1"/>
                          </a:solidFill>
                          <a:effectLst/>
                          <a:latin typeface="Gill Sans MT" panose="020B0502020104020203" pitchFamily="34" charset="0"/>
                          <a:ea typeface="+mn-ea"/>
                          <a:cs typeface="+mn-cs"/>
                        </a:rPr>
                        <a:t>Information on support is mandatory</a:t>
                      </a:r>
                    </a:p>
                    <a:p>
                      <a:r>
                        <a:rPr lang="en-GB" sz="1400" kern="1200" dirty="0">
                          <a:solidFill>
                            <a:schemeClr val="dk1"/>
                          </a:solidFill>
                          <a:effectLst/>
                          <a:latin typeface="Gill Sans MT" panose="020B0502020104020203" pitchFamily="34" charset="0"/>
                          <a:ea typeface="+mn-ea"/>
                          <a:cs typeface="+mn-cs"/>
                        </a:rPr>
                        <a:t>Different guidelines</a:t>
                      </a:r>
                    </a:p>
                    <a:p>
                      <a:endParaRPr lang="en-GB" sz="1400" dirty="0">
                        <a:latin typeface="Gill Sans MT" panose="020B0502020104020203" pitchFamily="34" charset="0"/>
                      </a:endParaRPr>
                    </a:p>
                  </a:txBody>
                  <a:tcPr/>
                </a:tc>
                <a:tc>
                  <a:txBody>
                    <a:bodyPr/>
                    <a:lstStyle/>
                    <a:p>
                      <a:endParaRPr lang="en-GB" sz="1400" dirty="0">
                        <a:latin typeface="Gill Sans MT" panose="020B0502020104020203" pitchFamily="34" charset="0"/>
                      </a:endParaRPr>
                    </a:p>
                    <a:p>
                      <a:endParaRPr lang="en-GB" sz="1400" dirty="0">
                        <a:latin typeface="Gill Sans MT" panose="020B0502020104020203" pitchFamily="34" charset="0"/>
                      </a:endParaRPr>
                    </a:p>
                    <a:p>
                      <a:r>
                        <a:rPr lang="en-GB" sz="1400" kern="1200" dirty="0">
                          <a:solidFill>
                            <a:schemeClr val="dk1"/>
                          </a:solidFill>
                          <a:effectLst/>
                          <a:latin typeface="Gill Sans MT" panose="020B0502020104020203" pitchFamily="34" charset="0"/>
                          <a:ea typeface="+mn-ea"/>
                          <a:cs typeface="+mn-cs"/>
                        </a:rPr>
                        <a:t>Encouraged to do the same</a:t>
                      </a:r>
                    </a:p>
                    <a:p>
                      <a:endParaRPr lang="en-GB" sz="1400" kern="1200" dirty="0">
                        <a:solidFill>
                          <a:schemeClr val="dk1"/>
                        </a:solidFill>
                        <a:effectLst/>
                        <a:latin typeface="Gill Sans MT" panose="020B0502020104020203" pitchFamily="34" charset="0"/>
                        <a:ea typeface="+mn-ea"/>
                        <a:cs typeface="+mn-cs"/>
                      </a:endParaRPr>
                    </a:p>
                    <a:p>
                      <a:r>
                        <a:rPr lang="en-GB" sz="1400" kern="1200" dirty="0">
                          <a:solidFill>
                            <a:schemeClr val="dk1"/>
                          </a:solidFill>
                          <a:effectLst/>
                          <a:latin typeface="Gill Sans MT" panose="020B0502020104020203" pitchFamily="34" charset="0"/>
                          <a:ea typeface="+mn-ea"/>
                          <a:cs typeface="+mn-cs"/>
                        </a:rPr>
                        <a:t>Different guidelines</a:t>
                      </a:r>
                      <a:endParaRPr lang="en-GB" sz="1400" dirty="0">
                        <a:latin typeface="Gill Sans MT" panose="020B0502020104020203" pitchFamily="34" charset="0"/>
                      </a:endParaRPr>
                    </a:p>
                  </a:txBody>
                  <a:tcPr/>
                </a:tc>
                <a:tc>
                  <a:txBody>
                    <a:bodyPr/>
                    <a:lstStyle/>
                    <a:p>
                      <a:endParaRPr lang="en-GB" sz="1400" dirty="0">
                        <a:latin typeface="Gill Sans MT" panose="020B0502020104020203" pitchFamily="34" charset="0"/>
                      </a:endParaRPr>
                    </a:p>
                    <a:p>
                      <a:endParaRPr lang="en-GB" sz="1400" dirty="0">
                        <a:latin typeface="Gill Sans MT" panose="020B0502020104020203" pitchFamily="34" charset="0"/>
                      </a:endParaRPr>
                    </a:p>
                    <a:p>
                      <a:r>
                        <a:rPr lang="en-GB" sz="1400" kern="1200" dirty="0">
                          <a:solidFill>
                            <a:schemeClr val="dk1"/>
                          </a:solidFill>
                          <a:effectLst/>
                          <a:latin typeface="Gill Sans MT" panose="020B0502020104020203" pitchFamily="34" charset="0"/>
                          <a:ea typeface="+mn-ea"/>
                          <a:cs typeface="+mn-cs"/>
                        </a:rPr>
                        <a:t>Encouraged to do the same</a:t>
                      </a:r>
                      <a:endParaRPr lang="en-GB" sz="1400" dirty="0">
                        <a:latin typeface="Gill Sans MT" panose="020B0502020104020203" pitchFamily="34" charset="0"/>
                      </a:endParaRPr>
                    </a:p>
                  </a:txBody>
                  <a:tcPr/>
                </a:tc>
                <a:tc gridSpan="3">
                  <a:txBody>
                    <a:bodyPr/>
                    <a:lstStyle/>
                    <a:p>
                      <a:endParaRPr lang="en-GB" sz="1400" dirty="0">
                        <a:latin typeface="Gill Sans MT" panose="020B0502020104020203" pitchFamily="34" charset="0"/>
                      </a:endParaRPr>
                    </a:p>
                    <a:p>
                      <a:pPr algn="ctr"/>
                      <a:endParaRPr lang="en-GB" sz="1400" dirty="0">
                        <a:latin typeface="Gill Sans MT" panose="020B0502020104020203" pitchFamily="34" charset="0"/>
                      </a:endParaRPr>
                    </a:p>
                    <a:p>
                      <a:pPr algn="ctr"/>
                      <a:r>
                        <a:rPr lang="en-GB" sz="1400" dirty="0">
                          <a:latin typeface="Gill Sans MT" panose="020B0502020104020203" pitchFamily="34" charset="0"/>
                        </a:rPr>
                        <a:t>No new provisions. </a:t>
                      </a:r>
                    </a:p>
                    <a:p>
                      <a:pPr algn="ctr"/>
                      <a:r>
                        <a:rPr lang="en-GB" sz="1400" dirty="0">
                          <a:latin typeface="Gill Sans MT" panose="020B0502020104020203" pitchFamily="34" charset="0"/>
                        </a:rPr>
                        <a:t>UNFCCC continues to apply?</a:t>
                      </a:r>
                    </a:p>
                  </a:txBody>
                  <a:tcPr/>
                </a:tc>
                <a:tc hMerge="1">
                  <a:txBody>
                    <a:bodyPr/>
                    <a:lstStyle/>
                    <a:p>
                      <a:endParaRPr lang="en-GB" sz="1800" dirty="0"/>
                    </a:p>
                  </a:txBody>
                  <a:tcPr/>
                </a:tc>
                <a:tc hMerge="1">
                  <a:txBody>
                    <a:bodyPr/>
                    <a:lstStyle/>
                    <a:p>
                      <a:endParaRPr lang="en-GB" sz="1800" dirty="0"/>
                    </a:p>
                  </a:txBody>
                  <a:tcPr/>
                </a:tc>
                <a:extLst>
                  <a:ext uri="{0D108BD9-81ED-4DB2-BD59-A6C34878D82A}">
                    <a16:rowId xmlns:a16="http://schemas.microsoft.com/office/drawing/2014/main" xmlns="" val="4010965213"/>
                  </a:ext>
                </a:extLst>
              </a:tr>
              <a:tr h="1285188">
                <a:tc>
                  <a:txBody>
                    <a:bodyPr/>
                    <a:lstStyle/>
                    <a:p>
                      <a:r>
                        <a:rPr lang="en-GB" sz="1800" b="1" dirty="0">
                          <a:latin typeface="Gill Sans MT" panose="020B0502020104020203" pitchFamily="34" charset="0"/>
                        </a:rPr>
                        <a:t>Biennial reports</a:t>
                      </a: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BRs</a:t>
                      </a:r>
                    </a:p>
                    <a:p>
                      <a:r>
                        <a:rPr lang="en-GB" sz="1400" dirty="0">
                          <a:latin typeface="Gill Sans MT" panose="020B0502020104020203" pitchFamily="34" charset="0"/>
                        </a:rPr>
                        <a:t>Every 2 years</a:t>
                      </a:r>
                    </a:p>
                    <a:p>
                      <a:r>
                        <a:rPr lang="en-GB" sz="1400" dirty="0">
                          <a:latin typeface="Gill Sans MT" panose="020B0502020104020203" pitchFamily="34" charset="0"/>
                        </a:rPr>
                        <a:t>Mandatory info on support</a:t>
                      </a:r>
                    </a:p>
                    <a:p>
                      <a:r>
                        <a:rPr lang="en-GB" sz="1400" dirty="0">
                          <a:latin typeface="Gill Sans MT" panose="020B0502020104020203" pitchFamily="34" charset="0"/>
                        </a:rPr>
                        <a:t>Different guidelines</a:t>
                      </a: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BURs</a:t>
                      </a:r>
                    </a:p>
                    <a:p>
                      <a:r>
                        <a:rPr lang="en-GB" sz="1400" dirty="0">
                          <a:latin typeface="Gill Sans MT" panose="020B0502020104020203" pitchFamily="34" charset="0"/>
                        </a:rPr>
                        <a:t>Every two years</a:t>
                      </a:r>
                    </a:p>
                    <a:p>
                      <a:endParaRPr lang="en-GB" sz="1400" dirty="0">
                        <a:latin typeface="Gill Sans MT" panose="020B0502020104020203" pitchFamily="34" charset="0"/>
                      </a:endParaRPr>
                    </a:p>
                    <a:p>
                      <a:r>
                        <a:rPr lang="en-GB" sz="1400" dirty="0">
                          <a:latin typeface="Gill Sans MT" panose="020B0502020104020203" pitchFamily="34" charset="0"/>
                        </a:rPr>
                        <a:t>Different guidelines</a:t>
                      </a: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Discretionary </a:t>
                      </a: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At least every 2 years</a:t>
                      </a:r>
                    </a:p>
                    <a:p>
                      <a:endParaRPr lang="en-GB" sz="1400" dirty="0">
                        <a:latin typeface="Gill Sans MT" panose="020B0502020104020203" pitchFamily="34" charset="0"/>
                      </a:endParaRPr>
                    </a:p>
                    <a:p>
                      <a:endParaRPr lang="en-GB" sz="1400" dirty="0">
                        <a:latin typeface="Gill Sans MT" panose="020B0502020104020203" pitchFamily="34" charset="0"/>
                      </a:endParaRPr>
                    </a:p>
                    <a:p>
                      <a:endParaRPr lang="en-GB" sz="1400" dirty="0">
                        <a:latin typeface="Gill Sans MT" panose="020B0502020104020203" pitchFamily="34" charset="0"/>
                      </a:endParaRP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At least every 2 years</a:t>
                      </a: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Discretionary</a:t>
                      </a:r>
                    </a:p>
                  </a:txBody>
                  <a:tcPr/>
                </a:tc>
                <a:extLst>
                  <a:ext uri="{0D108BD9-81ED-4DB2-BD59-A6C34878D82A}">
                    <a16:rowId xmlns:a16="http://schemas.microsoft.com/office/drawing/2014/main" xmlns="" val="1711676316"/>
                  </a:ext>
                </a:extLst>
              </a:tr>
            </a:tbl>
          </a:graphicData>
        </a:graphic>
      </p:graphicFrame>
      <p:sp>
        <p:nvSpPr>
          <p:cNvPr id="5" name="Rectangle 4">
            <a:extLst>
              <a:ext uri="{FF2B5EF4-FFF2-40B4-BE49-F238E27FC236}">
                <a16:creationId xmlns:a16="http://schemas.microsoft.com/office/drawing/2014/main" xmlns="" id="{D06C3A6C-D01D-4D9E-B5CD-652E49864CB4}"/>
              </a:ext>
            </a:extLst>
          </p:cNvPr>
          <p:cNvSpPr/>
          <p:nvPr/>
        </p:nvSpPr>
        <p:spPr>
          <a:xfrm>
            <a:off x="2158199" y="2181022"/>
            <a:ext cx="4351857" cy="2103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All Parties Shall</a:t>
            </a:r>
          </a:p>
        </p:txBody>
      </p:sp>
      <p:sp>
        <p:nvSpPr>
          <p:cNvPr id="6" name="Rectangle 5">
            <a:extLst>
              <a:ext uri="{FF2B5EF4-FFF2-40B4-BE49-F238E27FC236}">
                <a16:creationId xmlns:a16="http://schemas.microsoft.com/office/drawing/2014/main" xmlns="" id="{B20E39D1-0076-44F9-8672-3656F27654AA}"/>
              </a:ext>
            </a:extLst>
          </p:cNvPr>
          <p:cNvSpPr/>
          <p:nvPr/>
        </p:nvSpPr>
        <p:spPr>
          <a:xfrm>
            <a:off x="6983138" y="2191315"/>
            <a:ext cx="4342819" cy="177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All Parties shall</a:t>
            </a:r>
          </a:p>
        </p:txBody>
      </p:sp>
      <p:sp>
        <p:nvSpPr>
          <p:cNvPr id="7" name="Rectangle 6">
            <a:extLst>
              <a:ext uri="{FF2B5EF4-FFF2-40B4-BE49-F238E27FC236}">
                <a16:creationId xmlns:a16="http://schemas.microsoft.com/office/drawing/2014/main" xmlns="" id="{465B815B-B1A4-4B16-A448-EAC4078668AE}"/>
              </a:ext>
            </a:extLst>
          </p:cNvPr>
          <p:cNvSpPr/>
          <p:nvPr/>
        </p:nvSpPr>
        <p:spPr>
          <a:xfrm>
            <a:off x="2133459" y="3240624"/>
            <a:ext cx="4351857" cy="2103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All Parties</a:t>
            </a:r>
          </a:p>
        </p:txBody>
      </p:sp>
      <p:sp>
        <p:nvSpPr>
          <p:cNvPr id="8" name="Rectangle 7">
            <a:extLst>
              <a:ext uri="{FF2B5EF4-FFF2-40B4-BE49-F238E27FC236}">
                <a16:creationId xmlns:a16="http://schemas.microsoft.com/office/drawing/2014/main" xmlns="" id="{E332D68E-78B6-41A4-880A-B0343613A427}"/>
              </a:ext>
            </a:extLst>
          </p:cNvPr>
          <p:cNvSpPr/>
          <p:nvPr/>
        </p:nvSpPr>
        <p:spPr>
          <a:xfrm>
            <a:off x="2143311" y="4961917"/>
            <a:ext cx="4351857" cy="2103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All Parties</a:t>
            </a:r>
          </a:p>
        </p:txBody>
      </p:sp>
      <p:sp>
        <p:nvSpPr>
          <p:cNvPr id="9" name="Rectangle 8">
            <a:extLst>
              <a:ext uri="{FF2B5EF4-FFF2-40B4-BE49-F238E27FC236}">
                <a16:creationId xmlns:a16="http://schemas.microsoft.com/office/drawing/2014/main" xmlns="" id="{14D16399-B6E7-49D3-80DD-C53AEADC7D24}"/>
              </a:ext>
            </a:extLst>
          </p:cNvPr>
          <p:cNvSpPr/>
          <p:nvPr/>
        </p:nvSpPr>
        <p:spPr>
          <a:xfrm>
            <a:off x="6992867" y="3282430"/>
            <a:ext cx="4351857" cy="2103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All Parties</a:t>
            </a:r>
          </a:p>
        </p:txBody>
      </p:sp>
      <p:sp>
        <p:nvSpPr>
          <p:cNvPr id="10" name="Rectangle 9">
            <a:extLst>
              <a:ext uri="{FF2B5EF4-FFF2-40B4-BE49-F238E27FC236}">
                <a16:creationId xmlns:a16="http://schemas.microsoft.com/office/drawing/2014/main" xmlns="" id="{4E105670-9693-4F49-AC04-513AB51C35F2}"/>
              </a:ext>
            </a:extLst>
          </p:cNvPr>
          <p:cNvSpPr/>
          <p:nvPr/>
        </p:nvSpPr>
        <p:spPr>
          <a:xfrm>
            <a:off x="6983138" y="4935417"/>
            <a:ext cx="4351857" cy="2103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All Parties</a:t>
            </a:r>
          </a:p>
        </p:txBody>
      </p:sp>
      <p:sp>
        <p:nvSpPr>
          <p:cNvPr id="12" name="Title 11">
            <a:extLst>
              <a:ext uri="{FF2B5EF4-FFF2-40B4-BE49-F238E27FC236}">
                <a16:creationId xmlns:a16="http://schemas.microsoft.com/office/drawing/2014/main" xmlns="" id="{DC73AE29-A862-476E-9D4F-E2C692928185}"/>
              </a:ext>
            </a:extLst>
          </p:cNvPr>
          <p:cNvSpPr>
            <a:spLocks noGrp="1"/>
          </p:cNvSpPr>
          <p:nvPr>
            <p:ph type="title"/>
          </p:nvPr>
        </p:nvSpPr>
        <p:spPr>
          <a:xfrm>
            <a:off x="731404" y="82815"/>
            <a:ext cx="10363200" cy="1143000"/>
          </a:xfrm>
        </p:spPr>
        <p:txBody>
          <a:bodyPr/>
          <a:lstStyle/>
          <a:p>
            <a:r>
              <a:rPr lang="en-GB" sz="3200" dirty="0">
                <a:latin typeface="Gill Sans MT" panose="020B0502020104020203" pitchFamily="34" charset="0"/>
              </a:rPr>
              <a:t>Compared with the UNFCCC</a:t>
            </a:r>
          </a:p>
        </p:txBody>
      </p:sp>
    </p:spTree>
    <p:extLst>
      <p:ext uri="{BB962C8B-B14F-4D97-AF65-F5344CB8AC3E}">
        <p14:creationId xmlns:p14="http://schemas.microsoft.com/office/powerpoint/2010/main" xmlns="" val="2325341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BE11F276-A539-40D6-8553-6D040BF3D8E1}"/>
              </a:ext>
            </a:extLst>
          </p:cNvPr>
          <p:cNvGraphicFramePr>
            <a:graphicFrameLocks noGrp="1"/>
          </p:cNvGraphicFramePr>
          <p:nvPr>
            <p:extLst>
              <p:ext uri="{D42A27DB-BD31-4B8C-83A1-F6EECF244321}">
                <p14:modId xmlns:p14="http://schemas.microsoft.com/office/powerpoint/2010/main" xmlns="" val="4168839778"/>
              </p:ext>
            </p:extLst>
          </p:nvPr>
        </p:nvGraphicFramePr>
        <p:xfrm>
          <a:off x="299356" y="637311"/>
          <a:ext cx="11557282" cy="6316692"/>
        </p:xfrm>
        <a:graphic>
          <a:graphicData uri="http://schemas.openxmlformats.org/drawingml/2006/table">
            <a:tbl>
              <a:tblPr firstRow="1" bandRow="1">
                <a:tableStyleId>{5C22544A-7EE6-4342-B048-85BDC9FD1C3A}</a:tableStyleId>
              </a:tblPr>
              <a:tblGrid>
                <a:gridCol w="1743622">
                  <a:extLst>
                    <a:ext uri="{9D8B030D-6E8A-4147-A177-3AD203B41FA5}">
                      <a16:colId xmlns:a16="http://schemas.microsoft.com/office/drawing/2014/main" xmlns="" val="22752298"/>
                    </a:ext>
                  </a:extLst>
                </a:gridCol>
                <a:gridCol w="1635610">
                  <a:extLst>
                    <a:ext uri="{9D8B030D-6E8A-4147-A177-3AD203B41FA5}">
                      <a16:colId xmlns:a16="http://schemas.microsoft.com/office/drawing/2014/main" xmlns="" val="2626521151"/>
                    </a:ext>
                  </a:extLst>
                </a:gridCol>
                <a:gridCol w="1635610">
                  <a:extLst>
                    <a:ext uri="{9D8B030D-6E8A-4147-A177-3AD203B41FA5}">
                      <a16:colId xmlns:a16="http://schemas.microsoft.com/office/drawing/2014/main" xmlns="" val="1598333262"/>
                    </a:ext>
                  </a:extLst>
                </a:gridCol>
                <a:gridCol w="1635610">
                  <a:extLst>
                    <a:ext uri="{9D8B030D-6E8A-4147-A177-3AD203B41FA5}">
                      <a16:colId xmlns:a16="http://schemas.microsoft.com/office/drawing/2014/main" xmlns="" val="1067696482"/>
                    </a:ext>
                  </a:extLst>
                </a:gridCol>
                <a:gridCol w="1635610">
                  <a:extLst>
                    <a:ext uri="{9D8B030D-6E8A-4147-A177-3AD203B41FA5}">
                      <a16:colId xmlns:a16="http://schemas.microsoft.com/office/drawing/2014/main" xmlns="" val="2590619238"/>
                    </a:ext>
                  </a:extLst>
                </a:gridCol>
                <a:gridCol w="1635610">
                  <a:extLst>
                    <a:ext uri="{9D8B030D-6E8A-4147-A177-3AD203B41FA5}">
                      <a16:colId xmlns:a16="http://schemas.microsoft.com/office/drawing/2014/main" xmlns="" val="3929016103"/>
                    </a:ext>
                  </a:extLst>
                </a:gridCol>
                <a:gridCol w="1635610">
                  <a:extLst>
                    <a:ext uri="{9D8B030D-6E8A-4147-A177-3AD203B41FA5}">
                      <a16:colId xmlns:a16="http://schemas.microsoft.com/office/drawing/2014/main" xmlns="" val="1593624658"/>
                    </a:ext>
                  </a:extLst>
                </a:gridCol>
              </a:tblGrid>
              <a:tr h="345001">
                <a:tc>
                  <a:txBody>
                    <a:bodyPr/>
                    <a:lstStyle/>
                    <a:p>
                      <a:endParaRPr lang="en-GB" sz="1800" dirty="0">
                        <a:solidFill>
                          <a:schemeClr val="bg1"/>
                        </a:solidFill>
                      </a:endParaRPr>
                    </a:p>
                  </a:txBody>
                  <a:tcPr>
                    <a:noFill/>
                  </a:tcPr>
                </a:tc>
                <a:tc gridSpan="3">
                  <a:txBody>
                    <a:bodyPr/>
                    <a:lstStyle/>
                    <a:p>
                      <a:r>
                        <a:rPr lang="en-GB" sz="1400" dirty="0">
                          <a:latin typeface="Gill Sans MT" panose="020B0502020104020203" pitchFamily="34" charset="0"/>
                        </a:rPr>
                        <a:t>UNFCCC</a:t>
                      </a:r>
                    </a:p>
                  </a:txBody>
                  <a:tcPr/>
                </a:tc>
                <a:tc hMerge="1">
                  <a:txBody>
                    <a:bodyPr/>
                    <a:lstStyle/>
                    <a:p>
                      <a:endParaRPr lang="en-GB" dirty="0"/>
                    </a:p>
                  </a:txBody>
                  <a:tcPr/>
                </a:tc>
                <a:tc hMerge="1">
                  <a:txBody>
                    <a:bodyPr/>
                    <a:lstStyle/>
                    <a:p>
                      <a:endParaRPr lang="en-GB" dirty="0"/>
                    </a:p>
                  </a:txBody>
                  <a:tcPr/>
                </a:tc>
                <a:tc gridSpan="3">
                  <a:txBody>
                    <a:bodyPr/>
                    <a:lstStyle/>
                    <a:p>
                      <a:r>
                        <a:rPr lang="en-GB" sz="1400" dirty="0">
                          <a:latin typeface="Gill Sans MT" panose="020B0502020104020203" pitchFamily="34" charset="0"/>
                        </a:rPr>
                        <a:t>Paris Agreement</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2824878289"/>
                  </a:ext>
                </a:extLst>
              </a:tr>
              <a:tr h="513887">
                <a:tc>
                  <a:txBody>
                    <a:bodyPr/>
                    <a:lstStyle/>
                    <a:p>
                      <a:endParaRPr lang="en-GB" sz="1800" dirty="0">
                        <a:solidFill>
                          <a:schemeClr val="bg1"/>
                        </a:solidFill>
                      </a:endParaRPr>
                    </a:p>
                  </a:txBody>
                  <a:tcPr>
                    <a:noFill/>
                  </a:tcPr>
                </a:tc>
                <a:tc>
                  <a:txBody>
                    <a:bodyPr/>
                    <a:lstStyle/>
                    <a:p>
                      <a:r>
                        <a:rPr lang="en-GB" sz="1400" b="1" dirty="0">
                          <a:latin typeface="Gill Sans MT" panose="020B0502020104020203" pitchFamily="34" charset="0"/>
                        </a:rPr>
                        <a:t>Developed</a:t>
                      </a:r>
                    </a:p>
                    <a:p>
                      <a:r>
                        <a:rPr lang="en-GB" sz="1400" b="1" dirty="0">
                          <a:latin typeface="Gill Sans MT" panose="020B0502020104020203" pitchFamily="34" charset="0"/>
                        </a:rPr>
                        <a:t>Countries</a:t>
                      </a:r>
                    </a:p>
                  </a:txBody>
                  <a:tcPr/>
                </a:tc>
                <a:tc>
                  <a:txBody>
                    <a:bodyPr/>
                    <a:lstStyle/>
                    <a:p>
                      <a:r>
                        <a:rPr lang="en-GB" sz="1400" b="1" dirty="0">
                          <a:latin typeface="Gill Sans MT" panose="020B0502020104020203" pitchFamily="34" charset="0"/>
                        </a:rPr>
                        <a:t>Developing</a:t>
                      </a:r>
                    </a:p>
                    <a:p>
                      <a:r>
                        <a:rPr lang="en-GB" sz="1400" b="1" dirty="0">
                          <a:latin typeface="Gill Sans MT" panose="020B0502020104020203" pitchFamily="34" charset="0"/>
                        </a:rPr>
                        <a:t>Countries</a:t>
                      </a:r>
                    </a:p>
                  </a:txBody>
                  <a:tcPr/>
                </a:tc>
                <a:tc>
                  <a:txBody>
                    <a:bodyPr/>
                    <a:lstStyle/>
                    <a:p>
                      <a:r>
                        <a:rPr lang="en-GB" sz="1400" b="1" dirty="0">
                          <a:latin typeface="Gill Sans MT" panose="020B0502020104020203" pitchFamily="34" charset="0"/>
                        </a:rPr>
                        <a:t>LDCs/ SIDS</a:t>
                      </a:r>
                    </a:p>
                  </a:txBody>
                  <a:tcPr/>
                </a:tc>
                <a:tc>
                  <a:txBody>
                    <a:bodyPr/>
                    <a:lstStyle/>
                    <a:p>
                      <a:r>
                        <a:rPr lang="en-GB" sz="1400" b="1" dirty="0">
                          <a:latin typeface="Gill Sans MT" panose="020B0502020104020203" pitchFamily="34" charset="0"/>
                        </a:rPr>
                        <a:t>Developed</a:t>
                      </a:r>
                    </a:p>
                    <a:p>
                      <a:r>
                        <a:rPr lang="en-GB" sz="1400" b="1" dirty="0">
                          <a:latin typeface="Gill Sans MT" panose="020B0502020104020203" pitchFamily="34" charset="0"/>
                        </a:rPr>
                        <a:t>Countries</a:t>
                      </a:r>
                    </a:p>
                  </a:txBody>
                  <a:tcPr/>
                </a:tc>
                <a:tc>
                  <a:txBody>
                    <a:bodyPr/>
                    <a:lstStyle/>
                    <a:p>
                      <a:r>
                        <a:rPr lang="en-GB" sz="1400" b="1" dirty="0">
                          <a:latin typeface="Gill Sans MT" panose="020B0502020104020203" pitchFamily="34" charset="0"/>
                        </a:rPr>
                        <a:t>Developing</a:t>
                      </a:r>
                    </a:p>
                    <a:p>
                      <a:r>
                        <a:rPr lang="en-GB" sz="1400" b="1" dirty="0">
                          <a:latin typeface="Gill Sans MT" panose="020B0502020104020203" pitchFamily="34" charset="0"/>
                        </a:rPr>
                        <a:t>Countries</a:t>
                      </a:r>
                    </a:p>
                  </a:txBody>
                  <a:tcPr/>
                </a:tc>
                <a:tc>
                  <a:txBody>
                    <a:bodyPr/>
                    <a:lstStyle/>
                    <a:p>
                      <a:r>
                        <a:rPr lang="en-GB" sz="1600" b="1" dirty="0">
                          <a:latin typeface="Gill Sans MT" panose="020B0502020104020203" pitchFamily="34" charset="0"/>
                        </a:rPr>
                        <a:t>LDCs/ SIDS</a:t>
                      </a:r>
                    </a:p>
                  </a:txBody>
                  <a:tcPr/>
                </a:tc>
                <a:extLst>
                  <a:ext uri="{0D108BD9-81ED-4DB2-BD59-A6C34878D82A}">
                    <a16:rowId xmlns:a16="http://schemas.microsoft.com/office/drawing/2014/main" xmlns="" val="37786746"/>
                  </a:ext>
                </a:extLst>
              </a:tr>
              <a:tr h="1495003">
                <a:tc>
                  <a:txBody>
                    <a:bodyPr/>
                    <a:lstStyle/>
                    <a:p>
                      <a:r>
                        <a:rPr lang="en-GB" sz="1400" b="1" dirty="0">
                          <a:latin typeface="Gill Sans MT" panose="020B0502020104020203" pitchFamily="34" charset="0"/>
                        </a:rPr>
                        <a:t>Review of GHG inventories</a:t>
                      </a:r>
                    </a:p>
                  </a:txBody>
                  <a:tcPr/>
                </a:tc>
                <a:tc>
                  <a:txBody>
                    <a:bodyPr/>
                    <a:lstStyle/>
                    <a:p>
                      <a:pPr lvl="0"/>
                      <a:r>
                        <a:rPr lang="en-GB" sz="1400" b="0" kern="1200" dirty="0">
                          <a:solidFill>
                            <a:schemeClr val="dk1"/>
                          </a:solidFill>
                          <a:effectLst/>
                          <a:latin typeface="Gill Sans MT" panose="020B0502020104020203" pitchFamily="34" charset="0"/>
                          <a:ea typeface="+mn-ea"/>
                          <a:cs typeface="+mn-cs"/>
                        </a:rPr>
                        <a:t>Review (in many steps)</a:t>
                      </a:r>
                    </a:p>
                    <a:p>
                      <a:pPr lvl="0"/>
                      <a:r>
                        <a:rPr lang="en-GB" sz="1400" b="0" kern="1200" dirty="0">
                          <a:solidFill>
                            <a:schemeClr val="dk1"/>
                          </a:solidFill>
                          <a:effectLst/>
                          <a:latin typeface="Gill Sans MT" panose="020B0502020104020203" pitchFamily="34" charset="0"/>
                          <a:ea typeface="+mn-ea"/>
                          <a:cs typeface="+mn-cs"/>
                        </a:rPr>
                        <a:t>(initial check of facts, synthesis and assessment, individual review, assessment report)</a:t>
                      </a:r>
                      <a:endParaRPr lang="en-GB" sz="1400" dirty="0">
                        <a:latin typeface="Gill Sans MT" panose="020B0502020104020203" pitchFamily="34" charset="0"/>
                      </a:endParaRPr>
                    </a:p>
                  </a:txBody>
                  <a:tcPr/>
                </a:tc>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r>
                        <a:rPr lang="en-GB" sz="1400" dirty="0">
                          <a:effectLst/>
                          <a:latin typeface="Gill Sans MT" panose="020B0502020104020203" pitchFamily="34" charset="0"/>
                        </a:rPr>
                        <a:t>As part of technical review of BUR</a:t>
                      </a:r>
                      <a:endParaRPr lang="en-GB" sz="1400" dirty="0">
                        <a:effectLst/>
                        <a:latin typeface="Gill Sans MT" panose="020B0502020104020203" pitchFamily="34" charset="0"/>
                        <a:ea typeface="Calibri" panose="020F0502020204030204" pitchFamily="34" charset="0"/>
                        <a:cs typeface="Times New Roman" panose="02020603050405020304" pitchFamily="18" charset="0"/>
                      </a:endParaRPr>
                    </a:p>
                    <a:p>
                      <a:endParaRPr lang="en-GB" sz="1400" dirty="0">
                        <a:latin typeface="Gill Sans MT" panose="020B0502020104020203" pitchFamily="34" charset="0"/>
                      </a:endParaRPr>
                    </a:p>
                  </a:txBody>
                  <a:tcPr/>
                </a:tc>
                <a:tc>
                  <a:txBody>
                    <a:bodyPr/>
                    <a:lstStyle/>
                    <a:p>
                      <a:endParaRPr lang="en-GB" sz="1400" dirty="0">
                        <a:latin typeface="Gill Sans MT" panose="020B0502020104020203" pitchFamily="34" charset="0"/>
                      </a:endParaRPr>
                    </a:p>
                  </a:txBody>
                  <a:tcPr/>
                </a:tc>
                <a:tc gridSpan="3">
                  <a:txBody>
                    <a:bodyPr/>
                    <a:lstStyle/>
                    <a:p>
                      <a:r>
                        <a:rPr lang="en-GB" sz="1400" dirty="0">
                          <a:latin typeface="Gill Sans MT" panose="020B0502020104020203" pitchFamily="34" charset="0"/>
                        </a:rPr>
                        <a:t>No special provisions yet</a:t>
                      </a:r>
                    </a:p>
                  </a:txBody>
                  <a:tcPr/>
                </a:tc>
                <a:tc hMerge="1">
                  <a:txBody>
                    <a:bodyPr/>
                    <a:lstStyle/>
                    <a:p>
                      <a:endParaRPr lang="en-GB" sz="1800" dirty="0"/>
                    </a:p>
                  </a:txBody>
                  <a:tcPr/>
                </a:tc>
                <a:tc hMerge="1">
                  <a:txBody>
                    <a:bodyPr/>
                    <a:lstStyle/>
                    <a:p>
                      <a:endParaRPr lang="en-GB" sz="1800" dirty="0"/>
                    </a:p>
                  </a:txBody>
                  <a:tcPr/>
                </a:tc>
                <a:extLst>
                  <a:ext uri="{0D108BD9-81ED-4DB2-BD59-A6C34878D82A}">
                    <a16:rowId xmlns:a16="http://schemas.microsoft.com/office/drawing/2014/main" xmlns="" val="1991824254"/>
                  </a:ext>
                </a:extLst>
              </a:tr>
              <a:tr h="1293753">
                <a:tc>
                  <a:txBody>
                    <a:bodyPr/>
                    <a:lstStyle/>
                    <a:p>
                      <a:r>
                        <a:rPr lang="en-GB" sz="1400" b="1" dirty="0">
                          <a:latin typeface="Gill Sans MT" panose="020B0502020104020203" pitchFamily="34" charset="0"/>
                        </a:rPr>
                        <a:t>Review of Nat </a:t>
                      </a:r>
                      <a:r>
                        <a:rPr lang="en-GB" sz="1400" b="1" dirty="0" err="1">
                          <a:latin typeface="Gill Sans MT" panose="020B0502020104020203" pitchFamily="34" charset="0"/>
                        </a:rPr>
                        <a:t>Comms</a:t>
                      </a:r>
                      <a:endParaRPr lang="en-GB" sz="1400" b="1" dirty="0">
                        <a:latin typeface="Gill Sans MT" panose="020B0502020104020203" pitchFamily="34" charset="0"/>
                      </a:endParaRPr>
                    </a:p>
                  </a:txBody>
                  <a:tcPr/>
                </a:tc>
                <a:tc>
                  <a:txBody>
                    <a:bodyPr/>
                    <a:lstStyle/>
                    <a:p>
                      <a:r>
                        <a:rPr lang="en-GB" sz="1400" kern="1200" dirty="0">
                          <a:solidFill>
                            <a:schemeClr val="dk1"/>
                          </a:solidFill>
                          <a:effectLst/>
                          <a:latin typeface="Gill Sans MT" panose="020B0502020104020203" pitchFamily="34" charset="0"/>
                          <a:ea typeface="+mn-ea"/>
                          <a:cs typeface="+mn-cs"/>
                        </a:rPr>
                        <a:t>R</a:t>
                      </a:r>
                      <a:r>
                        <a:rPr lang="en-GB" sz="1400" dirty="0">
                          <a:latin typeface="Gill Sans MT" panose="020B0502020104020203" pitchFamily="34" charset="0"/>
                        </a:rPr>
                        <a:t>eview</a:t>
                      </a:r>
                    </a:p>
                    <a:p>
                      <a:r>
                        <a:rPr lang="en-GB" sz="1400" dirty="0">
                          <a:latin typeface="Gill Sans MT" panose="020B0502020104020203" pitchFamily="34" charset="0"/>
                        </a:rPr>
                        <a:t>(desk reviews, in-country visits- exceptional cases), secretariat in-depth review. </a:t>
                      </a:r>
                    </a:p>
                  </a:txBody>
                  <a:tcPr/>
                </a:tc>
                <a:tc>
                  <a:txBody>
                    <a:bodyPr/>
                    <a:lstStyle/>
                    <a:p>
                      <a:endParaRPr lang="en-GB" sz="1400" dirty="0">
                        <a:latin typeface="Gill Sans MT" panose="020B0502020104020203" pitchFamily="34" charset="0"/>
                      </a:endParaRPr>
                    </a:p>
                    <a:p>
                      <a:r>
                        <a:rPr lang="en-GB" sz="1400" dirty="0">
                          <a:latin typeface="Gill Sans MT" panose="020B0502020104020203" pitchFamily="34" charset="0"/>
                        </a:rPr>
                        <a:t>Compilation and Synthesis reports</a:t>
                      </a:r>
                    </a:p>
                  </a:txBody>
                  <a:tcPr/>
                </a:tc>
                <a:tc>
                  <a:txBody>
                    <a:bodyPr/>
                    <a:lstStyle/>
                    <a:p>
                      <a:endParaRPr lang="en-GB" sz="1400" dirty="0">
                        <a:latin typeface="Gill Sans MT" panose="020B0502020104020203" pitchFamily="34" charset="0"/>
                      </a:endParaRPr>
                    </a:p>
                    <a:p>
                      <a:endParaRPr lang="en-GB" sz="1400" dirty="0">
                        <a:latin typeface="Gill Sans MT" panose="020B0502020104020203" pitchFamily="34" charset="0"/>
                      </a:endParaRPr>
                    </a:p>
                  </a:txBody>
                  <a:tcPr/>
                </a:tc>
                <a:tc gridSpan="3">
                  <a:txBody>
                    <a:bodyPr/>
                    <a:lstStyle/>
                    <a:p>
                      <a:r>
                        <a:rPr lang="en-GB" sz="1400" dirty="0">
                          <a:latin typeface="Gill Sans MT" panose="020B0502020104020203" pitchFamily="34" charset="0"/>
                        </a:rPr>
                        <a:t>No special provisions yet</a:t>
                      </a:r>
                    </a:p>
                  </a:txBody>
                  <a:tcPr/>
                </a:tc>
                <a:tc hMerge="1">
                  <a:txBody>
                    <a:bodyPr/>
                    <a:lstStyle/>
                    <a:p>
                      <a:endParaRPr lang="en-GB" sz="1800" dirty="0"/>
                    </a:p>
                  </a:txBody>
                  <a:tcPr/>
                </a:tc>
                <a:tc hMerge="1">
                  <a:txBody>
                    <a:bodyPr/>
                    <a:lstStyle/>
                    <a:p>
                      <a:endParaRPr lang="en-GB" sz="1800" dirty="0"/>
                    </a:p>
                  </a:txBody>
                  <a:tcPr/>
                </a:tc>
                <a:extLst>
                  <a:ext uri="{0D108BD9-81ED-4DB2-BD59-A6C34878D82A}">
                    <a16:rowId xmlns:a16="http://schemas.microsoft.com/office/drawing/2014/main" xmlns="" val="4010965213"/>
                  </a:ext>
                </a:extLst>
              </a:tr>
              <a:tr h="891252">
                <a:tc>
                  <a:txBody>
                    <a:bodyPr/>
                    <a:lstStyle/>
                    <a:p>
                      <a:r>
                        <a:rPr lang="en-GB" sz="1400" b="1" dirty="0">
                          <a:latin typeface="Gill Sans MT" panose="020B0502020104020203" pitchFamily="34" charset="0"/>
                        </a:rPr>
                        <a:t>Technical expert review/ analysis of Biennial reports</a:t>
                      </a:r>
                    </a:p>
                  </a:txBody>
                  <a:tcPr/>
                </a:tc>
                <a:tc>
                  <a:txBody>
                    <a:bodyPr/>
                    <a:lstStyle/>
                    <a:p>
                      <a:r>
                        <a:rPr lang="en-GB" sz="1400" dirty="0">
                          <a:latin typeface="Gill Sans MT" panose="020B0502020104020203" pitchFamily="34" charset="0"/>
                        </a:rPr>
                        <a:t>IAR</a:t>
                      </a:r>
                    </a:p>
                    <a:p>
                      <a:r>
                        <a:rPr lang="en-GB" sz="1400" dirty="0">
                          <a:latin typeface="Gill Sans MT" panose="020B0502020104020203" pitchFamily="34" charset="0"/>
                        </a:rPr>
                        <a:t>Reviews by TER</a:t>
                      </a:r>
                    </a:p>
                  </a:txBody>
                  <a:tcPr/>
                </a:tc>
                <a:tc>
                  <a:txBody>
                    <a:bodyPr/>
                    <a:lstStyle/>
                    <a:p>
                      <a:r>
                        <a:rPr lang="en-GB" sz="1400" dirty="0">
                          <a:latin typeface="Gill Sans MT" panose="020B0502020104020203" pitchFamily="34" charset="0"/>
                        </a:rPr>
                        <a:t>ICA</a:t>
                      </a:r>
                    </a:p>
                    <a:p>
                      <a:r>
                        <a:rPr lang="en-GB" sz="1400" dirty="0">
                          <a:latin typeface="Gill Sans MT" panose="020B0502020104020203" pitchFamily="34" charset="0"/>
                        </a:rPr>
                        <a:t>Technical analysis of BUR</a:t>
                      </a:r>
                    </a:p>
                  </a:txBody>
                  <a:tcPr/>
                </a:tc>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r>
                        <a:rPr lang="en-GB" sz="1400" dirty="0">
                          <a:latin typeface="Gill Sans MT" panose="020B0502020104020203" pitchFamily="34" charset="0"/>
                        </a:rPr>
                        <a:t>Can be reviewed as a group</a:t>
                      </a:r>
                    </a:p>
                    <a:p>
                      <a:endParaRPr lang="en-GB" sz="1400" dirty="0">
                        <a:latin typeface="Gill Sans MT" panose="020B0502020104020203" pitchFamily="34" charset="0"/>
                      </a:endParaRPr>
                    </a:p>
                  </a:txBody>
                  <a:tcPr/>
                </a:tc>
                <a:tc gridSpan="3">
                  <a:txBody>
                    <a:bodyPr/>
                    <a:lstStyle/>
                    <a:p>
                      <a:pPr algn="ctr"/>
                      <a:r>
                        <a:rPr lang="en-GB" sz="1400" dirty="0">
                          <a:latin typeface="Gill Sans MT" panose="020B0502020104020203" pitchFamily="34" charset="0"/>
                        </a:rPr>
                        <a:t>All parties</a:t>
                      </a:r>
                    </a:p>
                    <a:p>
                      <a:pPr algn="ctr"/>
                      <a:r>
                        <a:rPr lang="en-GB" sz="1400" dirty="0">
                          <a:latin typeface="Gill Sans MT" panose="020B0502020104020203" pitchFamily="34" charset="0"/>
                        </a:rPr>
                        <a:t>Flexibility for countries in light of their capacity</a:t>
                      </a:r>
                    </a:p>
                  </a:txBody>
                  <a:tcPr/>
                </a:tc>
                <a:tc hMerge="1">
                  <a:txBody>
                    <a:bodyPr/>
                    <a:lstStyle/>
                    <a:p>
                      <a:endParaRPr lang="en-GB" sz="1800" dirty="0"/>
                    </a:p>
                  </a:txBody>
                  <a:tcPr/>
                </a:tc>
                <a:tc hMerge="1">
                  <a:txBody>
                    <a:bodyPr/>
                    <a:lstStyle/>
                    <a:p>
                      <a:endParaRPr lang="en-GB" sz="1800" dirty="0"/>
                    </a:p>
                  </a:txBody>
                  <a:tcPr/>
                </a:tc>
                <a:extLst>
                  <a:ext uri="{0D108BD9-81ED-4DB2-BD59-A6C34878D82A}">
                    <a16:rowId xmlns:a16="http://schemas.microsoft.com/office/drawing/2014/main" xmlns="" val="1711676316"/>
                  </a:ext>
                </a:extLst>
              </a:tr>
              <a:tr h="1293753">
                <a:tc>
                  <a:txBody>
                    <a:bodyPr/>
                    <a:lstStyle/>
                    <a:p>
                      <a:r>
                        <a:rPr lang="en-GB" sz="1400" b="1" dirty="0">
                          <a:latin typeface="Gill Sans MT" panose="020B0502020104020203" pitchFamily="34" charset="0"/>
                        </a:rPr>
                        <a:t>Multilateral review/ consideration</a:t>
                      </a:r>
                    </a:p>
                  </a:txBody>
                  <a:tcPr/>
                </a:tc>
                <a:tc>
                  <a:txBody>
                    <a:bodyPr/>
                    <a:lstStyle/>
                    <a:p>
                      <a:r>
                        <a:rPr lang="en-GB" sz="1400" dirty="0">
                          <a:latin typeface="Gill Sans MT" panose="020B0502020104020203" pitchFamily="34" charset="0"/>
                        </a:rPr>
                        <a:t>As part of IAR process</a:t>
                      </a:r>
                    </a:p>
                    <a:p>
                      <a:r>
                        <a:rPr lang="en-GB" sz="1400" dirty="0">
                          <a:latin typeface="Gill Sans MT" panose="020B0502020104020203" pitchFamily="34" charset="0"/>
                        </a:rPr>
                        <a:t>(questions and answers, assessment, reports)</a:t>
                      </a:r>
                    </a:p>
                    <a:p>
                      <a:r>
                        <a:rPr lang="en-GB" sz="1400" dirty="0">
                          <a:latin typeface="Gill Sans MT" panose="020B0502020104020203" pitchFamily="34" charset="0"/>
                        </a:rPr>
                        <a:t>Different guidelines</a:t>
                      </a:r>
                    </a:p>
                  </a:txBody>
                  <a:tcPr/>
                </a:tc>
                <a:tc>
                  <a:txBody>
                    <a:bodyPr/>
                    <a:lstStyle/>
                    <a:p>
                      <a:r>
                        <a:rPr lang="en-GB" sz="1400" dirty="0">
                          <a:latin typeface="Gill Sans MT" panose="020B0502020104020203" pitchFamily="34" charset="0"/>
                        </a:rPr>
                        <a:t>As part of ICA process</a:t>
                      </a:r>
                    </a:p>
                    <a:p>
                      <a:r>
                        <a:rPr lang="en-GB" sz="1400" dirty="0">
                          <a:latin typeface="Gill Sans MT" panose="020B0502020104020203" pitchFamily="34" charset="0"/>
                        </a:rPr>
                        <a:t>(facilitative sharing of views)</a:t>
                      </a:r>
                    </a:p>
                    <a:p>
                      <a:endParaRPr lang="en-GB" sz="1400" dirty="0">
                        <a:latin typeface="Gill Sans MT" panose="020B0502020104020203" pitchFamily="34" charset="0"/>
                      </a:endParaRPr>
                    </a:p>
                    <a:p>
                      <a:r>
                        <a:rPr lang="en-GB" sz="1400" dirty="0">
                          <a:latin typeface="Gill Sans MT" panose="020B0502020104020203" pitchFamily="34" charset="0"/>
                        </a:rPr>
                        <a:t>Different guidelines</a:t>
                      </a:r>
                    </a:p>
                  </a:txBody>
                  <a:tcPr/>
                </a:tc>
                <a:tc>
                  <a:txBody>
                    <a:bodyPr/>
                    <a:lstStyle/>
                    <a:p>
                      <a:endParaRPr lang="en-GB" sz="1400" dirty="0">
                        <a:latin typeface="Gill Sans MT" panose="020B0502020104020203" pitchFamily="34" charset="0"/>
                      </a:endParaRPr>
                    </a:p>
                  </a:txBody>
                  <a:tcPr/>
                </a:tc>
                <a:tc gridSpan="3">
                  <a:txBody>
                    <a:bodyPr/>
                    <a:lstStyle/>
                    <a:p>
                      <a:pPr algn="ctr"/>
                      <a:r>
                        <a:rPr lang="en-GB" sz="1400" dirty="0">
                          <a:latin typeface="Gill Sans MT" panose="020B0502020104020203" pitchFamily="34" charset="0"/>
                        </a:rPr>
                        <a:t>All parties</a:t>
                      </a:r>
                    </a:p>
                    <a:p>
                      <a:pPr algn="ctr"/>
                      <a:r>
                        <a:rPr lang="en-GB" sz="1400" dirty="0">
                          <a:latin typeface="Gill Sans MT" panose="020B0502020104020203" pitchFamily="34" charset="0"/>
                        </a:rPr>
                        <a:t>Flexibility for countries in light of their capacity</a:t>
                      </a:r>
                    </a:p>
                    <a:p>
                      <a:endParaRPr lang="en-GB" sz="1400" dirty="0">
                        <a:latin typeface="Gill Sans MT" panose="020B0502020104020203" pitchFamily="34" charset="0"/>
                      </a:endParaRPr>
                    </a:p>
                  </a:txBody>
                  <a:tcPr/>
                </a:tc>
                <a:tc hMerge="1">
                  <a:txBody>
                    <a:bodyPr/>
                    <a:lstStyle/>
                    <a:p>
                      <a:endParaRPr lang="en-GB" sz="1800" dirty="0"/>
                    </a:p>
                  </a:txBody>
                  <a:tcPr/>
                </a:tc>
                <a:tc hMerge="1">
                  <a:txBody>
                    <a:bodyPr/>
                    <a:lstStyle/>
                    <a:p>
                      <a:endParaRPr lang="en-GB" sz="1800" dirty="0"/>
                    </a:p>
                  </a:txBody>
                  <a:tcPr/>
                </a:tc>
                <a:extLst>
                  <a:ext uri="{0D108BD9-81ED-4DB2-BD59-A6C34878D82A}">
                    <a16:rowId xmlns:a16="http://schemas.microsoft.com/office/drawing/2014/main" xmlns="" val="3152194733"/>
                  </a:ext>
                </a:extLst>
              </a:tr>
            </a:tbl>
          </a:graphicData>
        </a:graphic>
      </p:graphicFrame>
      <p:sp>
        <p:nvSpPr>
          <p:cNvPr id="3" name="Title 11">
            <a:extLst>
              <a:ext uri="{FF2B5EF4-FFF2-40B4-BE49-F238E27FC236}">
                <a16:creationId xmlns:a16="http://schemas.microsoft.com/office/drawing/2014/main" xmlns="" id="{32BCCA88-D482-4AC2-84B7-563E8E0D0218}"/>
              </a:ext>
            </a:extLst>
          </p:cNvPr>
          <p:cNvSpPr txBox="1">
            <a:spLocks/>
          </p:cNvSpPr>
          <p:nvPr/>
        </p:nvSpPr>
        <p:spPr>
          <a:xfrm>
            <a:off x="731404" y="82815"/>
            <a:ext cx="10363200" cy="1143000"/>
          </a:xfrm>
          <a:prstGeom prst="rect">
            <a:avLst/>
          </a:prstGeom>
        </p:spPr>
        <p:txBody>
          <a:bodyPr/>
          <a:lstStyle>
            <a:lvl1pPr algn="ctr" rtl="0" eaLnBrk="0" fontAlgn="base" hangingPunct="0">
              <a:spcBef>
                <a:spcPct val="0"/>
              </a:spcBef>
              <a:spcAft>
                <a:spcPct val="0"/>
              </a:spcAft>
              <a:defRPr sz="5416">
                <a:solidFill>
                  <a:schemeClr val="tx2"/>
                </a:solidFill>
                <a:latin typeface="+mj-lt"/>
                <a:ea typeface="+mj-ea"/>
                <a:cs typeface="+mj-cs"/>
              </a:defRPr>
            </a:lvl1pPr>
            <a:lvl2pPr algn="ctr" rtl="0" eaLnBrk="0" fontAlgn="base" hangingPunct="0">
              <a:spcBef>
                <a:spcPct val="0"/>
              </a:spcBef>
              <a:spcAft>
                <a:spcPct val="0"/>
              </a:spcAft>
              <a:defRPr sz="5416">
                <a:solidFill>
                  <a:schemeClr val="tx2"/>
                </a:solidFill>
                <a:latin typeface="Times New Roman" pitchFamily="18" charset="0"/>
              </a:defRPr>
            </a:lvl2pPr>
            <a:lvl3pPr algn="ctr" rtl="0" eaLnBrk="0" fontAlgn="base" hangingPunct="0">
              <a:spcBef>
                <a:spcPct val="0"/>
              </a:spcBef>
              <a:spcAft>
                <a:spcPct val="0"/>
              </a:spcAft>
              <a:defRPr sz="5416">
                <a:solidFill>
                  <a:schemeClr val="tx2"/>
                </a:solidFill>
                <a:latin typeface="Times New Roman" pitchFamily="18" charset="0"/>
              </a:defRPr>
            </a:lvl3pPr>
            <a:lvl4pPr algn="ctr" rtl="0" eaLnBrk="0" fontAlgn="base" hangingPunct="0">
              <a:spcBef>
                <a:spcPct val="0"/>
              </a:spcBef>
              <a:spcAft>
                <a:spcPct val="0"/>
              </a:spcAft>
              <a:defRPr sz="5416">
                <a:solidFill>
                  <a:schemeClr val="tx2"/>
                </a:solidFill>
                <a:latin typeface="Times New Roman" pitchFamily="18" charset="0"/>
              </a:defRPr>
            </a:lvl4pPr>
            <a:lvl5pPr algn="ctr" rtl="0" eaLnBrk="0" fontAlgn="base" hangingPunct="0">
              <a:spcBef>
                <a:spcPct val="0"/>
              </a:spcBef>
              <a:spcAft>
                <a:spcPct val="0"/>
              </a:spcAft>
              <a:defRPr sz="5416">
                <a:solidFill>
                  <a:schemeClr val="tx2"/>
                </a:solidFill>
                <a:latin typeface="Times New Roman" pitchFamily="18" charset="0"/>
              </a:defRPr>
            </a:lvl5pPr>
            <a:lvl6pPr marL="562722" algn="ctr" rtl="0" fontAlgn="base">
              <a:spcBef>
                <a:spcPct val="0"/>
              </a:spcBef>
              <a:spcAft>
                <a:spcPct val="0"/>
              </a:spcAft>
              <a:defRPr sz="5416">
                <a:solidFill>
                  <a:schemeClr val="tx2"/>
                </a:solidFill>
                <a:latin typeface="Times New Roman" pitchFamily="18" charset="0"/>
              </a:defRPr>
            </a:lvl6pPr>
            <a:lvl7pPr marL="1125444" algn="ctr" rtl="0" fontAlgn="base">
              <a:spcBef>
                <a:spcPct val="0"/>
              </a:spcBef>
              <a:spcAft>
                <a:spcPct val="0"/>
              </a:spcAft>
              <a:defRPr sz="5416">
                <a:solidFill>
                  <a:schemeClr val="tx2"/>
                </a:solidFill>
                <a:latin typeface="Times New Roman" pitchFamily="18" charset="0"/>
              </a:defRPr>
            </a:lvl7pPr>
            <a:lvl8pPr marL="1688165" algn="ctr" rtl="0" fontAlgn="base">
              <a:spcBef>
                <a:spcPct val="0"/>
              </a:spcBef>
              <a:spcAft>
                <a:spcPct val="0"/>
              </a:spcAft>
              <a:defRPr sz="5416">
                <a:solidFill>
                  <a:schemeClr val="tx2"/>
                </a:solidFill>
                <a:latin typeface="Times New Roman" pitchFamily="18" charset="0"/>
              </a:defRPr>
            </a:lvl8pPr>
            <a:lvl9pPr marL="2250887" algn="ctr" rtl="0" fontAlgn="base">
              <a:spcBef>
                <a:spcPct val="0"/>
              </a:spcBef>
              <a:spcAft>
                <a:spcPct val="0"/>
              </a:spcAft>
              <a:defRPr sz="5416">
                <a:solidFill>
                  <a:schemeClr val="tx2"/>
                </a:solidFill>
                <a:latin typeface="Times New Roman" pitchFamily="18" charset="0"/>
              </a:defRPr>
            </a:lvl9pPr>
          </a:lstStyle>
          <a:p>
            <a:r>
              <a:rPr lang="en-GB" sz="3200" kern="0">
                <a:latin typeface="Gill Sans MT" panose="020B0502020104020203" pitchFamily="34" charset="0"/>
              </a:rPr>
              <a:t>Compared with the UNFCCC</a:t>
            </a:r>
            <a:endParaRPr lang="en-GB" sz="3200" kern="0" dirty="0">
              <a:latin typeface="Gill Sans MT" panose="020B0502020104020203" pitchFamily="34" charset="0"/>
            </a:endParaRPr>
          </a:p>
        </p:txBody>
      </p:sp>
    </p:spTree>
    <p:extLst>
      <p:ext uri="{BB962C8B-B14F-4D97-AF65-F5344CB8AC3E}">
        <p14:creationId xmlns:p14="http://schemas.microsoft.com/office/powerpoint/2010/main" xmlns="" val="314640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4864045-0717-445F-A3D1-34BBDFAD23DB}"/>
              </a:ext>
            </a:extLst>
          </p:cNvPr>
          <p:cNvSpPr>
            <a:spLocks noGrp="1"/>
          </p:cNvSpPr>
          <p:nvPr>
            <p:ph type="title"/>
          </p:nvPr>
        </p:nvSpPr>
        <p:spPr/>
        <p:txBody>
          <a:bodyPr/>
          <a:lstStyle/>
          <a:p>
            <a:r>
              <a:rPr lang="en-GB" sz="3200" dirty="0">
                <a:latin typeface="Gill Sans MT" panose="020B0502020104020203" pitchFamily="34" charset="0"/>
              </a:rPr>
              <a:t>Options for in-build flexibility</a:t>
            </a:r>
          </a:p>
        </p:txBody>
      </p:sp>
      <p:sp>
        <p:nvSpPr>
          <p:cNvPr id="3" name="Content Placeholder 2">
            <a:extLst>
              <a:ext uri="{FF2B5EF4-FFF2-40B4-BE49-F238E27FC236}">
                <a16:creationId xmlns:a16="http://schemas.microsoft.com/office/drawing/2014/main" xmlns="" id="{D46385F8-5438-44B7-8D5E-AEF93F312814}"/>
              </a:ext>
            </a:extLst>
          </p:cNvPr>
          <p:cNvSpPr>
            <a:spLocks noGrp="1"/>
          </p:cNvSpPr>
          <p:nvPr>
            <p:ph idx="1"/>
          </p:nvPr>
        </p:nvSpPr>
        <p:spPr>
          <a:xfrm>
            <a:off x="914400" y="1752600"/>
            <a:ext cx="10363200" cy="5105400"/>
          </a:xfrm>
        </p:spPr>
        <p:txBody>
          <a:bodyPr/>
          <a:lstStyle/>
          <a:p>
            <a:r>
              <a:rPr lang="en-GB" sz="1800" dirty="0">
                <a:latin typeface="Gill Sans MT" panose="020B0502020104020203" pitchFamily="34" charset="0"/>
              </a:rPr>
              <a:t>Systematically throughout the MPGs, e.g. scope, level and detail of reporting; frequency of reporting and scope of review</a:t>
            </a:r>
          </a:p>
          <a:p>
            <a:r>
              <a:rPr lang="en-GB" sz="1800" dirty="0">
                <a:latin typeface="Gill Sans MT" panose="020B0502020104020203" pitchFamily="34" charset="0"/>
              </a:rPr>
              <a:t>Through the use of reporting tiers </a:t>
            </a:r>
          </a:p>
          <a:p>
            <a:r>
              <a:rPr lang="en-GB" sz="1800" dirty="0">
                <a:latin typeface="Gill Sans MT" panose="020B0502020104020203" pitchFamily="34" charset="0"/>
              </a:rPr>
              <a:t>Determined nationally based on developing countries’ capacities</a:t>
            </a:r>
          </a:p>
          <a:p>
            <a:r>
              <a:rPr lang="en-GB" sz="1800" dirty="0">
                <a:latin typeface="Gill Sans MT" panose="020B0502020104020203" pitchFamily="34" charset="0"/>
              </a:rPr>
              <a:t>Based on the legal nature of the reporting requirements, e.g. “</a:t>
            </a:r>
            <a:r>
              <a:rPr lang="en-GB" sz="1800" dirty="0" err="1">
                <a:latin typeface="Gill Sans MT" panose="020B0502020104020203" pitchFamily="34" charset="0"/>
              </a:rPr>
              <a:t>shalls</a:t>
            </a:r>
            <a:r>
              <a:rPr lang="en-GB" sz="1800" dirty="0">
                <a:latin typeface="Gill Sans MT" panose="020B0502020104020203" pitchFamily="34" charset="0"/>
              </a:rPr>
              <a:t>” and “</a:t>
            </a:r>
            <a:r>
              <a:rPr lang="en-GB" sz="1800" dirty="0" err="1">
                <a:latin typeface="Gill Sans MT" panose="020B0502020104020203" pitchFamily="34" charset="0"/>
              </a:rPr>
              <a:t>shoulds</a:t>
            </a:r>
            <a:r>
              <a:rPr lang="en-GB" sz="1800" dirty="0">
                <a:latin typeface="Gill Sans MT" panose="020B0502020104020203" pitchFamily="34" charset="0"/>
              </a:rPr>
              <a:t>”</a:t>
            </a:r>
          </a:p>
          <a:p>
            <a:r>
              <a:rPr lang="en-GB" sz="1800" dirty="0">
                <a:latin typeface="Gill Sans MT" panose="020B0502020104020203" pitchFamily="34" charset="0"/>
              </a:rPr>
              <a:t>Be linked to support needed and provided </a:t>
            </a:r>
          </a:p>
          <a:p>
            <a:pPr marL="0" indent="0">
              <a:buNone/>
            </a:pPr>
            <a:endParaRPr lang="en-GB" sz="1800" dirty="0">
              <a:latin typeface="Gill Sans MT" panose="020B0502020104020203" pitchFamily="34" charset="0"/>
            </a:endParaRPr>
          </a:p>
          <a:p>
            <a:pPr marL="250568" indent="-285750" eaLnBrk="1" fontAlgn="auto" hangingPunct="1">
              <a:spcBef>
                <a:spcPts val="0"/>
              </a:spcBef>
              <a:spcAft>
                <a:spcPts val="0"/>
              </a:spcAft>
              <a:buFont typeface="Arial" panose="020B0604020202020204" pitchFamily="34" charset="0"/>
              <a:buChar char="•"/>
              <a:defRPr/>
            </a:pPr>
            <a:r>
              <a:rPr lang="en-AU" sz="1800" kern="1200" dirty="0">
                <a:latin typeface="Gill Sans MT" panose="020B0502020104020203" pitchFamily="34" charset="0"/>
              </a:rPr>
              <a:t>While LDCs and SIDS may report at their discretion, it may be useful for reports to be submitted and reviewed at least once every 5-years to:</a:t>
            </a:r>
          </a:p>
          <a:p>
            <a:pPr marL="1085850" lvl="2" indent="-171450" eaLnBrk="1" fontAlgn="auto" hangingPunct="1">
              <a:spcBef>
                <a:spcPts val="0"/>
              </a:spcBef>
              <a:spcAft>
                <a:spcPts val="0"/>
              </a:spcAft>
              <a:buFont typeface="Arial" charset="0"/>
              <a:buChar char="•"/>
              <a:defRPr/>
            </a:pPr>
            <a:r>
              <a:rPr lang="en-AU" sz="1800" kern="1200" dirty="0">
                <a:latin typeface="Gill Sans MT" panose="020B0502020104020203" pitchFamily="34" charset="0"/>
              </a:rPr>
              <a:t>get a clearer picture of global action</a:t>
            </a:r>
          </a:p>
          <a:p>
            <a:pPr marL="1085850" lvl="2" indent="-171450" eaLnBrk="1" fontAlgn="auto" hangingPunct="1">
              <a:spcBef>
                <a:spcPts val="0"/>
              </a:spcBef>
              <a:spcAft>
                <a:spcPts val="0"/>
              </a:spcAft>
              <a:buFont typeface="Arial" charset="0"/>
              <a:buChar char="•"/>
              <a:defRPr/>
            </a:pPr>
            <a:r>
              <a:rPr lang="en-AU" sz="1800" kern="1200" dirty="0">
                <a:latin typeface="Gill Sans MT" panose="020B0502020104020203" pitchFamily="34" charset="0"/>
              </a:rPr>
              <a:t>ensure adequate input into the review and global stocktake</a:t>
            </a:r>
          </a:p>
          <a:p>
            <a:pPr marL="1085850" lvl="2" indent="-171450" eaLnBrk="1" fontAlgn="auto" hangingPunct="1">
              <a:spcBef>
                <a:spcPts val="0"/>
              </a:spcBef>
              <a:spcAft>
                <a:spcPts val="0"/>
              </a:spcAft>
              <a:buFont typeface="Arial" charset="0"/>
              <a:buChar char="•"/>
              <a:defRPr/>
            </a:pPr>
            <a:r>
              <a:rPr lang="en-AU" sz="1800" kern="1200" dirty="0">
                <a:latin typeface="Gill Sans MT" panose="020B0502020104020203" pitchFamily="34" charset="0"/>
              </a:rPr>
              <a:t>Provide an understanding of redundancies/gaps in support needs</a:t>
            </a:r>
          </a:p>
          <a:p>
            <a:pPr marL="1085850" lvl="2" indent="-171450" eaLnBrk="1" fontAlgn="auto" hangingPunct="1">
              <a:spcBef>
                <a:spcPts val="0"/>
              </a:spcBef>
              <a:spcAft>
                <a:spcPts val="0"/>
              </a:spcAft>
              <a:buFont typeface="Arial" charset="0"/>
              <a:buChar char="•"/>
              <a:defRPr/>
            </a:pPr>
            <a:r>
              <a:rPr lang="en-AU" sz="1800" kern="1200" dirty="0">
                <a:latin typeface="Gill Sans MT" panose="020B0502020104020203" pitchFamily="34" charset="0"/>
              </a:rPr>
              <a:t>Significant support should be given to help LDCs, SIDS etc achieve this.</a:t>
            </a:r>
          </a:p>
          <a:p>
            <a:pPr marL="914400" lvl="2" indent="0" eaLnBrk="1" fontAlgn="auto" hangingPunct="1">
              <a:spcBef>
                <a:spcPts val="0"/>
              </a:spcBef>
              <a:spcAft>
                <a:spcPts val="0"/>
              </a:spcAft>
              <a:buNone/>
              <a:defRPr/>
            </a:pPr>
            <a:endParaRPr lang="en-AU" sz="1800" dirty="0">
              <a:latin typeface="Gill Sans MT" panose="020B0502020104020203" pitchFamily="34" charset="0"/>
            </a:endParaRPr>
          </a:p>
          <a:p>
            <a:pPr marL="0" indent="0">
              <a:buNone/>
            </a:pPr>
            <a:endParaRPr lang="en-GB" sz="1800" dirty="0">
              <a:latin typeface="Gill Sans MT" panose="020B0502020104020203" pitchFamily="34" charset="0"/>
            </a:endParaRPr>
          </a:p>
          <a:p>
            <a:endParaRPr lang="en-GB" sz="1800" dirty="0"/>
          </a:p>
        </p:txBody>
      </p:sp>
    </p:spTree>
    <p:extLst>
      <p:ext uri="{BB962C8B-B14F-4D97-AF65-F5344CB8AC3E}">
        <p14:creationId xmlns:p14="http://schemas.microsoft.com/office/powerpoint/2010/main" xmlns="" val="4154771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a:latin typeface="Gill Sans MT" panose="020B0502020104020203" pitchFamily="34" charset="0"/>
              </a:rPr>
              <a:t>Information for tracking progress of implementing and achieving NDCs</a:t>
            </a:r>
            <a:endParaRPr lang="en-US" sz="3200" dirty="0">
              <a:latin typeface="Gill Sans MT" panose="020B0502020104020203" pitchFamily="34" charset="0"/>
            </a:endParaRPr>
          </a:p>
        </p:txBody>
      </p:sp>
      <p:sp>
        <p:nvSpPr>
          <p:cNvPr id="3" name="Content Placeholder 2"/>
          <p:cNvSpPr>
            <a:spLocks noGrp="1"/>
          </p:cNvSpPr>
          <p:nvPr>
            <p:ph idx="1"/>
          </p:nvPr>
        </p:nvSpPr>
        <p:spPr>
          <a:xfrm>
            <a:off x="914400" y="1981200"/>
            <a:ext cx="10363200" cy="4400128"/>
          </a:xfrm>
        </p:spPr>
        <p:txBody>
          <a:bodyPr/>
          <a:lstStyle/>
          <a:p>
            <a:pPr marL="0" lvl="1" indent="0">
              <a:spcBef>
                <a:spcPts val="1000"/>
              </a:spcBef>
              <a:buNone/>
            </a:pPr>
            <a:r>
              <a:rPr lang="en-US" sz="1800" dirty="0">
                <a:latin typeface="Gill Sans MT" panose="020B0502020104020203" pitchFamily="34" charset="0"/>
              </a:rPr>
              <a:t>Challenges:</a:t>
            </a:r>
          </a:p>
          <a:p>
            <a:pPr marL="285750" lvl="1" indent="-285750">
              <a:spcBef>
                <a:spcPts val="1000"/>
              </a:spcBef>
              <a:buFont typeface="Arial" panose="020B0604020202020204" pitchFamily="34" charset="0"/>
              <a:buChar char="•"/>
            </a:pPr>
            <a:r>
              <a:rPr lang="en-US" sz="1800" dirty="0">
                <a:latin typeface="Gill Sans MT" panose="020B0502020104020203" pitchFamily="34" charset="0"/>
              </a:rPr>
              <a:t>Diverse NDCs making formulating common MPG on information requirement for tracking is complicated</a:t>
            </a:r>
            <a:r>
              <a:rPr lang="en-GB" sz="1800" dirty="0">
                <a:effectLst/>
                <a:latin typeface="Gill Sans MT" panose="020B0502020104020203" pitchFamily="34" charset="0"/>
              </a:rPr>
              <a:t> </a:t>
            </a:r>
          </a:p>
          <a:p>
            <a:pPr marL="285750" lvl="1" indent="-285750">
              <a:spcBef>
                <a:spcPts val="1000"/>
              </a:spcBef>
              <a:buFont typeface="Arial" panose="020B0604020202020204" pitchFamily="34" charset="0"/>
              <a:buChar char="•"/>
            </a:pPr>
            <a:r>
              <a:rPr lang="en-GB" sz="1800" dirty="0">
                <a:latin typeface="Gill Sans MT" panose="020B0502020104020203" pitchFamily="34" charset="0"/>
              </a:rPr>
              <a:t>Guidance on features of NDCs still under consideration</a:t>
            </a:r>
          </a:p>
          <a:p>
            <a:pPr marL="193418" indent="-228600">
              <a:buFont typeface="Arial" charset="0"/>
              <a:buChar char="•"/>
            </a:pPr>
            <a:r>
              <a:rPr lang="en-US" sz="1800" dirty="0">
                <a:latin typeface="Gill Sans MT" panose="020B0502020104020203" pitchFamily="34" charset="0"/>
              </a:rPr>
              <a:t>Some NDCs have substances other than greenhouse gases, which lack agreed reporting methods</a:t>
            </a:r>
          </a:p>
          <a:p>
            <a:r>
              <a:rPr lang="en-US" sz="1800" dirty="0">
                <a:latin typeface="Gill Sans MT" panose="020B0502020104020203" pitchFamily="34" charset="0"/>
              </a:rPr>
              <a:t>Some commitments are conditional on financial support, which creates challenges when tracking progress </a:t>
            </a:r>
          </a:p>
          <a:p>
            <a:r>
              <a:rPr lang="en-US" sz="1800" dirty="0">
                <a:latin typeface="Gill Sans MT" panose="020B0502020104020203" pitchFamily="34" charset="0"/>
              </a:rPr>
              <a:t>Capturing information on Art. 6 is also difficult with Art. 6 negotiations are still progressing. </a:t>
            </a:r>
          </a:p>
          <a:p>
            <a:pPr marL="0" indent="0">
              <a:buNone/>
            </a:pPr>
            <a:endParaRPr lang="en-US" sz="1800" dirty="0">
              <a:latin typeface="Gill Sans MT" panose="020B0502020104020203" pitchFamily="34" charset="0"/>
            </a:endParaRPr>
          </a:p>
          <a:p>
            <a:pPr marL="0" indent="0">
              <a:buNone/>
            </a:pPr>
            <a:r>
              <a:rPr lang="en-US" sz="1800" dirty="0">
                <a:latin typeface="Gill Sans MT" panose="020B0502020104020203" pitchFamily="34" charset="0"/>
              </a:rPr>
              <a:t>Suggestions</a:t>
            </a:r>
          </a:p>
          <a:p>
            <a:pPr marL="193418" indent="-228600">
              <a:buFont typeface="Arial" charset="0"/>
              <a:buChar char="•"/>
            </a:pPr>
            <a:r>
              <a:rPr lang="en-US" sz="1800" dirty="0">
                <a:latin typeface="Gill Sans MT" panose="020B0502020104020203" pitchFamily="34" charset="0"/>
              </a:rPr>
              <a:t>Indicators and methodologies to track progress</a:t>
            </a:r>
          </a:p>
          <a:p>
            <a:pPr marL="193418" indent="-228600">
              <a:buFont typeface="Arial" charset="0"/>
              <a:buChar char="•"/>
            </a:pPr>
            <a:r>
              <a:rPr lang="en-US" sz="1800" dirty="0">
                <a:latin typeface="Gill Sans MT" panose="020B0502020104020203" pitchFamily="34" charset="0"/>
              </a:rPr>
              <a:t>Ensure guidance on NDCs is aligned with tracking progress</a:t>
            </a:r>
          </a:p>
          <a:p>
            <a:pPr marL="285750" lvl="1" indent="-285750">
              <a:spcBef>
                <a:spcPts val="1000"/>
              </a:spcBef>
              <a:buFont typeface="Arial" panose="020B0604020202020204" pitchFamily="34" charset="0"/>
              <a:buChar char="•"/>
            </a:pPr>
            <a:endParaRPr lang="en-GB" sz="1800" dirty="0">
              <a:effectLst/>
              <a:latin typeface="Gill Sans MT" panose="020B0502020104020203" pitchFamily="34" charset="0"/>
            </a:endParaRPr>
          </a:p>
          <a:p>
            <a:pPr marL="228600" lvl="1">
              <a:spcBef>
                <a:spcPts val="1000"/>
              </a:spcBef>
            </a:pPr>
            <a:endParaRPr lang="en-US" sz="1800" dirty="0">
              <a:latin typeface="Gill Sans MT" panose="020B0502020104020203" pitchFamily="34" charset="0"/>
            </a:endParaRPr>
          </a:p>
          <a:p>
            <a:pPr marL="228600" lvl="1">
              <a:spcBef>
                <a:spcPts val="1000"/>
              </a:spcBef>
            </a:pPr>
            <a:endParaRPr lang="en-US" sz="1800" dirty="0">
              <a:latin typeface="Gill Sans MT" panose="020B0502020104020203" pitchFamily="34" charset="0"/>
            </a:endParaRPr>
          </a:p>
        </p:txBody>
      </p:sp>
    </p:spTree>
    <p:extLst>
      <p:ext uri="{BB962C8B-B14F-4D97-AF65-F5344CB8AC3E}">
        <p14:creationId xmlns:p14="http://schemas.microsoft.com/office/powerpoint/2010/main" xmlns="" val="463650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34289</TotalTime>
  <Words>1815</Words>
  <Application>Microsoft Office PowerPoint</Application>
  <PresentationFormat>Custom</PresentationFormat>
  <Paragraphs>286</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 Transparency  &amp; Facilitating implementation &amp; promoting compliance under the Paris Agreement  2017 ecbi Oxford Colloquium</vt:lpstr>
      <vt:lpstr>Enhanced transparency system</vt:lpstr>
      <vt:lpstr>Slide 3</vt:lpstr>
      <vt:lpstr>Reporting requirements</vt:lpstr>
      <vt:lpstr>Review process</vt:lpstr>
      <vt:lpstr>Compared with the UNFCCC</vt:lpstr>
      <vt:lpstr>Slide 7</vt:lpstr>
      <vt:lpstr>Options for in-build flexibility</vt:lpstr>
      <vt:lpstr>Information for tracking progress of implementing and achieving NDCs</vt:lpstr>
      <vt:lpstr>Support provided and received</vt:lpstr>
      <vt:lpstr>Slide 11</vt:lpstr>
      <vt:lpstr>Common understanding</vt:lpstr>
      <vt:lpstr>Areas of divergence/uncertainty </vt:lpstr>
      <vt:lpstr>Scope</vt:lpstr>
    </vt:vector>
  </TitlesOfParts>
  <Company>OIES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Cav</cp:lastModifiedBy>
  <cp:revision>668</cp:revision>
  <dcterms:created xsi:type="dcterms:W3CDTF">2003-02-10T11:42:57Z</dcterms:created>
  <dcterms:modified xsi:type="dcterms:W3CDTF">2017-09-01T12:54:08Z</dcterms:modified>
</cp:coreProperties>
</file>