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471" r:id="rId2"/>
    <p:sldId id="470" r:id="rId3"/>
    <p:sldId id="443" r:id="rId4"/>
    <p:sldId id="454" r:id="rId5"/>
    <p:sldId id="466" r:id="rId6"/>
    <p:sldId id="467" r:id="rId7"/>
    <p:sldId id="472" r:id="rId8"/>
    <p:sldId id="475" r:id="rId9"/>
  </p:sldIdLst>
  <p:sldSz cx="9906000" cy="6858000" type="A4"/>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3119">
          <p15:clr>
            <a:srgbClr val="A4A3A4"/>
          </p15:clr>
        </p15:guide>
        <p15:guide id="2" pos="20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66FF"/>
    <a:srgbClr val="FFFF00"/>
    <a:srgbClr val="00FF00"/>
    <a:srgbClr val="CC3300"/>
    <a:srgbClr val="6600CC"/>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85" autoAdjust="0"/>
    <p:restoredTop sz="81861" autoAdjust="0"/>
  </p:normalViewPr>
  <p:slideViewPr>
    <p:cSldViewPr showGuides="1">
      <p:cViewPr varScale="1">
        <p:scale>
          <a:sx n="52" d="100"/>
          <a:sy n="52" d="100"/>
        </p:scale>
        <p:origin x="-1138" y="-72"/>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52" d="100"/>
          <a:sy n="52" d="100"/>
        </p:scale>
        <p:origin x="-2664" y="-84"/>
      </p:cViewPr>
      <p:guideLst>
        <p:guide orient="horz" pos="3119"/>
        <p:guide pos="209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B868279D-BB04-4859-BE73-18E37AF4DF40}" type="slidenum">
              <a:rPr lang="en-GB"/>
              <a:pPr>
                <a:defRPr/>
              </a:pPr>
              <a:t>‹Nº›</a:t>
            </a:fld>
            <a:endParaRPr lang="en-GB"/>
          </a:p>
        </p:txBody>
      </p:sp>
    </p:spTree>
    <p:extLst>
      <p:ext uri="{BB962C8B-B14F-4D97-AF65-F5344CB8AC3E}">
        <p14:creationId xmlns:p14="http://schemas.microsoft.com/office/powerpoint/2010/main" val="201292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587375" y="706438"/>
            <a:ext cx="5437188"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E1F21D5C-4B6A-43D1-BF43-7E7A5EA4C5FD}" type="slidenum">
              <a:rPr lang="en-GB"/>
              <a:pPr>
                <a:defRPr/>
              </a:pPr>
              <a:t>‹Nº›</a:t>
            </a:fld>
            <a:endParaRPr lang="en-GB"/>
          </a:p>
        </p:txBody>
      </p:sp>
    </p:spTree>
    <p:extLst>
      <p:ext uri="{BB962C8B-B14F-4D97-AF65-F5344CB8AC3E}">
        <p14:creationId xmlns:p14="http://schemas.microsoft.com/office/powerpoint/2010/main" val="302969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08DFF8D-D18E-4315-B5E3-4A9CDB4955C7}" type="slidenum">
              <a:rPr lang="en-GB" smtClean="0"/>
              <a:pPr/>
              <a:t>1</a:t>
            </a:fld>
            <a:endParaRPr lang="en-GB"/>
          </a:p>
        </p:txBody>
      </p:sp>
      <p:sp>
        <p:nvSpPr>
          <p:cNvPr id="8195" name="Rectangle 2"/>
          <p:cNvSpPr>
            <a:spLocks noGrp="1" noRot="1" noChangeAspect="1" noChangeArrowheads="1" noTextEdit="1"/>
          </p:cNvSpPr>
          <p:nvPr>
            <p:ph type="sldImg"/>
          </p:nvPr>
        </p:nvSpPr>
        <p:spPr>
          <a:xfrm>
            <a:off x="638175" y="742950"/>
            <a:ext cx="5365750" cy="3714750"/>
          </a:xfrm>
          <a:ln/>
        </p:spPr>
      </p:sp>
      <p:sp>
        <p:nvSpPr>
          <p:cNvPr id="8196" name="Rectangle 3"/>
          <p:cNvSpPr>
            <a:spLocks noGrp="1" noChangeArrowheads="1"/>
          </p:cNvSpPr>
          <p:nvPr>
            <p:ph type="body" idx="1"/>
          </p:nvPr>
        </p:nvSpPr>
        <p:spPr>
          <a:xfrm>
            <a:off x="885825" y="4703763"/>
            <a:ext cx="4868863" cy="4457700"/>
          </a:xfrm>
          <a:noFill/>
          <a:ln/>
        </p:spPr>
        <p:txBody>
          <a:bodyPr/>
          <a:lstStyle/>
          <a:p>
            <a:pPr eaLnBrk="1" hangingPunct="1"/>
            <a:endParaRPr lang="en-US" dirty="0"/>
          </a:p>
        </p:txBody>
      </p:sp>
    </p:spTree>
    <p:extLst>
      <p:ext uri="{BB962C8B-B14F-4D97-AF65-F5344CB8AC3E}">
        <p14:creationId xmlns:p14="http://schemas.microsoft.com/office/powerpoint/2010/main" val="902369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3</a:t>
            </a:fld>
            <a:endParaRPr lang="en-GB"/>
          </a:p>
        </p:txBody>
      </p:sp>
    </p:spTree>
    <p:extLst>
      <p:ext uri="{BB962C8B-B14F-4D97-AF65-F5344CB8AC3E}">
        <p14:creationId xmlns:p14="http://schemas.microsoft.com/office/powerpoint/2010/main" val="2916374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E1F21D5C-4B6A-43D1-BF43-7E7A5EA4C5FD}" type="slidenum">
              <a:rPr lang="en-GB" smtClean="0"/>
              <a:pPr>
                <a:defRPr/>
              </a:pPr>
              <a:t>4</a:t>
            </a:fld>
            <a:endParaRPr lang="en-GB"/>
          </a:p>
        </p:txBody>
      </p:sp>
    </p:spTree>
    <p:extLst>
      <p:ext uri="{BB962C8B-B14F-4D97-AF65-F5344CB8AC3E}">
        <p14:creationId xmlns:p14="http://schemas.microsoft.com/office/powerpoint/2010/main" val="4153160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5</a:t>
            </a:fld>
            <a:endParaRPr lang="en-GB"/>
          </a:p>
        </p:txBody>
      </p:sp>
    </p:spTree>
    <p:extLst>
      <p:ext uri="{BB962C8B-B14F-4D97-AF65-F5344CB8AC3E}">
        <p14:creationId xmlns:p14="http://schemas.microsoft.com/office/powerpoint/2010/main" val="1317913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6</a:t>
            </a:fld>
            <a:endParaRPr lang="en-GB"/>
          </a:p>
        </p:txBody>
      </p:sp>
    </p:spTree>
    <p:extLst>
      <p:ext uri="{BB962C8B-B14F-4D97-AF65-F5344CB8AC3E}">
        <p14:creationId xmlns:p14="http://schemas.microsoft.com/office/powerpoint/2010/main" val="2811511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E1F21D5C-4B6A-43D1-BF43-7E7A5EA4C5FD}" type="slidenum">
              <a:rPr lang="en-GB" smtClean="0"/>
              <a:pPr>
                <a:defRPr/>
              </a:pPr>
              <a:t>7</a:t>
            </a:fld>
            <a:endParaRPr lang="en-GB"/>
          </a:p>
        </p:txBody>
      </p:sp>
    </p:spTree>
    <p:extLst>
      <p:ext uri="{BB962C8B-B14F-4D97-AF65-F5344CB8AC3E}">
        <p14:creationId xmlns:p14="http://schemas.microsoft.com/office/powerpoint/2010/main" val="415316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11DFD14-EA5E-4F4A-8071-A9BF468EBE93}" type="slidenum">
              <a:rPr lang="en-GB"/>
              <a:pPr>
                <a:defRPr/>
              </a:pPr>
              <a:t>‹Nº›</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EA56A5-A79F-4B08-A948-6B000113904A}" type="slidenum">
              <a:rPr lang="en-GB"/>
              <a:pPr>
                <a:defRPr/>
              </a:pPr>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C546063-E8DB-456B-B89B-5FA5092421CC}" type="slidenum">
              <a:rPr lang="en-GB"/>
              <a:pPr>
                <a:defRPr/>
              </a:pPr>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A3A0DF-A303-4404-B49D-953B76B6FF68}" type="slidenum">
              <a:rPr lang="en-GB"/>
              <a:pPr>
                <a:defRPr/>
              </a:pPr>
              <a:t>‹Nº›</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D9EA78-8153-447C-B6ED-C70C2A0D795B}" type="slidenum">
              <a:rPr lang="en-GB"/>
              <a:pPr>
                <a:defRPr/>
              </a:pPr>
              <a:t>‹Nº›</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96F4E-F63F-425B-B962-4D38C6732419}" type="slidenum">
              <a:rPr lang="en-GB"/>
              <a:pPr>
                <a:defRPr/>
              </a:pPr>
              <a:t>‹Nº›</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3832345-0C0C-4EB9-B3B6-200DBA18B163}" type="slidenum">
              <a:rPr lang="en-GB"/>
              <a:pPr>
                <a:defRPr/>
              </a:pPr>
              <a:t>‹Nº›</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992709-9178-4553-8FDC-5F634DE4814B}" type="slidenum">
              <a:rPr lang="en-GB"/>
              <a:pPr>
                <a:defRPr/>
              </a:pPr>
              <a:t>‹Nº›</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14FE7A-9DD8-44A4-9DB2-8C4ADC59B52C}" type="slidenum">
              <a:rPr lang="en-GB"/>
              <a:pPr>
                <a:defRPr/>
              </a:pPr>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F631E-F71E-4CB7-BA21-661E123F7ACE}" type="slidenum">
              <a:rPr lang="en-GB"/>
              <a:pPr>
                <a:defRPr/>
              </a:pPr>
              <a:t>‹Nº›</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A78116-C083-4300-A560-95FC7B46F187}" type="slidenum">
              <a:rPr lang="en-GB"/>
              <a:pPr>
                <a:defRPr/>
              </a:pPr>
              <a:t>‹Nº›</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4099"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64B39A9-C8F8-4367-8097-A1AD61D85115}" type="slidenum">
              <a:rPr lang="en-GB"/>
              <a:pPr>
                <a:defRPr/>
              </a:pPr>
              <a:t>‹Nº›</a:t>
            </a:fld>
            <a:endParaRPr lang="en-GB"/>
          </a:p>
        </p:txBody>
      </p:sp>
      <p:sp>
        <p:nvSpPr>
          <p:cNvPr id="1031" name="Text Box 7"/>
          <p:cNvSpPr txBox="1">
            <a:spLocks noChangeArrowheads="1"/>
          </p:cNvSpPr>
          <p:nvPr userDrawn="1"/>
        </p:nvSpPr>
        <p:spPr bwMode="auto">
          <a:xfrm>
            <a:off x="9020175" y="1268413"/>
            <a:ext cx="685800" cy="5473700"/>
          </a:xfrm>
          <a:prstGeom prst="rect">
            <a:avLst/>
          </a:prstGeom>
          <a:noFill/>
          <a:ln w="9525">
            <a:noFill/>
            <a:miter lim="800000"/>
            <a:headEnd/>
            <a:tailEnd/>
          </a:ln>
        </p:spPr>
        <p:txBody>
          <a:bodyPr vert="eaVert"/>
          <a:lstStyle/>
          <a:p>
            <a:pPr eaLnBrk="0" hangingPunct="0">
              <a:defRPr/>
            </a:pPr>
            <a:r>
              <a:rPr lang="en-GB" sz="2600">
                <a:solidFill>
                  <a:srgbClr val="800080"/>
                </a:solidFill>
                <a:latin typeface="Gill Sans" pitchFamily="34" charset="0"/>
              </a:rPr>
              <a:t>european capacity building initiative ecbi</a:t>
            </a:r>
          </a:p>
        </p:txBody>
      </p:sp>
      <p:pic>
        <p:nvPicPr>
          <p:cNvPr id="4104" name="Picture 8"/>
          <p:cNvPicPr>
            <a:picLocks noChangeAspect="1" noChangeArrowheads="1"/>
          </p:cNvPicPr>
          <p:nvPr userDrawn="1"/>
        </p:nvPicPr>
        <p:blipFill>
          <a:blip r:embed="rId13"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a:solidFill>
                <a:srgbClr val="000099"/>
              </a:solidFill>
              <a:latin typeface="Gill Sans" pitchFamily="34" charset="0"/>
            </a:endParaRPr>
          </a:p>
        </p:txBody>
      </p:sp>
      <p:sp>
        <p:nvSpPr>
          <p:cNvPr id="5123" name="Text Box 3"/>
          <p:cNvSpPr txBox="1">
            <a:spLocks noChangeArrowheads="1"/>
          </p:cNvSpPr>
          <p:nvPr/>
        </p:nvSpPr>
        <p:spPr bwMode="auto">
          <a:xfrm>
            <a:off x="1892660" y="2079557"/>
            <a:ext cx="7561262" cy="3262432"/>
          </a:xfrm>
          <a:prstGeom prst="rect">
            <a:avLst/>
          </a:prstGeom>
          <a:noFill/>
          <a:ln w="9525">
            <a:noFill/>
            <a:miter lim="800000"/>
            <a:headEnd/>
            <a:tailEnd/>
          </a:ln>
        </p:spPr>
        <p:txBody>
          <a:bodyPr>
            <a:spAutoFit/>
          </a:bodyPr>
          <a:lstStyle/>
          <a:p>
            <a:pPr eaLnBrk="0" hangingPunct="0"/>
            <a:r>
              <a:rPr lang="en-GB" sz="3200" dirty="0">
                <a:solidFill>
                  <a:schemeClr val="tx2">
                    <a:lumMod val="95000"/>
                    <a:lumOff val="5000"/>
                  </a:schemeClr>
                </a:solidFill>
                <a:latin typeface="Gill Sans MT" pitchFamily="34" charset="0"/>
              </a:rPr>
              <a:t>Predictability</a:t>
            </a:r>
            <a:r>
              <a:rPr lang="en-GB" sz="3200" dirty="0">
                <a:solidFill>
                  <a:srgbClr val="660066"/>
                </a:solidFill>
                <a:latin typeface="Gill Sans MT" pitchFamily="34" charset="0"/>
              </a:rPr>
              <a:t> of Climate Finance under the Paris Agreement</a:t>
            </a:r>
          </a:p>
          <a:p>
            <a:pPr eaLnBrk="0" hangingPunct="0"/>
            <a:r>
              <a:rPr lang="en-GB" cap="small" dirty="0">
                <a:solidFill>
                  <a:srgbClr val="660066"/>
                </a:solidFill>
                <a:latin typeface="Gill Sans MT" pitchFamily="34" charset="0"/>
              </a:rPr>
              <a:t>Article 9.5 of the Paris Agreement and paragraph 53 of Decision 1/CP.21</a:t>
            </a:r>
          </a:p>
          <a:p>
            <a:pPr eaLnBrk="0" hangingPunct="0"/>
            <a:r>
              <a:rPr lang="en-GB" sz="2000" dirty="0">
                <a:solidFill>
                  <a:srgbClr val="660066"/>
                </a:solidFill>
                <a:latin typeface="Gill Sans MT" pitchFamily="34" charset="0"/>
              </a:rPr>
              <a:t>Presentation given at the 2018 ecbi Bonn Seminar, </a:t>
            </a:r>
          </a:p>
          <a:p>
            <a:pPr eaLnBrk="0" hangingPunct="0"/>
            <a:endParaRPr lang="en-GB" sz="2000" dirty="0">
              <a:solidFill>
                <a:srgbClr val="660066"/>
              </a:solidFill>
              <a:latin typeface="Gill Sans MT" pitchFamily="34" charset="0"/>
            </a:endParaRPr>
          </a:p>
          <a:p>
            <a:pPr eaLnBrk="0" hangingPunct="0"/>
            <a:endParaRPr lang="en-GB" sz="2000" dirty="0">
              <a:solidFill>
                <a:srgbClr val="660066"/>
              </a:solidFill>
              <a:latin typeface="Gill Sans MT" pitchFamily="34" charset="0"/>
            </a:endParaRPr>
          </a:p>
          <a:p>
            <a:pPr eaLnBrk="0" hangingPunct="0"/>
            <a:r>
              <a:rPr lang="en-GB" sz="2000" dirty="0">
                <a:solidFill>
                  <a:srgbClr val="660066"/>
                </a:solidFill>
                <a:latin typeface="Gill Sans MT" pitchFamily="34" charset="0"/>
              </a:rPr>
              <a:t>Orlando Rey Santos</a:t>
            </a:r>
          </a:p>
          <a:p>
            <a:pPr eaLnBrk="0" hangingPunct="0"/>
            <a:r>
              <a:rPr lang="en-GB" sz="1400" dirty="0">
                <a:solidFill>
                  <a:srgbClr val="660066"/>
                </a:solidFill>
                <a:latin typeface="Gill Sans MT" pitchFamily="34" charset="0"/>
              </a:rPr>
              <a:t>Cuba</a:t>
            </a:r>
            <a:endParaRPr lang="en-US" sz="1400" dirty="0">
              <a:solidFill>
                <a:srgbClr val="660066"/>
              </a:solidFill>
              <a:latin typeface="Gill Sans MT" pitchFamily="34" charset="0"/>
            </a:endParaRPr>
          </a:p>
        </p:txBody>
      </p:sp>
      <p:sp>
        <p:nvSpPr>
          <p:cNvPr id="5124"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en-US"/>
          </a:p>
        </p:txBody>
      </p:sp>
      <p:sp>
        <p:nvSpPr>
          <p:cNvPr id="5125"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en-US"/>
          </a:p>
        </p:txBody>
      </p:sp>
      <p:sp>
        <p:nvSpPr>
          <p:cNvPr id="5126"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dirty="0" err="1">
                <a:solidFill>
                  <a:schemeClr val="bg1"/>
                </a:solidFill>
                <a:latin typeface="Gill Sans MT" pitchFamily="34" charset="0"/>
              </a:rPr>
              <a:t>european</a:t>
            </a:r>
            <a:r>
              <a:rPr lang="en-GB" sz="3500" dirty="0">
                <a:solidFill>
                  <a:schemeClr val="bg1"/>
                </a:solidFill>
                <a:latin typeface="Gill Sans MT" pitchFamily="34" charset="0"/>
              </a:rPr>
              <a:t> capacity building initiative</a:t>
            </a:r>
            <a:endParaRPr lang="fr-FR" sz="3500" dirty="0">
              <a:solidFill>
                <a:schemeClr val="bg1"/>
              </a:solidFill>
              <a:latin typeface="Gill Sans MT" pitchFamily="34" charset="0"/>
            </a:endParaRPr>
          </a:p>
          <a:p>
            <a:pPr indent="96838"/>
            <a:r>
              <a:rPr lang="fr-FR" dirty="0">
                <a:solidFill>
                  <a:schemeClr val="bg1"/>
                </a:solidFill>
                <a:latin typeface="Gill Sans MT" pitchFamily="34" charset="0"/>
              </a:rPr>
              <a:t>initiative européenne de renforcement des capacités</a:t>
            </a:r>
            <a:endParaRPr lang="en-GB" dirty="0">
              <a:solidFill>
                <a:schemeClr val="bg1"/>
              </a:solidFill>
              <a:latin typeface="Gill Sans MT" pitchFamily="34" charset="0"/>
            </a:endParaRPr>
          </a:p>
        </p:txBody>
      </p:sp>
      <p:sp>
        <p:nvSpPr>
          <p:cNvPr id="5127"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dirty="0">
                <a:solidFill>
                  <a:srgbClr val="660066"/>
                </a:solidFill>
                <a:latin typeface="Gill Sans MT" pitchFamily="34" charset="0"/>
              </a:rPr>
              <a:t>	</a:t>
            </a:r>
            <a:r>
              <a:rPr lang="fr-FR" sz="8000" dirty="0" err="1">
                <a:solidFill>
                  <a:srgbClr val="660066"/>
                </a:solidFill>
                <a:latin typeface="Gill Sans MT" pitchFamily="34" charset="0"/>
              </a:rPr>
              <a:t>ecbi</a:t>
            </a:r>
            <a:r>
              <a:rPr lang="fr-FR" sz="5400" dirty="0">
                <a:solidFill>
                  <a:srgbClr val="660066"/>
                </a:solidFill>
                <a:latin typeface="Gill Sans MT" pitchFamily="34" charset="0"/>
              </a:rPr>
              <a:t>	</a:t>
            </a:r>
            <a:endParaRPr lang="en-GB" sz="5400" dirty="0">
              <a:solidFill>
                <a:srgbClr val="660066"/>
              </a:solidFill>
              <a:latin typeface="Gill Sans MT" pitchFamily="34" charset="0"/>
            </a:endParaRPr>
          </a:p>
        </p:txBody>
      </p:sp>
      <p:pic>
        <p:nvPicPr>
          <p:cNvPr id="5128"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5129"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a:solidFill>
                  <a:srgbClr val="660066"/>
                </a:solidFill>
                <a:latin typeface="Gill Sans MT" pitchFamily="34" charset="0"/>
              </a:rPr>
              <a:t>for sustained capacity building in support of international climate change negotiations</a:t>
            </a:r>
            <a:endParaRPr lang="fr-FR" sz="1600">
              <a:solidFill>
                <a:srgbClr val="660066"/>
              </a:solidFill>
              <a:latin typeface="Gill Sans MT" pitchFamily="34" charset="0"/>
            </a:endParaRPr>
          </a:p>
          <a:p>
            <a:pPr>
              <a:spcBef>
                <a:spcPts val="600"/>
              </a:spcBef>
            </a:pPr>
            <a:r>
              <a:rPr lang="fr-FR" sz="1600">
                <a:solidFill>
                  <a:srgbClr val="660066"/>
                </a:solidFill>
                <a:latin typeface="Gill Sans MT" pitchFamily="34" charset="0"/>
              </a:rPr>
              <a:t>pour un renforcement durable des capacités en appui aux négociations internationales sur les changements climatiques</a:t>
            </a:r>
          </a:p>
        </p:txBody>
      </p:sp>
    </p:spTree>
    <p:extLst>
      <p:ext uri="{BB962C8B-B14F-4D97-AF65-F5344CB8AC3E}">
        <p14:creationId xmlns:p14="http://schemas.microsoft.com/office/powerpoint/2010/main" val="1881176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692696"/>
            <a:ext cx="8420100" cy="1143000"/>
          </a:xfrm>
        </p:spPr>
        <p:txBody>
          <a:bodyPr/>
          <a:lstStyle/>
          <a:p>
            <a:r>
              <a:rPr lang="en-US" sz="3200" dirty="0">
                <a:solidFill>
                  <a:srgbClr val="660066"/>
                </a:solidFill>
                <a:latin typeface="Gill Sans MT" pitchFamily="34" charset="0"/>
              </a:rPr>
              <a:t>P</a:t>
            </a:r>
            <a:r>
              <a:rPr lang="en-US" sz="3200" dirty="0" smtClean="0">
                <a:solidFill>
                  <a:srgbClr val="660066"/>
                </a:solidFill>
                <a:latin typeface="Gill Sans MT" pitchFamily="34" charset="0"/>
              </a:rPr>
              <a:t>redictability of Climate </a:t>
            </a:r>
            <a:r>
              <a:rPr lang="en-US" sz="3200" dirty="0">
                <a:solidFill>
                  <a:srgbClr val="660066"/>
                </a:solidFill>
                <a:latin typeface="Gill Sans MT" pitchFamily="34" charset="0"/>
              </a:rPr>
              <a:t>F</a:t>
            </a:r>
            <a:r>
              <a:rPr lang="en-US" sz="3200" dirty="0" smtClean="0">
                <a:solidFill>
                  <a:srgbClr val="660066"/>
                </a:solidFill>
                <a:latin typeface="Gill Sans MT" pitchFamily="34" charset="0"/>
              </a:rPr>
              <a:t>inance</a:t>
            </a:r>
            <a:endParaRPr lang="en-GB" sz="3200" dirty="0">
              <a:solidFill>
                <a:srgbClr val="660066"/>
              </a:solidFill>
              <a:latin typeface="Gill Sans MT" pitchFamily="34" charset="0"/>
            </a:endParaRPr>
          </a:p>
        </p:txBody>
      </p:sp>
      <p:sp>
        <p:nvSpPr>
          <p:cNvPr id="3" name="Content Placeholder 2"/>
          <p:cNvSpPr>
            <a:spLocks noGrp="1"/>
          </p:cNvSpPr>
          <p:nvPr>
            <p:ph idx="1"/>
          </p:nvPr>
        </p:nvSpPr>
        <p:spPr>
          <a:xfrm>
            <a:off x="380492" y="1880828"/>
            <a:ext cx="8420100" cy="4114800"/>
          </a:xfrm>
        </p:spPr>
        <p:txBody>
          <a:bodyPr/>
          <a:lstStyle/>
          <a:p>
            <a:endParaRPr lang="en-US" dirty="0" smtClean="0"/>
          </a:p>
          <a:p>
            <a:r>
              <a:rPr lang="en-US" sz="2800" dirty="0" smtClean="0">
                <a:latin typeface="Gill Sans MT" pitchFamily="34" charset="0"/>
              </a:rPr>
              <a:t>Allow long term planning and building scenarios.</a:t>
            </a:r>
          </a:p>
          <a:p>
            <a:pPr marL="0" indent="0">
              <a:buNone/>
            </a:pPr>
            <a:endParaRPr lang="en-US" sz="2800" dirty="0" smtClean="0">
              <a:latin typeface="Gill Sans MT" pitchFamily="34" charset="0"/>
            </a:endParaRPr>
          </a:p>
          <a:p>
            <a:r>
              <a:rPr lang="en-US" sz="2800" dirty="0" smtClean="0">
                <a:latin typeface="Gill Sans MT" pitchFamily="34" charset="0"/>
              </a:rPr>
              <a:t>Creates trust and confidence among Parties.</a:t>
            </a:r>
          </a:p>
          <a:p>
            <a:endParaRPr lang="en-US" sz="2800" dirty="0" smtClean="0">
              <a:latin typeface="Gill Sans MT" pitchFamily="34" charset="0"/>
            </a:endParaRPr>
          </a:p>
          <a:p>
            <a:r>
              <a:rPr lang="en-US" sz="2800" dirty="0" smtClean="0">
                <a:latin typeface="Gill Sans MT" pitchFamily="34" charset="0"/>
              </a:rPr>
              <a:t>Intrinsically </a:t>
            </a:r>
            <a:r>
              <a:rPr lang="en-US" sz="2800" dirty="0">
                <a:latin typeface="Gill Sans MT" pitchFamily="34" charset="0"/>
              </a:rPr>
              <a:t>linked to the PA Work </a:t>
            </a:r>
            <a:r>
              <a:rPr lang="en-US" sz="2800" dirty="0" err="1">
                <a:latin typeface="Gill Sans MT" pitchFamily="34" charset="0"/>
              </a:rPr>
              <a:t>Programme</a:t>
            </a:r>
            <a:r>
              <a:rPr lang="en-US" sz="2800" dirty="0">
                <a:latin typeface="Gill Sans MT" pitchFamily="34" charset="0"/>
              </a:rPr>
              <a:t> (PAWP) </a:t>
            </a:r>
            <a:r>
              <a:rPr lang="en-US" sz="2800" dirty="0" smtClean="0">
                <a:latin typeface="Gill Sans MT" pitchFamily="34" charset="0"/>
              </a:rPr>
              <a:t>and the implementation </a:t>
            </a:r>
            <a:r>
              <a:rPr lang="en-US" sz="2800" dirty="0">
                <a:latin typeface="Gill Sans MT" pitchFamily="34" charset="0"/>
              </a:rPr>
              <a:t>of the PA.</a:t>
            </a:r>
            <a:endParaRPr lang="en-GB" sz="2800" dirty="0">
              <a:latin typeface="Gill Sans MT" pitchFamily="34" charset="0"/>
            </a:endParaRPr>
          </a:p>
        </p:txBody>
      </p:sp>
    </p:spTree>
    <p:extLst>
      <p:ext uri="{BB962C8B-B14F-4D97-AF65-F5344CB8AC3E}">
        <p14:creationId xmlns:p14="http://schemas.microsoft.com/office/powerpoint/2010/main" val="4276809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25030" y="1196752"/>
            <a:ext cx="8065467" cy="2616101"/>
          </a:xfrm>
          <a:prstGeom prst="rect">
            <a:avLst/>
          </a:prstGeom>
        </p:spPr>
        <p:txBody>
          <a:bodyPr wrap="square">
            <a:spAutoFit/>
          </a:bodyPr>
          <a:lstStyle/>
          <a:p>
            <a:endParaRPr lang="en-US" dirty="0"/>
          </a:p>
          <a:p>
            <a:endParaRPr lang="en-US" sz="2000" dirty="0">
              <a:latin typeface="Gill Sans MT" panose="020B0502020104020203" pitchFamily="34" charset="0"/>
            </a:endParaRPr>
          </a:p>
          <a:p>
            <a:endParaRPr lang="en-US" sz="2000" dirty="0" smtClean="0">
              <a:latin typeface="Gill Sans MT" panose="020B0502020104020203" pitchFamily="34" charset="0"/>
            </a:endParaRPr>
          </a:p>
          <a:p>
            <a:endParaRPr lang="en-US" sz="2000" dirty="0">
              <a:latin typeface="Gill Sans MT" panose="020B0502020104020203" pitchFamily="34" charset="0"/>
            </a:endParaRPr>
          </a:p>
          <a:p>
            <a:endParaRPr lang="en-US" sz="2000" dirty="0" smtClean="0">
              <a:latin typeface="Gill Sans MT" panose="020B0502020104020203" pitchFamily="34" charset="0"/>
            </a:endParaRPr>
          </a:p>
          <a:p>
            <a:endParaRPr lang="en-US" sz="2000" dirty="0">
              <a:latin typeface="Gill Sans MT" panose="020B0502020104020203" pitchFamily="34" charset="0"/>
            </a:endParaRPr>
          </a:p>
          <a:p>
            <a:endParaRPr lang="en-US" sz="2000" dirty="0" smtClean="0">
              <a:latin typeface="Gill Sans MT" panose="020B0502020104020203" pitchFamily="34" charset="0"/>
            </a:endParaRPr>
          </a:p>
          <a:p>
            <a:endParaRPr lang="en-US" sz="2000" dirty="0">
              <a:latin typeface="Gill Sans MT" panose="020B0502020104020203" pitchFamily="34" charset="0"/>
            </a:endParaRPr>
          </a:p>
        </p:txBody>
      </p:sp>
      <p:sp>
        <p:nvSpPr>
          <p:cNvPr id="9" name="Title 8"/>
          <p:cNvSpPr>
            <a:spLocks noGrp="1"/>
          </p:cNvSpPr>
          <p:nvPr>
            <p:ph type="title"/>
          </p:nvPr>
        </p:nvSpPr>
        <p:spPr>
          <a:xfrm>
            <a:off x="432137" y="368660"/>
            <a:ext cx="8420100" cy="1143000"/>
          </a:xfrm>
        </p:spPr>
        <p:txBody>
          <a:bodyPr/>
          <a:lstStyle/>
          <a:p>
            <a:r>
              <a:rPr lang="en-US" sz="3200" dirty="0" smtClean="0">
                <a:solidFill>
                  <a:srgbClr val="660066"/>
                </a:solidFill>
                <a:latin typeface="Gill Sans MT" pitchFamily="34" charset="0"/>
              </a:rPr>
              <a:t>Two pieces of </a:t>
            </a:r>
            <a:r>
              <a:rPr lang="en-US" sz="3200" dirty="0" smtClean="0">
                <a:solidFill>
                  <a:srgbClr val="660066"/>
                </a:solidFill>
                <a:latin typeface="Gill Sans MT" pitchFamily="34" charset="0"/>
              </a:rPr>
              <a:t>the </a:t>
            </a:r>
            <a:r>
              <a:rPr lang="en-US" sz="3200" dirty="0" smtClean="0">
                <a:solidFill>
                  <a:srgbClr val="660066"/>
                </a:solidFill>
                <a:latin typeface="Gill Sans MT" pitchFamily="34" charset="0"/>
              </a:rPr>
              <a:t>predictability </a:t>
            </a:r>
            <a:r>
              <a:rPr lang="en-US" sz="3200" dirty="0" smtClean="0">
                <a:solidFill>
                  <a:srgbClr val="660066"/>
                </a:solidFill>
                <a:latin typeface="Gill Sans MT" pitchFamily="34" charset="0"/>
              </a:rPr>
              <a:t/>
            </a:r>
            <a:br>
              <a:rPr lang="en-US" sz="3200" dirty="0" smtClean="0">
                <a:solidFill>
                  <a:srgbClr val="660066"/>
                </a:solidFill>
                <a:latin typeface="Gill Sans MT" pitchFamily="34" charset="0"/>
              </a:rPr>
            </a:br>
            <a:r>
              <a:rPr lang="en-US" sz="3200" dirty="0" smtClean="0">
                <a:solidFill>
                  <a:srgbClr val="660066"/>
                </a:solidFill>
                <a:latin typeface="Gill Sans MT" pitchFamily="34" charset="0"/>
              </a:rPr>
              <a:t>framework of the PA</a:t>
            </a:r>
            <a:endParaRPr lang="en-GB" sz="3200" dirty="0">
              <a:solidFill>
                <a:srgbClr val="660066"/>
              </a:solidFill>
              <a:latin typeface="Gill Sans MT" pitchFamily="34" charset="0"/>
            </a:endParaRPr>
          </a:p>
        </p:txBody>
      </p:sp>
      <p:sp>
        <p:nvSpPr>
          <p:cNvPr id="10" name="Content Placeholder 9"/>
          <p:cNvSpPr>
            <a:spLocks noGrp="1"/>
          </p:cNvSpPr>
          <p:nvPr>
            <p:ph sz="half" idx="1"/>
          </p:nvPr>
        </p:nvSpPr>
        <p:spPr>
          <a:xfrm>
            <a:off x="426010" y="1844824"/>
            <a:ext cx="2474762" cy="4114800"/>
          </a:xfrm>
        </p:spPr>
        <p:txBody>
          <a:bodyPr/>
          <a:lstStyle/>
          <a:p>
            <a:endParaRPr lang="en-US" sz="2400" dirty="0" smtClean="0">
              <a:latin typeface="Gill Sans MT" pitchFamily="34" charset="0"/>
            </a:endParaRPr>
          </a:p>
          <a:p>
            <a:pPr marL="0" indent="0">
              <a:buNone/>
            </a:pPr>
            <a:r>
              <a:rPr lang="en-US" sz="2400" b="1" dirty="0" smtClean="0">
                <a:latin typeface="Gill Sans MT" pitchFamily="34" charset="0"/>
              </a:rPr>
              <a:t>Art. 9.5 PA</a:t>
            </a:r>
          </a:p>
          <a:p>
            <a:pPr marL="0" indent="0">
              <a:buNone/>
            </a:pPr>
            <a:r>
              <a:rPr lang="en-US" sz="2400" b="1" dirty="0" smtClean="0">
                <a:latin typeface="Gill Sans MT" pitchFamily="34" charset="0"/>
              </a:rPr>
              <a:t>Ex </a:t>
            </a:r>
            <a:r>
              <a:rPr lang="en-US" sz="2400" b="1" dirty="0" smtClean="0">
                <a:latin typeface="Gill Sans MT" pitchFamily="34" charset="0"/>
              </a:rPr>
              <a:t>ante </a:t>
            </a:r>
            <a:r>
              <a:rPr lang="en-US" sz="2400" b="1" dirty="0" smtClean="0">
                <a:latin typeface="Gill Sans MT" pitchFamily="34" charset="0"/>
              </a:rPr>
              <a:t>communication</a:t>
            </a:r>
            <a:endParaRPr lang="en-US" sz="2400" b="1" dirty="0" smtClean="0">
              <a:latin typeface="Gill Sans MT" pitchFamily="34" charset="0"/>
            </a:endParaRPr>
          </a:p>
          <a:p>
            <a:endParaRPr lang="en-US" sz="2400" b="1" dirty="0">
              <a:latin typeface="Gill Sans MT" pitchFamily="34" charset="0"/>
            </a:endParaRPr>
          </a:p>
          <a:p>
            <a:endParaRPr lang="en-US" sz="2400" b="1" dirty="0" smtClean="0">
              <a:latin typeface="Gill Sans MT" pitchFamily="34" charset="0"/>
            </a:endParaRPr>
          </a:p>
          <a:p>
            <a:pPr marL="0" indent="0">
              <a:buNone/>
            </a:pPr>
            <a:r>
              <a:rPr lang="fr-FR" sz="2400" b="1" dirty="0" err="1" smtClean="0">
                <a:latin typeface="Gill Sans MT" pitchFamily="34" charset="0"/>
              </a:rPr>
              <a:t>Decision</a:t>
            </a:r>
            <a:r>
              <a:rPr lang="fr-FR" sz="2400" b="1" dirty="0" smtClean="0">
                <a:latin typeface="Gill Sans MT" pitchFamily="34" charset="0"/>
              </a:rPr>
              <a:t> </a:t>
            </a:r>
            <a:r>
              <a:rPr lang="fr-FR" sz="2400" b="1" dirty="0">
                <a:latin typeface="Gill Sans MT" pitchFamily="34" charset="0"/>
              </a:rPr>
              <a:t>1/CP 21. Par 54</a:t>
            </a:r>
            <a:r>
              <a:rPr lang="fr-FR" sz="2400" b="1" dirty="0" smtClean="0">
                <a:latin typeface="Gill Sans MT" pitchFamily="34" charset="0"/>
              </a:rPr>
              <a:t>.</a:t>
            </a:r>
          </a:p>
          <a:p>
            <a:pPr marL="0" indent="0">
              <a:buNone/>
            </a:pPr>
            <a:r>
              <a:rPr lang="en-US" sz="2400" b="1" dirty="0" smtClean="0">
                <a:latin typeface="Gill Sans MT" pitchFamily="34" charset="0"/>
              </a:rPr>
              <a:t>New </a:t>
            </a:r>
            <a:r>
              <a:rPr lang="en-US" sz="2400" b="1" dirty="0" smtClean="0">
                <a:latin typeface="Gill Sans MT" pitchFamily="34" charset="0"/>
              </a:rPr>
              <a:t>collective goal</a:t>
            </a:r>
            <a:endParaRPr lang="en-GB" sz="2400" b="1" dirty="0">
              <a:latin typeface="Gill Sans MT" pitchFamily="34" charset="0"/>
            </a:endParaRPr>
          </a:p>
        </p:txBody>
      </p:sp>
      <p:sp>
        <p:nvSpPr>
          <p:cNvPr id="11" name="Content Placeholder 10"/>
          <p:cNvSpPr>
            <a:spLocks noGrp="1"/>
          </p:cNvSpPr>
          <p:nvPr>
            <p:ph sz="half" idx="2"/>
          </p:nvPr>
        </p:nvSpPr>
        <p:spPr>
          <a:xfrm>
            <a:off x="2972780" y="1981200"/>
            <a:ext cx="6190270" cy="4114800"/>
          </a:xfrm>
        </p:spPr>
        <p:txBody>
          <a:bodyPr/>
          <a:lstStyle/>
          <a:p>
            <a:r>
              <a:rPr lang="en-US" sz="1800" dirty="0">
                <a:solidFill>
                  <a:schemeClr val="tx2">
                    <a:lumMod val="95000"/>
                    <a:lumOff val="5000"/>
                  </a:schemeClr>
                </a:solidFill>
                <a:latin typeface="Gill Sans MT" pitchFamily="34" charset="0"/>
              </a:rPr>
              <a:t>Art. 9.5 “Developed country Parties shall biennially communicate indicative quantitative and qualitative information related to paragraphs 1 and 3 of this Article, as applicable, including, as available, projected levels of public financial resources to be provided to developing country Parties. Other Parties providing resources are encouraged to communicate biennially such information on a voluntary”</a:t>
            </a:r>
          </a:p>
          <a:p>
            <a:endParaRPr lang="en-US" dirty="0" smtClean="0"/>
          </a:p>
          <a:p>
            <a:r>
              <a:rPr lang="en-IE" sz="1800" dirty="0" smtClean="0">
                <a:solidFill>
                  <a:schemeClr val="tx2">
                    <a:lumMod val="95000"/>
                    <a:lumOff val="5000"/>
                  </a:schemeClr>
                </a:solidFill>
                <a:latin typeface="Gill Sans MT" pitchFamily="34" charset="0"/>
              </a:rPr>
              <a:t> </a:t>
            </a:r>
            <a:r>
              <a:rPr lang="en-IE" sz="1800" dirty="0">
                <a:solidFill>
                  <a:schemeClr val="tx2">
                    <a:lumMod val="95000"/>
                    <a:lumOff val="5000"/>
                  </a:schemeClr>
                </a:solidFill>
                <a:latin typeface="Gill Sans MT" pitchFamily="34" charset="0"/>
              </a:rPr>
              <a:t>“… prior to 2025 the Conference of the Parties serving as the meeting of the Parties to the Paris Agreement shall set a new collective quantified goal from a floor of USD 100 billion per year, taking into account the needs and priorities of developing countries”;</a:t>
            </a:r>
          </a:p>
          <a:p>
            <a:endParaRPr lang="en-GB" dirty="0"/>
          </a:p>
        </p:txBody>
      </p:sp>
    </p:spTree>
    <p:extLst>
      <p:ext uri="{BB962C8B-B14F-4D97-AF65-F5344CB8AC3E}">
        <p14:creationId xmlns:p14="http://schemas.microsoft.com/office/powerpoint/2010/main" val="4005526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40532" y="1952836"/>
            <a:ext cx="7956884" cy="5816977"/>
          </a:xfrm>
          <a:prstGeom prst="rect">
            <a:avLst/>
          </a:prstGeom>
        </p:spPr>
        <p:txBody>
          <a:bodyPr wrap="square">
            <a:spAutoFit/>
          </a:bodyPr>
          <a:lstStyle/>
          <a:p>
            <a:pPr marL="342900" indent="-342900">
              <a:buFont typeface="Arial" pitchFamily="34" charset="0"/>
              <a:buChar char="•"/>
            </a:pPr>
            <a:r>
              <a:rPr lang="en-US" dirty="0">
                <a:latin typeface="Gill Sans MT" pitchFamily="34" charset="0"/>
              </a:rPr>
              <a:t>T</a:t>
            </a:r>
            <a:r>
              <a:rPr lang="en-US" dirty="0" smtClean="0">
                <a:latin typeface="Gill Sans MT" pitchFamily="34" charset="0"/>
              </a:rPr>
              <a:t>o know the intended </a:t>
            </a:r>
            <a:r>
              <a:rPr lang="en-US" dirty="0">
                <a:latin typeface="Gill Sans MT" pitchFamily="34" charset="0"/>
              </a:rPr>
              <a:t>finance flows ahead of </a:t>
            </a:r>
            <a:r>
              <a:rPr lang="en-US" dirty="0" smtClean="0">
                <a:latin typeface="Gill Sans MT" pitchFamily="34" charset="0"/>
              </a:rPr>
              <a:t>time</a:t>
            </a:r>
          </a:p>
          <a:p>
            <a:pPr marL="342900" indent="-342900">
              <a:buFont typeface="Arial" pitchFamily="34" charset="0"/>
              <a:buChar char="•"/>
            </a:pPr>
            <a:endParaRPr lang="en-US" dirty="0">
              <a:latin typeface="Gill Sans MT" pitchFamily="34" charset="0"/>
            </a:endParaRPr>
          </a:p>
          <a:p>
            <a:pPr marL="342900" indent="-342900">
              <a:buFont typeface="Arial" pitchFamily="34" charset="0"/>
              <a:buChar char="•"/>
            </a:pPr>
            <a:r>
              <a:rPr lang="en-US" dirty="0">
                <a:latin typeface="Gill Sans MT" pitchFamily="34" charset="0"/>
              </a:rPr>
              <a:t>C</a:t>
            </a:r>
            <a:r>
              <a:rPr lang="en-US" dirty="0" smtClean="0">
                <a:latin typeface="Gill Sans MT" pitchFamily="34" charset="0"/>
              </a:rPr>
              <a:t>onsistency and possibility of aggregation between communications</a:t>
            </a:r>
          </a:p>
          <a:p>
            <a:endParaRPr lang="en-US" dirty="0" smtClean="0">
              <a:latin typeface="Gill Sans MT" pitchFamily="34" charset="0"/>
            </a:endParaRPr>
          </a:p>
          <a:p>
            <a:pPr marL="342900" indent="-342900">
              <a:buFont typeface="Arial" pitchFamily="34" charset="0"/>
              <a:buChar char="•"/>
            </a:pPr>
            <a:r>
              <a:rPr lang="en-US" dirty="0">
                <a:latin typeface="Gill Sans MT" pitchFamily="34" charset="0"/>
              </a:rPr>
              <a:t>T</a:t>
            </a:r>
            <a:r>
              <a:rPr lang="en-US" dirty="0" smtClean="0">
                <a:latin typeface="Gill Sans MT" pitchFamily="34" charset="0"/>
              </a:rPr>
              <a:t>imeframes for </a:t>
            </a:r>
            <a:r>
              <a:rPr lang="en-US" dirty="0">
                <a:latin typeface="Gill Sans MT" pitchFamily="34" charset="0"/>
              </a:rPr>
              <a:t>communicating such </a:t>
            </a:r>
            <a:r>
              <a:rPr lang="en-US" dirty="0" smtClean="0">
                <a:latin typeface="Gill Sans MT" pitchFamily="34" charset="0"/>
              </a:rPr>
              <a:t>information allows better planning </a:t>
            </a:r>
          </a:p>
          <a:p>
            <a:endParaRPr lang="en-US" dirty="0" smtClean="0">
              <a:latin typeface="Gill Sans MT" pitchFamily="34" charset="0"/>
            </a:endParaRPr>
          </a:p>
          <a:p>
            <a:pPr algn="just"/>
            <a:r>
              <a:rPr lang="en-US" sz="2800" b="1" dirty="0" smtClean="0">
                <a:latin typeface="Gill Sans MT" pitchFamily="34" charset="0"/>
              </a:rPr>
              <a:t>The </a:t>
            </a:r>
            <a:r>
              <a:rPr lang="en-US" sz="2800" b="1" dirty="0">
                <a:latin typeface="Gill Sans MT" pitchFamily="34" charset="0"/>
              </a:rPr>
              <a:t>lack of ex ante information impact on the predictability of the NDC and on the intention of </a:t>
            </a:r>
            <a:r>
              <a:rPr lang="en-US" sz="2800" b="1" dirty="0" smtClean="0">
                <a:latin typeface="Gill Sans MT" pitchFamily="34" charset="0"/>
              </a:rPr>
              <a:t> enhancing ambition</a:t>
            </a:r>
            <a:r>
              <a:rPr lang="en-US" sz="2800" dirty="0" smtClean="0">
                <a:latin typeface="Gill Sans MT" pitchFamily="34" charset="0"/>
              </a:rPr>
              <a:t> </a:t>
            </a:r>
            <a:endParaRPr lang="en-US" sz="2800" dirty="0">
              <a:latin typeface="Gill Sans MT" pitchFamily="34" charset="0"/>
            </a:endParaRPr>
          </a:p>
          <a:p>
            <a:endParaRPr lang="en-US" dirty="0" smtClean="0">
              <a:latin typeface="Gill Sans MT" pitchFamily="34" charset="0"/>
            </a:endParaRPr>
          </a:p>
          <a:p>
            <a:endParaRPr lang="en-US" sz="1800" dirty="0">
              <a:latin typeface="Gill Sans"/>
            </a:endParaRPr>
          </a:p>
          <a:p>
            <a:endParaRPr lang="en-US" sz="1800" dirty="0">
              <a:latin typeface="Gill Sans"/>
            </a:endParaRPr>
          </a:p>
          <a:p>
            <a:endParaRPr lang="en-US" sz="1800" dirty="0">
              <a:latin typeface="Gill Sans"/>
            </a:endParaRPr>
          </a:p>
          <a:p>
            <a:endParaRPr lang="en-US" sz="1800" dirty="0">
              <a:latin typeface="Gill Sans"/>
            </a:endParaRPr>
          </a:p>
        </p:txBody>
      </p:sp>
      <p:sp>
        <p:nvSpPr>
          <p:cNvPr id="3" name="Rectangle 1"/>
          <p:cNvSpPr>
            <a:spLocks noChangeArrowheads="1"/>
          </p:cNvSpPr>
          <p:nvPr/>
        </p:nvSpPr>
        <p:spPr bwMode="auto">
          <a:xfrm>
            <a:off x="492374" y="764703"/>
            <a:ext cx="7308850" cy="954107"/>
          </a:xfrm>
          <a:prstGeom prst="rect">
            <a:avLst/>
          </a:prstGeom>
          <a:noFill/>
          <a:ln w="9525">
            <a:noFill/>
            <a:miter lim="800000"/>
            <a:headEnd/>
            <a:tailEnd/>
          </a:ln>
        </p:spPr>
        <p:txBody>
          <a:bodyPr>
            <a:spAutoFit/>
          </a:bodyPr>
          <a:lstStyle/>
          <a:p>
            <a:r>
              <a:rPr lang="en-GB" sz="2800" b="1" dirty="0" smtClean="0">
                <a:solidFill>
                  <a:srgbClr val="660066"/>
                </a:solidFill>
                <a:latin typeface="Gill Sans MT" pitchFamily="34" charset="0"/>
              </a:rPr>
              <a:t>Relevance of ex ante communication for predictability  </a:t>
            </a:r>
            <a:r>
              <a:rPr lang="en-GB" sz="2800" b="1" dirty="0" smtClean="0">
                <a:solidFill>
                  <a:srgbClr val="660066"/>
                </a:solidFill>
                <a:latin typeface="Gill Sans" pitchFamily="34" charset="0"/>
              </a:rPr>
              <a:t>.</a:t>
            </a:r>
            <a:endParaRPr lang="en-GB" sz="2800" b="1" dirty="0">
              <a:solidFill>
                <a:srgbClr val="660066"/>
              </a:solidFill>
              <a:latin typeface="Gill Sans" pitchFamily="34" charset="0"/>
            </a:endParaRPr>
          </a:p>
        </p:txBody>
      </p:sp>
    </p:spTree>
    <p:extLst>
      <p:ext uri="{BB962C8B-B14F-4D97-AF65-F5344CB8AC3E}">
        <p14:creationId xmlns:p14="http://schemas.microsoft.com/office/powerpoint/2010/main" val="1108309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5" y="225425"/>
            <a:ext cx="7308850" cy="1077218"/>
          </a:xfrm>
          <a:prstGeom prst="rect">
            <a:avLst/>
          </a:prstGeom>
          <a:noFill/>
          <a:ln w="9525">
            <a:noFill/>
            <a:miter lim="800000"/>
            <a:headEnd/>
            <a:tailEnd/>
          </a:ln>
        </p:spPr>
        <p:txBody>
          <a:bodyPr>
            <a:spAutoFit/>
          </a:bodyPr>
          <a:lstStyle/>
          <a:p>
            <a:r>
              <a:rPr lang="en-US" sz="3200" dirty="0" smtClean="0">
                <a:solidFill>
                  <a:srgbClr val="660066"/>
                </a:solidFill>
                <a:latin typeface="Gill Sans" pitchFamily="34" charset="0"/>
              </a:rPr>
              <a:t>Relevance of the </a:t>
            </a:r>
            <a:r>
              <a:rPr lang="en-US" sz="3200" dirty="0" smtClean="0">
                <a:solidFill>
                  <a:srgbClr val="660066"/>
                </a:solidFill>
                <a:latin typeface="Gill Sans" pitchFamily="34" charset="0"/>
              </a:rPr>
              <a:t>new collective </a:t>
            </a:r>
            <a:r>
              <a:rPr lang="en-US" sz="3200" dirty="0" smtClean="0">
                <a:solidFill>
                  <a:srgbClr val="660066"/>
                </a:solidFill>
                <a:latin typeface="Gill Sans" pitchFamily="34" charset="0"/>
              </a:rPr>
              <a:t>goal for predictability</a:t>
            </a:r>
            <a:endParaRPr lang="en-GB" sz="3200" dirty="0">
              <a:solidFill>
                <a:srgbClr val="660066"/>
              </a:solidFill>
              <a:latin typeface="Gill Sans" pitchFamily="34" charset="0"/>
            </a:endParaRPr>
          </a:p>
        </p:txBody>
      </p:sp>
      <p:sp>
        <p:nvSpPr>
          <p:cNvPr id="2" name="Rectángulo 1"/>
          <p:cNvSpPr/>
          <p:nvPr/>
        </p:nvSpPr>
        <p:spPr>
          <a:xfrm>
            <a:off x="415925" y="1536174"/>
            <a:ext cx="8065467" cy="7448193"/>
          </a:xfrm>
          <a:prstGeom prst="rect">
            <a:avLst/>
          </a:prstGeom>
        </p:spPr>
        <p:txBody>
          <a:bodyPr wrap="square">
            <a:spAutoFit/>
          </a:bodyPr>
          <a:lstStyle/>
          <a:p>
            <a:pPr marL="342900" indent="-342900">
              <a:buFont typeface="Arial" panose="020B0604020202020204" pitchFamily="34" charset="0"/>
              <a:buChar char="•"/>
            </a:pPr>
            <a:r>
              <a:rPr lang="en-US" sz="1800" dirty="0" smtClean="0">
                <a:latin typeface="Gill Sans"/>
              </a:rPr>
              <a:t>To </a:t>
            </a:r>
            <a:r>
              <a:rPr lang="en-US" sz="1800" dirty="0">
                <a:latin typeface="Gill Sans"/>
              </a:rPr>
              <a:t>ensure the adequacy and </a:t>
            </a:r>
            <a:r>
              <a:rPr lang="en-US" sz="1800" dirty="0" smtClean="0">
                <a:latin typeface="Gill Sans"/>
              </a:rPr>
              <a:t>predictability of </a:t>
            </a:r>
            <a:r>
              <a:rPr lang="en-US" sz="1800" dirty="0">
                <a:latin typeface="Gill Sans"/>
              </a:rPr>
              <a:t>climate </a:t>
            </a:r>
            <a:r>
              <a:rPr lang="en-US" sz="1800" dirty="0" smtClean="0">
                <a:latin typeface="Gill Sans"/>
              </a:rPr>
              <a:t>finance.</a:t>
            </a:r>
          </a:p>
          <a:p>
            <a:endParaRPr lang="en-US" sz="1800" dirty="0" smtClean="0">
              <a:latin typeface="Gill Sans"/>
            </a:endParaRPr>
          </a:p>
          <a:p>
            <a:pPr marL="342900" indent="-342900">
              <a:buFont typeface="Arial" panose="020B0604020202020204" pitchFamily="34" charset="0"/>
              <a:buChar char="•"/>
            </a:pPr>
            <a:r>
              <a:rPr lang="en-US" sz="1800" dirty="0" smtClean="0">
                <a:latin typeface="Gill Sans"/>
              </a:rPr>
              <a:t>Differently </a:t>
            </a:r>
            <a:r>
              <a:rPr lang="en-US" sz="1800" dirty="0" smtClean="0">
                <a:latin typeface="Gill Sans"/>
              </a:rPr>
              <a:t>to the 100 b, this new goal is to be set collectively as a result of a process that include a mechanism to take </a:t>
            </a:r>
            <a:r>
              <a:rPr lang="en-US" sz="1800" dirty="0">
                <a:latin typeface="Gill Sans"/>
              </a:rPr>
              <a:t>into account the needs and priorities of developing countries</a:t>
            </a:r>
            <a:r>
              <a:rPr lang="en-US" sz="1800" dirty="0" smtClean="0">
                <a:latin typeface="Gill Sans"/>
              </a:rPr>
              <a:t>.</a:t>
            </a:r>
          </a:p>
          <a:p>
            <a:pPr marL="342900" indent="-342900">
              <a:buFont typeface="Arial" panose="020B0604020202020204" pitchFamily="34" charset="0"/>
              <a:buChar char="•"/>
            </a:pPr>
            <a:endParaRPr lang="en-US" sz="1800" dirty="0" smtClean="0">
              <a:latin typeface="Gill Sans"/>
            </a:endParaRPr>
          </a:p>
          <a:p>
            <a:pPr marL="342900" indent="-342900">
              <a:buFont typeface="Arial" panose="020B0604020202020204" pitchFamily="34" charset="0"/>
              <a:buChar char="•"/>
            </a:pPr>
            <a:r>
              <a:rPr lang="en-US" sz="1800" dirty="0">
                <a:latin typeface="Gill Sans"/>
              </a:rPr>
              <a:t>Article 2.1.c of the Paris Agreement explicitly states that finance flows have to be made consistent with the global climate goal. </a:t>
            </a:r>
            <a:endParaRPr lang="en-US" sz="1800" dirty="0" smtClean="0">
              <a:latin typeface="Gill Sans"/>
            </a:endParaRPr>
          </a:p>
          <a:p>
            <a:pPr marL="342900" indent="-342900">
              <a:buFont typeface="Arial" panose="020B0604020202020204" pitchFamily="34" charset="0"/>
              <a:buChar char="•"/>
            </a:pPr>
            <a:endParaRPr lang="en-US" sz="1800" dirty="0" smtClean="0">
              <a:latin typeface="Gill Sans"/>
            </a:endParaRPr>
          </a:p>
          <a:p>
            <a:pPr marL="342900" indent="-342900">
              <a:buFont typeface="Arial" panose="020B0604020202020204" pitchFamily="34" charset="0"/>
              <a:buChar char="•"/>
            </a:pPr>
            <a:r>
              <a:rPr lang="en-US" sz="1800" dirty="0" smtClean="0">
                <a:latin typeface="Gill Sans"/>
              </a:rPr>
              <a:t>To </a:t>
            </a:r>
            <a:r>
              <a:rPr lang="en-US" sz="1800" dirty="0">
                <a:latin typeface="Gill Sans"/>
              </a:rPr>
              <a:t>limit mean temperature increases to “well below 2° C” (referencing also a 1.5° C limit) already means that the scale of finance needed will in fact be much higher </a:t>
            </a:r>
          </a:p>
          <a:p>
            <a:endParaRPr lang="en-US" sz="1800" dirty="0">
              <a:latin typeface="Gill Sans"/>
              <a:ea typeface="Calibri" panose="020F0502020204030204" pitchFamily="34" charset="0"/>
              <a:cs typeface="Times New Roman" panose="02020603050405020304" pitchFamily="18" charset="0"/>
            </a:endParaRPr>
          </a:p>
          <a:p>
            <a:r>
              <a:rPr lang="en-US" sz="2800" b="1" dirty="0" smtClean="0">
                <a:latin typeface="Gill Sans"/>
                <a:ea typeface="Calibri" panose="020F0502020204030204" pitchFamily="34" charset="0"/>
                <a:cs typeface="Times New Roman" panose="02020603050405020304" pitchFamily="18" charset="0"/>
              </a:rPr>
              <a:t>Declaring </a:t>
            </a:r>
            <a:r>
              <a:rPr lang="en-US" sz="2800" b="1" dirty="0">
                <a:latin typeface="Gill Sans"/>
                <a:ea typeface="Calibri" panose="020F0502020204030204" pitchFamily="34" charset="0"/>
                <a:cs typeface="Times New Roman" panose="02020603050405020304" pitchFamily="18" charset="0"/>
              </a:rPr>
              <a:t>a number is not enough, the NCG is to come with a clear </a:t>
            </a:r>
            <a:r>
              <a:rPr lang="en-US" sz="2800" b="1" dirty="0" smtClean="0">
                <a:latin typeface="Gill Sans"/>
                <a:ea typeface="Calibri" panose="020F0502020204030204" pitchFamily="34" charset="0"/>
                <a:cs typeface="Times New Roman" panose="02020603050405020304" pitchFamily="18" charset="0"/>
              </a:rPr>
              <a:t>roadmap.</a:t>
            </a:r>
          </a:p>
          <a:p>
            <a:pPr marL="342900" indent="-342900">
              <a:buFont typeface="Arial" panose="020B0604020202020204" pitchFamily="34" charset="0"/>
              <a:buChar char="•"/>
            </a:pPr>
            <a:endParaRPr lang="es-ES" sz="2000" dirty="0">
              <a:latin typeface="Gill Sans"/>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smtClean="0">
              <a:latin typeface="Gill Sans"/>
            </a:endParaRPr>
          </a:p>
          <a:p>
            <a:pPr marL="342900" indent="-342900">
              <a:buFont typeface="Arial" panose="020B0604020202020204" pitchFamily="34" charset="0"/>
              <a:buChar char="•"/>
            </a:pPr>
            <a:endParaRPr lang="en-US" dirty="0" smtClean="0">
              <a:latin typeface="Gill Sans"/>
            </a:endParaRPr>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836754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5" y="225425"/>
            <a:ext cx="7308850" cy="1077218"/>
          </a:xfrm>
          <a:prstGeom prst="rect">
            <a:avLst/>
          </a:prstGeom>
          <a:noFill/>
          <a:ln w="9525">
            <a:noFill/>
            <a:miter lim="800000"/>
            <a:headEnd/>
            <a:tailEnd/>
          </a:ln>
        </p:spPr>
        <p:txBody>
          <a:bodyPr>
            <a:spAutoFit/>
          </a:bodyPr>
          <a:lstStyle/>
          <a:p>
            <a:r>
              <a:rPr lang="en-GB" sz="3200" dirty="0" smtClean="0">
                <a:solidFill>
                  <a:srgbClr val="660066"/>
                </a:solidFill>
                <a:latin typeface="Gill Sans" pitchFamily="34" charset="0"/>
              </a:rPr>
              <a:t>The need for an early process on the NCG</a:t>
            </a:r>
            <a:endParaRPr lang="en-GB" sz="3200" dirty="0">
              <a:solidFill>
                <a:srgbClr val="660066"/>
              </a:solidFill>
              <a:latin typeface="Gill Sans" pitchFamily="34" charset="0"/>
            </a:endParaRPr>
          </a:p>
        </p:txBody>
      </p:sp>
      <p:sp>
        <p:nvSpPr>
          <p:cNvPr id="2" name="Rectángulo 1"/>
          <p:cNvSpPr/>
          <p:nvPr/>
        </p:nvSpPr>
        <p:spPr>
          <a:xfrm>
            <a:off x="415925" y="1536174"/>
            <a:ext cx="8065467" cy="6555641"/>
          </a:xfrm>
          <a:prstGeom prst="rect">
            <a:avLst/>
          </a:prstGeom>
        </p:spPr>
        <p:txBody>
          <a:bodyPr wrap="square">
            <a:spAutoFit/>
          </a:bodyPr>
          <a:lstStyle/>
          <a:p>
            <a:pPr marL="342900" indent="-342900">
              <a:buFont typeface="Arial" panose="020B0604020202020204" pitchFamily="34" charset="0"/>
              <a:buChar char="•"/>
            </a:pPr>
            <a:r>
              <a:rPr lang="en-US" dirty="0" smtClean="0">
                <a:latin typeface="Gill Sans"/>
                <a:ea typeface="Calibri" panose="020F0502020204030204" pitchFamily="34" charset="0"/>
                <a:cs typeface="Times New Roman" panose="02020603050405020304" pitchFamily="18" charset="0"/>
              </a:rPr>
              <a:t>The extension of the 100b goal to 2025 is already a flexibility from the developing country side in the negotiation of the PA, that is to be honored with an early engagement in the definition of the new goal.</a:t>
            </a:r>
          </a:p>
          <a:p>
            <a:endParaRPr lang="en-US" dirty="0" smtClean="0">
              <a:latin typeface="Gill Sans"/>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dirty="0" smtClean="0">
                <a:latin typeface="Gill Sans"/>
              </a:rPr>
              <a:t>Need </a:t>
            </a:r>
            <a:r>
              <a:rPr lang="en-US" dirty="0">
                <a:latin typeface="Gill Sans"/>
              </a:rPr>
              <a:t>to start as soon as possible taking into account the experience with the </a:t>
            </a:r>
            <a:r>
              <a:rPr lang="en-US" dirty="0" smtClean="0">
                <a:latin typeface="Gill Sans"/>
              </a:rPr>
              <a:t>previous </a:t>
            </a:r>
            <a:r>
              <a:rPr lang="en-US" dirty="0">
                <a:latin typeface="Gill Sans"/>
              </a:rPr>
              <a:t>goal, (adopted in Cancun 2010), </a:t>
            </a:r>
            <a:r>
              <a:rPr lang="en-US" dirty="0" smtClean="0">
                <a:latin typeface="Gill Sans"/>
              </a:rPr>
              <a:t>with several </a:t>
            </a:r>
            <a:r>
              <a:rPr lang="en-US" dirty="0">
                <a:latin typeface="Gill Sans"/>
              </a:rPr>
              <a:t>years to translate from a pledge to a roadmap (COP 22 Marrakesh</a:t>
            </a:r>
            <a:r>
              <a:rPr lang="en-US" sz="1800" dirty="0" smtClean="0">
                <a:latin typeface="Gill Sans"/>
              </a:rPr>
              <a:t>).</a:t>
            </a:r>
          </a:p>
          <a:p>
            <a:pPr marL="342900" indent="-342900">
              <a:buFont typeface="Arial" panose="020B0604020202020204" pitchFamily="34" charset="0"/>
              <a:buChar char="•"/>
            </a:pPr>
            <a:endParaRPr lang="en-US" sz="1800" dirty="0">
              <a:latin typeface="Gill Sans"/>
            </a:endParaRPr>
          </a:p>
          <a:p>
            <a:pPr marL="342900" indent="-342900">
              <a:buFont typeface="Arial" panose="020B0604020202020204" pitchFamily="34" charset="0"/>
              <a:buChar char="•"/>
            </a:pPr>
            <a:endParaRPr lang="es-ES" sz="1800" dirty="0">
              <a:latin typeface="Gill Sans"/>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smtClean="0">
              <a:latin typeface="Gill Sans"/>
            </a:endParaRPr>
          </a:p>
          <a:p>
            <a:pPr marL="342900" indent="-342900">
              <a:buFont typeface="Arial" panose="020B0604020202020204" pitchFamily="34" charset="0"/>
              <a:buChar char="•"/>
            </a:pPr>
            <a:endParaRPr lang="en-US" dirty="0" smtClean="0">
              <a:latin typeface="Gill Sans"/>
            </a:endParaRPr>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974873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8524" y="1160748"/>
            <a:ext cx="7596844" cy="4801314"/>
          </a:xfrm>
          <a:prstGeom prst="rect">
            <a:avLst/>
          </a:prstGeom>
        </p:spPr>
        <p:txBody>
          <a:bodyPr wrap="square">
            <a:spAutoFit/>
          </a:bodyPr>
          <a:lstStyle/>
          <a:p>
            <a:endParaRPr lang="en-US" sz="1800" dirty="0">
              <a:latin typeface="Gill Sans"/>
            </a:endParaRPr>
          </a:p>
          <a:p>
            <a:endParaRPr lang="en-US" dirty="0">
              <a:latin typeface="Gill Sans MT" pitchFamily="34" charset="0"/>
            </a:endParaRPr>
          </a:p>
          <a:p>
            <a:pPr marL="342900" indent="-342900">
              <a:buFont typeface="Arial" pitchFamily="34" charset="0"/>
              <a:buChar char="•"/>
            </a:pPr>
            <a:r>
              <a:rPr lang="en-US" dirty="0" smtClean="0">
                <a:latin typeface="Gill Sans MT" pitchFamily="34" charset="0"/>
              </a:rPr>
              <a:t>In the negotiation process the reluctance to  consider a proper framework for ex ante information and to star the consideration of a NCG, </a:t>
            </a:r>
            <a:r>
              <a:rPr lang="en-US" dirty="0" smtClean="0">
                <a:latin typeface="Gill Sans MT" pitchFamily="34" charset="0"/>
              </a:rPr>
              <a:t>may be </a:t>
            </a:r>
            <a:r>
              <a:rPr lang="en-US" dirty="0" smtClean="0">
                <a:latin typeface="Gill Sans MT" pitchFamily="34" charset="0"/>
              </a:rPr>
              <a:t>interpreted as a lack of commitments with the </a:t>
            </a:r>
            <a:r>
              <a:rPr lang="en-US" dirty="0" err="1" smtClean="0">
                <a:latin typeface="Gill Sans MT" pitchFamily="34" charset="0"/>
              </a:rPr>
              <a:t>clmate</a:t>
            </a:r>
            <a:r>
              <a:rPr lang="en-US" dirty="0" smtClean="0">
                <a:latin typeface="Gill Sans MT" pitchFamily="34" charset="0"/>
              </a:rPr>
              <a:t> finance itself. </a:t>
            </a:r>
          </a:p>
          <a:p>
            <a:pPr marL="342900" indent="-342900">
              <a:buFont typeface="Arial" pitchFamily="34" charset="0"/>
              <a:buChar char="•"/>
            </a:pPr>
            <a:endParaRPr lang="en-US" dirty="0" smtClean="0">
              <a:latin typeface="Gill Sans MT" pitchFamily="34" charset="0"/>
            </a:endParaRPr>
          </a:p>
          <a:p>
            <a:pPr marL="342900" indent="-342900">
              <a:buFont typeface="Arial" pitchFamily="34" charset="0"/>
              <a:buChar char="•"/>
            </a:pPr>
            <a:r>
              <a:rPr lang="en-US" dirty="0" smtClean="0">
                <a:latin typeface="Gill Sans MT" pitchFamily="34" charset="0"/>
              </a:rPr>
              <a:t>The impression  of a lack of commitment around these issues, may </a:t>
            </a:r>
            <a:r>
              <a:rPr lang="en-US" dirty="0" smtClean="0">
                <a:latin typeface="Gill Sans MT" pitchFamily="34" charset="0"/>
              </a:rPr>
              <a:t>c</a:t>
            </a:r>
            <a:r>
              <a:rPr lang="en-US" dirty="0" smtClean="0">
                <a:latin typeface="Gill Sans MT" pitchFamily="34" charset="0"/>
              </a:rPr>
              <a:t>ompromise reaching the balance outcome on the Paris </a:t>
            </a:r>
            <a:r>
              <a:rPr lang="en-US" dirty="0" err="1" smtClean="0">
                <a:latin typeface="Gill Sans MT" pitchFamily="34" charset="0"/>
              </a:rPr>
              <a:t>Programme</a:t>
            </a:r>
            <a:r>
              <a:rPr lang="en-US" dirty="0" smtClean="0">
                <a:latin typeface="Gill Sans MT" pitchFamily="34" charset="0"/>
              </a:rPr>
              <a:t> at COP 24</a:t>
            </a:r>
          </a:p>
          <a:p>
            <a:endParaRPr lang="en-US" dirty="0">
              <a:latin typeface="Gill Sans MT" pitchFamily="34" charset="0"/>
            </a:endParaRPr>
          </a:p>
          <a:p>
            <a:endParaRPr lang="en-US" dirty="0">
              <a:latin typeface="Gill Sans MT" pitchFamily="34" charset="0"/>
            </a:endParaRPr>
          </a:p>
          <a:p>
            <a:endParaRPr lang="en-US" dirty="0">
              <a:latin typeface="Gill Sans MT" pitchFamily="34" charset="0"/>
            </a:endParaRPr>
          </a:p>
        </p:txBody>
      </p:sp>
      <p:sp>
        <p:nvSpPr>
          <p:cNvPr id="3" name="Rectangle 1"/>
          <p:cNvSpPr>
            <a:spLocks noChangeArrowheads="1"/>
          </p:cNvSpPr>
          <p:nvPr/>
        </p:nvSpPr>
        <p:spPr bwMode="auto">
          <a:xfrm>
            <a:off x="415925" y="225425"/>
            <a:ext cx="7308850" cy="1077218"/>
          </a:xfrm>
          <a:prstGeom prst="rect">
            <a:avLst/>
          </a:prstGeom>
          <a:noFill/>
          <a:ln w="9525">
            <a:noFill/>
            <a:miter lim="800000"/>
            <a:headEnd/>
            <a:tailEnd/>
          </a:ln>
        </p:spPr>
        <p:txBody>
          <a:bodyPr>
            <a:spAutoFit/>
          </a:bodyPr>
          <a:lstStyle/>
          <a:p>
            <a:r>
              <a:rPr lang="en-GB" sz="3200" dirty="0" smtClean="0">
                <a:solidFill>
                  <a:srgbClr val="660066"/>
                </a:solidFill>
                <a:latin typeface="Gill Sans" pitchFamily="34" charset="0"/>
              </a:rPr>
              <a:t>Implications of the difficulties of agreeing in a “predictability framework”</a:t>
            </a:r>
            <a:endParaRPr lang="en-GB" sz="3200" dirty="0">
              <a:solidFill>
                <a:srgbClr val="660066"/>
              </a:solidFill>
              <a:latin typeface="Gill Sans" pitchFamily="34" charset="0"/>
            </a:endParaRPr>
          </a:p>
        </p:txBody>
      </p:sp>
    </p:spTree>
    <p:extLst>
      <p:ext uri="{BB962C8B-B14F-4D97-AF65-F5344CB8AC3E}">
        <p14:creationId xmlns:p14="http://schemas.microsoft.com/office/powerpoint/2010/main" val="1959993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740532" y="548680"/>
            <a:ext cx="8420100" cy="1143000"/>
          </a:xfrm>
        </p:spPr>
        <p:txBody>
          <a:bodyPr/>
          <a:lstStyle/>
          <a:p>
            <a:r>
              <a:rPr lang="en-US" sz="3200" dirty="0">
                <a:solidFill>
                  <a:srgbClr val="660066"/>
                </a:solidFill>
                <a:latin typeface="Gill Sans MT" pitchFamily="34" charset="0"/>
              </a:rPr>
              <a:t>It is possible “to predict” on Finance?</a:t>
            </a:r>
            <a:br>
              <a:rPr lang="en-US" sz="3200" dirty="0">
                <a:solidFill>
                  <a:srgbClr val="660066"/>
                </a:solidFill>
                <a:latin typeface="Gill Sans MT" pitchFamily="34" charset="0"/>
              </a:rPr>
            </a:br>
            <a:endParaRPr lang="es-ES" sz="3200" dirty="0">
              <a:solidFill>
                <a:srgbClr val="660066"/>
              </a:solidFill>
              <a:latin typeface="Gill Sans MT" pitchFamily="34" charset="0"/>
            </a:endParaRPr>
          </a:p>
        </p:txBody>
      </p:sp>
      <p:sp>
        <p:nvSpPr>
          <p:cNvPr id="6" name="5 Marcador de contenido"/>
          <p:cNvSpPr>
            <a:spLocks noGrp="1"/>
          </p:cNvSpPr>
          <p:nvPr>
            <p:ph sz="half" idx="1"/>
          </p:nvPr>
        </p:nvSpPr>
        <p:spPr>
          <a:xfrm>
            <a:off x="740532" y="1952836"/>
            <a:ext cx="4133850" cy="4114800"/>
          </a:xfrm>
        </p:spPr>
        <p:txBody>
          <a:bodyPr/>
          <a:lstStyle/>
          <a:p>
            <a:pPr marL="0" indent="0">
              <a:buNone/>
            </a:pPr>
            <a:r>
              <a:rPr lang="en-US" sz="2000" dirty="0">
                <a:latin typeface="Gill Sans"/>
              </a:rPr>
              <a:t>Despite limitations on </a:t>
            </a:r>
            <a:r>
              <a:rPr lang="en-US" sz="2000" dirty="0" smtClean="0">
                <a:latin typeface="Gill Sans"/>
              </a:rPr>
              <a:t>information available</a:t>
            </a:r>
            <a:r>
              <a:rPr lang="en-US" sz="2000" dirty="0">
                <a:latin typeface="Gill Sans"/>
              </a:rPr>
              <a:t>, multi-year commitments (</a:t>
            </a:r>
            <a:r>
              <a:rPr lang="en-US" sz="2000" dirty="0" smtClean="0">
                <a:latin typeface="Gill Sans"/>
              </a:rPr>
              <a:t> </a:t>
            </a:r>
            <a:r>
              <a:rPr lang="en-US" sz="2000" dirty="0">
                <a:latin typeface="Gill Sans"/>
              </a:rPr>
              <a:t>GEF </a:t>
            </a:r>
            <a:r>
              <a:rPr lang="en-US" sz="2000" dirty="0" smtClean="0">
                <a:latin typeface="Gill Sans"/>
              </a:rPr>
              <a:t>, GCF) </a:t>
            </a:r>
            <a:r>
              <a:rPr lang="en-US" sz="2000" dirty="0">
                <a:latin typeface="Gill Sans"/>
              </a:rPr>
              <a:t>suggest that it is possible to provide indicative information several years into the future, or at least to clarify contributions within defined replenishment cycles</a:t>
            </a:r>
            <a:r>
              <a:rPr lang="en-US" sz="2000" dirty="0" smtClean="0">
                <a:latin typeface="Gill Sans"/>
              </a:rPr>
              <a:t>.</a:t>
            </a:r>
          </a:p>
          <a:p>
            <a:pPr marL="0" indent="0">
              <a:buNone/>
            </a:pPr>
            <a:endParaRPr lang="en-US" sz="1600" dirty="0">
              <a:latin typeface="Gill Sans"/>
            </a:endParaRPr>
          </a:p>
          <a:p>
            <a:pPr marL="0" indent="0">
              <a:buNone/>
            </a:pPr>
            <a:r>
              <a:rPr lang="en-US" sz="2400" b="1" dirty="0" smtClean="0">
                <a:latin typeface="Gill Sans"/>
              </a:rPr>
              <a:t>Some options have been considered in this regard.</a:t>
            </a:r>
            <a:endParaRPr lang="en-US" sz="2400" b="1" dirty="0">
              <a:latin typeface="Gill Sans"/>
            </a:endParaRPr>
          </a:p>
        </p:txBody>
      </p:sp>
      <p:pic>
        <p:nvPicPr>
          <p:cNvPr id="8"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553449" y="1981200"/>
            <a:ext cx="308535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Flecha derecha"/>
          <p:cNvSpPr/>
          <p:nvPr/>
        </p:nvSpPr>
        <p:spPr>
          <a:xfrm>
            <a:off x="4808984" y="5217740"/>
            <a:ext cx="978408"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374438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17319</TotalTime>
  <Words>646</Words>
  <Application>Microsoft Office PowerPoint</Application>
  <PresentationFormat>A4 (210 x 297 mm)</PresentationFormat>
  <Paragraphs>91</Paragraphs>
  <Slides>8</Slides>
  <Notes>6</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Default Design</vt:lpstr>
      <vt:lpstr>Presentación de PowerPoint</vt:lpstr>
      <vt:lpstr>Predictability of Climate Finance</vt:lpstr>
      <vt:lpstr>Two pieces of the predictability  framework of the PA</vt:lpstr>
      <vt:lpstr>Presentación de PowerPoint</vt:lpstr>
      <vt:lpstr>Presentación de PowerPoint</vt:lpstr>
      <vt:lpstr>Presentación de PowerPoint</vt:lpstr>
      <vt:lpstr>Presentación de PowerPoint</vt:lpstr>
      <vt:lpstr>It is possible “to predict” on Finance? </vt:lpstr>
    </vt:vector>
  </TitlesOfParts>
  <Company>OIES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Orlando Rey</cp:lastModifiedBy>
  <cp:revision>594</cp:revision>
  <dcterms:created xsi:type="dcterms:W3CDTF">2003-02-10T11:42:57Z</dcterms:created>
  <dcterms:modified xsi:type="dcterms:W3CDTF">2018-04-28T13:10:29Z</dcterms:modified>
</cp:coreProperties>
</file>