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906000" cy="6858000" type="A4"/>
  <p:notesSz cx="6640513" cy="9904413"/>
  <p:embeddedFontLst>
    <p:embeddedFont>
      <p:font typeface="Helvetica Neue" panose="020B0604020202020204" charset="0"/>
      <p:regular r:id="rId17"/>
      <p:bold r:id="rId18"/>
      <p:italic r:id="rId19"/>
      <p:boldItalic r:id="rId20"/>
    </p:embeddedFont>
    <p:embeddedFont>
      <p:font typeface="Cabin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63849" cy="4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746500" y="0"/>
            <a:ext cx="2863849" cy="4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587375" y="706437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14261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742950"/>
            <a:ext cx="536575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85825" y="4703762"/>
            <a:ext cx="4868863" cy="44577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783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330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4728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00" cy="44703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00" cy="4716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9036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974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00" cy="4716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742950"/>
            <a:ext cx="5365750" cy="3714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885825" y="4703762"/>
            <a:ext cx="4869000" cy="4457700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SzPct val="91666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02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48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366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SzPct val="91666"/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276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5187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3653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378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602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587375" y="706438"/>
            <a:ext cx="5437188" cy="376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881062" y="4705350"/>
            <a:ext cx="4849811" cy="4470399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746500" y="9410700"/>
            <a:ext cx="2863849" cy="471487"/>
          </a:xfrm>
          <a:prstGeom prst="rect">
            <a:avLst/>
          </a:prstGeom>
          <a:noFill/>
          <a:ln>
            <a:noFill/>
          </a:ln>
        </p:spPr>
        <p:txBody>
          <a:bodyPr lIns="90450" tIns="45225" rIns="90450" bIns="452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962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84200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895599" y="-171449"/>
            <a:ext cx="4114800" cy="842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367337" y="2300287"/>
            <a:ext cx="5486399" cy="2105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081087" y="271462"/>
            <a:ext cx="5486399" cy="6162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0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82637" y="4406900"/>
            <a:ext cx="84200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82637" y="2906713"/>
            <a:ext cx="84200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413384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029200" y="1981200"/>
            <a:ext cx="413384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95300" y="1535112"/>
            <a:ext cx="437673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5032375" y="1535112"/>
            <a:ext cx="437832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7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1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7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5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941513" y="5367337"/>
            <a:ext cx="59435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0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84200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8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5"/>
          <p:cNvSpPr txBox="1"/>
          <p:nvPr/>
        </p:nvSpPr>
        <p:spPr>
          <a:xfrm rot="5400000">
            <a:off x="6626224" y="3662363"/>
            <a:ext cx="54737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b="0" i="0" u="none" strike="noStrike" cap="none">
                <a:solidFill>
                  <a:srgbClr val="800080"/>
                </a:solidFill>
                <a:latin typeface="Cabin"/>
                <a:ea typeface="Cabin"/>
                <a:cs typeface="Cabin"/>
                <a:sym typeface="Cabin"/>
              </a:rPr>
              <a:t>european capacity building initiative ecbi</a:t>
            </a: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3">
            <a:alphaModFix/>
          </a:blip>
          <a:srcRect r="1464" b="1464"/>
          <a:stretch/>
        </p:blipFill>
        <p:spPr>
          <a:xfrm>
            <a:off x="8699500" y="188913"/>
            <a:ext cx="968374" cy="9683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00009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747838" y="3213100"/>
            <a:ext cx="7561261" cy="24160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5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Mitigation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660066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Subhi Barakat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Legal Response Initiative (LRI)</a:t>
            </a:r>
          </a:p>
        </p:txBody>
      </p:sp>
      <p:sp>
        <p:nvSpPr>
          <p:cNvPr id="93" name="Shape 93"/>
          <p:cNvSpPr/>
          <p:nvPr/>
        </p:nvSpPr>
        <p:spPr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0" y="0"/>
            <a:ext cx="1116012" cy="6858000"/>
          </a:xfrm>
          <a:prstGeom prst="rect">
            <a:avLst/>
          </a:prstGeom>
          <a:gradFill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0"/>
          </a:gra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Shape 95"/>
          <p:cNvSpPr txBox="1"/>
          <p:nvPr/>
        </p:nvSpPr>
        <p:spPr>
          <a:xfrm rot="5400000">
            <a:off x="-2814637" y="29337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5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european capacity building initiative</a:t>
            </a:r>
          </a:p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initiative européenne de renforcement des capacités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244600" y="803275"/>
            <a:ext cx="86614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ecbi</a:t>
            </a:r>
            <a:r>
              <a:rPr lang="en-US" sz="54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r="1464" b="1464"/>
          <a:stretch/>
        </p:blipFill>
        <p:spPr>
          <a:xfrm>
            <a:off x="7691438" y="325437"/>
            <a:ext cx="1546225" cy="15462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1749425" y="5695950"/>
            <a:ext cx="7488238" cy="90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for sustained capacity building in support of international climate change negotiations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Emissions from int’l transport</a:t>
            </a:r>
          </a:p>
        </p:txBody>
      </p:sp>
      <p:sp>
        <p:nvSpPr>
          <p:cNvPr id="161" name="Shape 161"/>
          <p:cNvSpPr/>
          <p:nvPr/>
        </p:nvSpPr>
        <p:spPr>
          <a:xfrm>
            <a:off x="848505" y="1124744"/>
            <a:ext cx="7308850" cy="56938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Reported separately and excluded from national emission totals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No reference in the Paris Agreement - w</a:t>
            </a:r>
            <a:r>
              <a:rPr lang="en-US" sz="3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ill continue to be addressed by ICAO/IMO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>
                <a:latin typeface="Helvetica Neue"/>
                <a:ea typeface="Helvetica Neue"/>
                <a:cs typeface="Helvetica Neue"/>
                <a:sym typeface="Helvetica Neue"/>
              </a:rPr>
              <a:t>Increasing proportion of these emissions are attributable to developing countries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884509" y="1520787"/>
            <a:ext cx="7308900" cy="517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Further develop features of NDCs and clarifying info and elaborate accounting guidance for NDCs (APA)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Cooperative approaches (SBSTA)</a:t>
            </a:r>
          </a:p>
          <a:p>
            <a:pPr marL="457200" marR="0" lvl="0" indent="-469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 guidance to avoid double counting</a:t>
            </a:r>
          </a:p>
          <a:p>
            <a:pPr marL="457200" marR="0" lvl="0" indent="-469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 rules for the mitigation and sustainable development mechanism under the CMA</a:t>
            </a:r>
          </a:p>
          <a:p>
            <a:pPr marL="457200" marR="0" lvl="0" indent="-469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Undertake a work programme under the framework for non-market approaches to sustainable development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 modalities and functions of the forum on impacts of response measures (SBI and SBSTA)</a:t>
            </a:r>
          </a:p>
        </p:txBody>
      </p:sp>
      <p:sp>
        <p:nvSpPr>
          <p:cNvPr id="168" name="Shape 168"/>
          <p:cNvSpPr/>
          <p:nvPr/>
        </p:nvSpPr>
        <p:spPr>
          <a:xfrm>
            <a:off x="415925" y="225425"/>
            <a:ext cx="73089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Next steps and engagement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415925" y="225425"/>
            <a:ext cx="7308900" cy="73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Further reading and useful links</a:t>
            </a:r>
          </a:p>
        </p:txBody>
      </p:sp>
      <p:sp>
        <p:nvSpPr>
          <p:cNvPr id="175" name="Shape 175"/>
          <p:cNvSpPr/>
          <p:nvPr/>
        </p:nvSpPr>
        <p:spPr>
          <a:xfrm>
            <a:off x="884509" y="1215987"/>
            <a:ext cx="7308900" cy="517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 on mitigation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https://www.unfccc.int/focus/mitigation/items/7169.php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Tasks arising from the Paris Agreement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http://legalresponseinitiative.org/legaladvice/next-steps-in-the-climate-negotiations-concerning-the-paris-agreement/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http://unfccc.int/files/bodies/cop/application/pdf/overview_1cp21_tasks_.pdf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Road map from Paris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00"/>
              <a:buFont typeface="Helvetica Neue"/>
              <a:buChar char="●"/>
            </a:pPr>
            <a:r>
              <a:rPr lang="en-US" sz="2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http://www.wri.org/sites/default/files/uploads/16_roadmap.png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Thank you!</a:t>
            </a:r>
          </a:p>
        </p:txBody>
      </p:sp>
      <p:sp>
        <p:nvSpPr>
          <p:cNvPr id="182" name="Shape 182"/>
          <p:cNvSpPr/>
          <p:nvPr/>
        </p:nvSpPr>
        <p:spPr>
          <a:xfrm>
            <a:off x="884509" y="2274838"/>
            <a:ext cx="7308850" cy="20005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Questions and comments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rgbClr val="00009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1747838" y="3213100"/>
            <a:ext cx="7561200" cy="241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5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Mitigation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660066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Subhi Barakat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Legal Response Initiative (LRI)</a:t>
            </a:r>
          </a:p>
        </p:txBody>
      </p:sp>
      <p:sp>
        <p:nvSpPr>
          <p:cNvPr id="190" name="Shape 190"/>
          <p:cNvSpPr/>
          <p:nvPr/>
        </p:nvSpPr>
        <p:spPr>
          <a:xfrm>
            <a:off x="0" y="0"/>
            <a:ext cx="1209600" cy="6858000"/>
          </a:xfrm>
          <a:prstGeom prst="rect">
            <a:avLst/>
          </a:prstGeom>
          <a:solidFill>
            <a:srgbClr val="660066"/>
          </a:soli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0" y="0"/>
            <a:ext cx="1116000" cy="6858000"/>
          </a:xfrm>
          <a:prstGeom prst="rect">
            <a:avLst/>
          </a:prstGeom>
          <a:gradFill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0"/>
          </a:gradFill>
          <a:ln w="9525" cap="flat" cmpd="sng">
            <a:solidFill>
              <a:srgbClr val="66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 txBox="1"/>
          <p:nvPr/>
        </p:nvSpPr>
        <p:spPr>
          <a:xfrm rot="5400000">
            <a:off x="-2814637" y="29337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5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european capacity building initiative</a:t>
            </a:r>
          </a:p>
          <a:p>
            <a:pPr marL="0" marR="0" lvl="0" indent="88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initiative européenne de renforcement des capacités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244600" y="803275"/>
            <a:ext cx="8661300" cy="131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ecbi</a:t>
            </a:r>
            <a:r>
              <a:rPr lang="en-US" sz="54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r="1468" b="1468"/>
          <a:stretch/>
        </p:blipFill>
        <p:spPr>
          <a:xfrm>
            <a:off x="7691438" y="325437"/>
            <a:ext cx="1546200" cy="154619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>
            <a:off x="1749425" y="5695950"/>
            <a:ext cx="7488300" cy="90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for sustained capacity building in support of international climate change negotiations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Mitigation overview</a:t>
            </a:r>
          </a:p>
        </p:txBody>
      </p:sp>
      <p:sp>
        <p:nvSpPr>
          <p:cNvPr id="105" name="Shape 105"/>
          <p:cNvSpPr/>
          <p:nvPr/>
        </p:nvSpPr>
        <p:spPr>
          <a:xfrm>
            <a:off x="884500" y="1512857"/>
            <a:ext cx="7308900" cy="441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Addressing climate change by reducing emissions and removing GHGs from the atmosphere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Mitigation actions</a:t>
            </a:r>
          </a:p>
        </p:txBody>
      </p:sp>
      <p:sp>
        <p:nvSpPr>
          <p:cNvPr id="112" name="Shape 112"/>
          <p:cNvSpPr/>
          <p:nvPr/>
        </p:nvSpPr>
        <p:spPr>
          <a:xfrm>
            <a:off x="884509" y="1224371"/>
            <a:ext cx="7308900" cy="452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Reducing emissions – by improving efficiency, using alternative technologies, or making social change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Removing GHGs – by enhancing sinks and reservoirs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Mitigation commitments</a:t>
            </a:r>
          </a:p>
        </p:txBody>
      </p:sp>
      <p:sp>
        <p:nvSpPr>
          <p:cNvPr id="119" name="Shape 119"/>
          <p:cNvSpPr/>
          <p:nvPr/>
        </p:nvSpPr>
        <p:spPr>
          <a:xfrm>
            <a:off x="920513" y="1174678"/>
            <a:ext cx="7308850" cy="51706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Convention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Parties to implement programmes with mitigation measures (Art.4.1.b)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Developed countries to adopt national policies to limit emissions and enhance sinks (Art.4.2.a)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Kyoto Protocol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Developed countries to achieve quantitative emission reduction targets (Art.2) and collectively an overall reduction to 5% below 1990 levels (Art.3.1)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Market-based mechanisms (Arts.6, 12 and 17)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Paris Agreement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Parties to have mitigation obligations determined at the national level (Art.4.2)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Under the Paris Agreement</a:t>
            </a:r>
          </a:p>
        </p:txBody>
      </p:sp>
      <p:sp>
        <p:nvSpPr>
          <p:cNvPr id="126" name="Shape 126"/>
          <p:cNvSpPr/>
          <p:nvPr/>
        </p:nvSpPr>
        <p:spPr>
          <a:xfrm>
            <a:off x="884509" y="1340767"/>
            <a:ext cx="7308850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Collectively – global peaking of GHGs as soon as possible and balancing </a:t>
            </a:r>
            <a:r>
              <a:rPr lang="en-US" sz="3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anthropogenic </a:t>
            </a:r>
            <a:r>
              <a:rPr lang="en-US"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emissions and removals in 2nd half of century (Art.4.1)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NDCs – every 5 years (Art.4.2), progressively more ambitious (Art.4.3), informed by global stocktake (Art.4.9), include measures pursued and info for transparency and clarity (Art.4.8)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Developing countries</a:t>
            </a:r>
          </a:p>
        </p:txBody>
      </p:sp>
      <p:sp>
        <p:nvSpPr>
          <p:cNvPr id="133" name="Shape 133"/>
          <p:cNvSpPr/>
          <p:nvPr/>
        </p:nvSpPr>
        <p:spPr>
          <a:xfrm>
            <a:off x="884509" y="1150646"/>
            <a:ext cx="7308900" cy="470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Encouraged to work towards economy-wide targets (Art.4.4), can use mitigation co-benefits from adaptation or economic diversification actions to meet mitigation targets (Art.4.7) and get support for mitigation actions (Art.4.5)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LDCs and SIDS – can prepare low-GHG emission development strategies (Art.4.6)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Parties should formulate long-term low-GHG development strategies (Art.4.19)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Other relevant provisions</a:t>
            </a:r>
          </a:p>
        </p:txBody>
      </p:sp>
      <p:sp>
        <p:nvSpPr>
          <p:cNvPr id="140" name="Shape 140"/>
          <p:cNvSpPr/>
          <p:nvPr/>
        </p:nvSpPr>
        <p:spPr>
          <a:xfrm>
            <a:off x="884509" y="1232755"/>
            <a:ext cx="7308900" cy="526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Enhancing sinks and reservoirs – conserve and manage GHG sinks and reservoirs (Art.5.1) and implement and support REDD+ activities (Art.5.2)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Voluntary cooperative approaches – in general (Art.6.2), mitigation and sustainable development mechanism (Art.6.4) and framework for non-market approaches to sustainable development (Art.6.9)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Mitigation reporting</a:t>
            </a:r>
          </a:p>
        </p:txBody>
      </p:sp>
      <p:sp>
        <p:nvSpPr>
          <p:cNvPr id="147" name="Shape 147"/>
          <p:cNvSpPr/>
          <p:nvPr/>
        </p:nvSpPr>
        <p:spPr>
          <a:xfrm>
            <a:off x="884509" y="1232755"/>
            <a:ext cx="7308850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 Parties to provide GHG inventories and info to track progress in implementing contributions (Art.13.7)</a:t>
            </a:r>
          </a:p>
          <a:p>
            <a:pPr lvl="0" rtl="0">
              <a:spcBef>
                <a:spcPts val="0"/>
              </a:spcBef>
              <a:buNone/>
            </a:pPr>
            <a:endParaRPr sz="3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least biennially (but LDCs/SIDS can submit at their discretion)</a:t>
            </a:r>
          </a:p>
          <a:p>
            <a:pPr lvl="0" rtl="0">
              <a:spcBef>
                <a:spcPts val="0"/>
              </a:spcBef>
              <a:buNone/>
            </a:pPr>
            <a:endParaRPr sz="3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SzPct val="25000"/>
              <a:buNone/>
            </a:pPr>
            <a:r>
              <a:rPr lang="en-US" sz="3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 on action and support will be subject to expert review (Art.13.11)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415925" y="225425"/>
            <a:ext cx="7308850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200">
                <a:solidFill>
                  <a:srgbClr val="660066"/>
                </a:solidFill>
                <a:latin typeface="Cabin"/>
                <a:ea typeface="Cabin"/>
                <a:cs typeface="Cabin"/>
                <a:sym typeface="Cabin"/>
              </a:rPr>
              <a:t>Response measures</a:t>
            </a:r>
          </a:p>
        </p:txBody>
      </p:sp>
      <p:sp>
        <p:nvSpPr>
          <p:cNvPr id="154" name="Shape 154"/>
          <p:cNvSpPr/>
          <p:nvPr/>
        </p:nvSpPr>
        <p:spPr>
          <a:xfrm>
            <a:off x="884548" y="1088740"/>
            <a:ext cx="7308850" cy="5632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Disproportionately affect developing countries and development priorities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“Green protectionism” (?) – border tax adjustments, environmental/efficiency standards and subsidies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Concerns of Parties most affected have to be taken into account (Art.4.15)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Forum on impact of response measures will serve the Agreement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A4 Paper (210x297 mm)</PresentationFormat>
  <Paragraphs>104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Helvetica Neue</vt:lpstr>
      <vt:lpstr>Times New Roman</vt:lpstr>
      <vt:lpstr>Arial</vt:lpstr>
      <vt:lpstr>Cabin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Craft</dc:creator>
  <cp:lastModifiedBy>Brianna Craft</cp:lastModifiedBy>
  <cp:revision>1</cp:revision>
  <dcterms:modified xsi:type="dcterms:W3CDTF">2016-06-15T08:09:42Z</dcterms:modified>
</cp:coreProperties>
</file>