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31" r:id="rId2"/>
    <p:sldId id="435" r:id="rId3"/>
    <p:sldId id="438" r:id="rId4"/>
    <p:sldId id="441" r:id="rId5"/>
    <p:sldId id="443" r:id="rId6"/>
  </p:sldIdLst>
  <p:sldSz cx="9906000" cy="6858000" type="A4"/>
  <p:notesSz cx="6640513" cy="9904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9">
          <p15:clr>
            <a:srgbClr val="A4A3A4"/>
          </p15:clr>
        </p15:guide>
        <p15:guide id="2" pos="20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66FF"/>
    <a:srgbClr val="FFFF00"/>
    <a:srgbClr val="00FF00"/>
    <a:srgbClr val="CC3300"/>
    <a:srgbClr val="6600CC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88016" autoAdjust="0"/>
  </p:normalViewPr>
  <p:slideViewPr>
    <p:cSldViewPr showGuides="1">
      <p:cViewPr varScale="1">
        <p:scale>
          <a:sx n="65" d="100"/>
          <a:sy n="65" d="100"/>
        </p:scale>
        <p:origin x="1434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notesViewPr>
    <p:cSldViewPr showGuides="1">
      <p:cViewPr varScale="1">
        <p:scale>
          <a:sx n="52" d="100"/>
          <a:sy n="52" d="100"/>
        </p:scale>
        <p:origin x="-2664" y="-84"/>
      </p:cViewPr>
      <p:guideLst>
        <p:guide orient="horz" pos="3119"/>
        <p:guide pos="209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B868279D-BB04-4859-BE73-18E37AF4DF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92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4650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7375" y="706438"/>
            <a:ext cx="5437188" cy="3763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1063" y="4705350"/>
            <a:ext cx="484981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4650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fld id="{E1F21D5C-4B6A-43D1-BF43-7E7A5EA4C5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691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DFF8D-D18E-4315-B5E3-4A9CDB4955C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8175" y="742950"/>
            <a:ext cx="5365750" cy="37147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703763"/>
            <a:ext cx="4868863" cy="44577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69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688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580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154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297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DFD14-EA5E-4F4A-8071-A9BF468EBE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A56A5-A79F-4B08-A948-6B00011390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6063-E8DB-456B-B89B-5FA5092421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3A0DF-A303-4404-B49D-953B76B6FF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9EA78-8153-447C-B6ED-C70C2A0D7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96F4E-F63F-425B-B962-4D38C67324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32345-0C0C-4EB9-B3B6-200DBA18B1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92709-9178-4553-8FDC-5F634DE481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4FE7A-9DD8-44A4-9DB2-8C4ADC59B5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F631E-F71E-4CB7-BA21-661E123F7A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8116-C083-4300-A560-95FC7B46F1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4B39A9-C8F8-4367-8097-A1AD61D851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9020175" y="1268413"/>
            <a:ext cx="68580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eaLnBrk="0" hangingPunct="0">
              <a:defRPr/>
            </a:pPr>
            <a:r>
              <a:rPr lang="en-GB" sz="2600">
                <a:solidFill>
                  <a:srgbClr val="800080"/>
                </a:solidFill>
                <a:latin typeface="Gill Sans" pitchFamily="34" charset="0"/>
              </a:rPr>
              <a:t>european capacity building initiative ecbi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 r="1465" b="1465"/>
          <a:stretch>
            <a:fillRect/>
          </a:stretch>
        </p:blipFill>
        <p:spPr bwMode="auto">
          <a:xfrm>
            <a:off x="8699500" y="188913"/>
            <a:ext cx="9683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4000">
              <a:solidFill>
                <a:srgbClr val="000099"/>
              </a:solidFill>
              <a:latin typeface="Gill Sans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12913" y="2504866"/>
            <a:ext cx="75612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3200" dirty="0" smtClean="0">
                <a:solidFill>
                  <a:srgbClr val="660066"/>
                </a:solidFill>
                <a:latin typeface="Gill Sans MT" pitchFamily="34" charset="0"/>
              </a:rPr>
              <a:t>Paris Agreement</a:t>
            </a:r>
            <a:endParaRPr lang="en-GB" sz="3200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cap="small" dirty="0" smtClean="0">
                <a:solidFill>
                  <a:srgbClr val="660066"/>
                </a:solidFill>
                <a:latin typeface="Gill Sans MT" pitchFamily="34" charset="0"/>
              </a:rPr>
              <a:t>Early Entry into Force </a:t>
            </a:r>
          </a:p>
          <a:p>
            <a:pPr eaLnBrk="0" hangingPunct="0"/>
            <a:endParaRPr lang="en-GB" cap="small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endParaRPr lang="en-GB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Kishan </a:t>
            </a:r>
            <a:r>
              <a:rPr lang="en-GB" sz="2000" dirty="0" err="1" smtClean="0">
                <a:solidFill>
                  <a:srgbClr val="660066"/>
                </a:solidFill>
                <a:latin typeface="Gill Sans MT" pitchFamily="34" charset="0"/>
              </a:rPr>
              <a:t>Kumarsingh</a:t>
            </a:r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 </a:t>
            </a:r>
            <a:endParaRPr lang="en-GB" sz="2000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Trinidad and Tobago</a:t>
            </a:r>
            <a:endParaRPr lang="en-US" sz="2000" dirty="0">
              <a:solidFill>
                <a:srgbClr val="660066"/>
              </a:solidFill>
              <a:latin typeface="Gill Sans MT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1209675" cy="6858000"/>
          </a:xfrm>
          <a:prstGeom prst="rect">
            <a:avLst/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1116013" cy="6858000"/>
          </a:xfrm>
          <a:prstGeom prst="rect">
            <a:avLst/>
          </a:prstGeom>
          <a:gradFill rotWithShape="1"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1"/>
          </a:gra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 rot="5400000">
            <a:off x="-2814637" y="2933700"/>
            <a:ext cx="685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6838"/>
            <a:r>
              <a:rPr lang="en-GB" sz="3500">
                <a:solidFill>
                  <a:schemeClr val="bg1"/>
                </a:solidFill>
                <a:latin typeface="Gill Sans MT" pitchFamily="34" charset="0"/>
              </a:rPr>
              <a:t>european capacity building initiative</a:t>
            </a:r>
            <a:endParaRPr lang="fr-FR" sz="3500">
              <a:solidFill>
                <a:schemeClr val="bg1"/>
              </a:solidFill>
              <a:latin typeface="Gill Sans MT" pitchFamily="34" charset="0"/>
            </a:endParaRPr>
          </a:p>
          <a:p>
            <a:pPr indent="96838"/>
            <a:r>
              <a:rPr lang="fr-FR">
                <a:solidFill>
                  <a:schemeClr val="bg1"/>
                </a:solidFill>
                <a:latin typeface="Gill Sans MT" pitchFamily="34" charset="0"/>
              </a:rPr>
              <a:t>initiative européenne de renforcement des capacités</a:t>
            </a:r>
            <a:endParaRPr lang="en-GB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1244600" y="803275"/>
            <a:ext cx="866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096000" algn="r"/>
              </a:tabLst>
            </a:pPr>
            <a:r>
              <a:rPr lang="fr-FR" sz="8000">
                <a:solidFill>
                  <a:srgbClr val="660066"/>
                </a:solidFill>
                <a:latin typeface="Gill Sans MT" pitchFamily="34" charset="0"/>
              </a:rPr>
              <a:t>	ecbi</a:t>
            </a:r>
            <a:r>
              <a:rPr lang="fr-FR" sz="5400">
                <a:solidFill>
                  <a:srgbClr val="660066"/>
                </a:solidFill>
                <a:latin typeface="Gill Sans MT" pitchFamily="34" charset="0"/>
              </a:rPr>
              <a:t>	</a:t>
            </a:r>
            <a:endParaRPr lang="en-GB" sz="5400">
              <a:solidFill>
                <a:srgbClr val="660066"/>
              </a:solidFill>
              <a:latin typeface="Gill Sans MT" pitchFamily="34" charset="0"/>
            </a:endParaRPr>
          </a:p>
        </p:txBody>
      </p:sp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3" cstate="print"/>
          <a:srcRect r="1465" b="1465"/>
          <a:stretch>
            <a:fillRect/>
          </a:stretch>
        </p:blipFill>
        <p:spPr bwMode="auto">
          <a:xfrm>
            <a:off x="7691438" y="325438"/>
            <a:ext cx="154622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1749425" y="5695950"/>
            <a:ext cx="74882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rgbClr val="660066"/>
                </a:solidFill>
                <a:latin typeface="Gill Sans MT" pitchFamily="34" charset="0"/>
              </a:rPr>
              <a:t>for sustained capacity building in support of international climate change negotiations</a:t>
            </a:r>
            <a:endParaRPr lang="fr-FR" sz="1600">
              <a:solidFill>
                <a:srgbClr val="660066"/>
              </a:solidFill>
              <a:latin typeface="Gill Sans MT" pitchFamily="34" charset="0"/>
            </a:endParaRPr>
          </a:p>
          <a:p>
            <a:pPr>
              <a:spcBef>
                <a:spcPts val="600"/>
              </a:spcBef>
            </a:pPr>
            <a:r>
              <a:rPr lang="fr-FR" sz="1600">
                <a:solidFill>
                  <a:srgbClr val="660066"/>
                </a:solidFill>
                <a:latin typeface="Gill Sans MT" pitchFamily="34" charset="0"/>
              </a:rPr>
              <a:t>pour un renforcement durable des capacités en appui aux négociations internationales sur les changements climatiques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28464" y="332656"/>
            <a:ext cx="7308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Scenario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2025" y="980728"/>
            <a:ext cx="8640960" cy="5259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Early entry into force (unanticipated, as well as no defined timeline in 1/CP.21 for APA to complete its work)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CMA 1 convenes without completion of work by APA/SBs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CMA 1 not in a position to fulfill its mandate under the Paris Agreement in respect of the various articles</a:t>
            </a:r>
            <a:endParaRPr lang="en-US" dirty="0" smtClean="0">
              <a:latin typeface="Calibri" panose="020F0502020204030204" pitchFamily="34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Possible Procedural Options to Facilitate Early Entry into Force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924" y="1484784"/>
            <a:ext cx="85335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,Bold"/>
              </a:rPr>
              <a:t>1. APA discontinued and CMA undertakes preparatory</a:t>
            </a:r>
            <a:endParaRPr lang="en-US" sz="2200" dirty="0">
              <a:latin typeface="Calibri,Bold"/>
            </a:endParaRPr>
          </a:p>
          <a:p>
            <a:r>
              <a:rPr lang="en-US" sz="2200" dirty="0">
                <a:latin typeface="Calibri,Bold"/>
              </a:rPr>
              <a:t>work 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410407" y="2254225"/>
            <a:ext cx="86869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,Bold"/>
              </a:rPr>
              <a:t>2. CMA suspended and APA continues work </a:t>
            </a:r>
            <a:r>
              <a:rPr lang="en-US" sz="2200" dirty="0">
                <a:latin typeface="Calibri,Bold"/>
              </a:rPr>
              <a:t>program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378289" y="2682587"/>
            <a:ext cx="89093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,Bold"/>
              </a:rPr>
              <a:t>3. </a:t>
            </a:r>
            <a:r>
              <a:rPr lang="en-US" sz="2200" dirty="0" smtClean="0">
                <a:latin typeface="Calibri,Bold"/>
              </a:rPr>
              <a:t>CMA continues work </a:t>
            </a:r>
            <a:r>
              <a:rPr lang="en-US" sz="2200" dirty="0">
                <a:latin typeface="Calibri,Bold"/>
              </a:rPr>
              <a:t>with </a:t>
            </a:r>
            <a:r>
              <a:rPr lang="en-US" sz="2200" dirty="0" smtClean="0">
                <a:latin typeface="Calibri,Bold"/>
              </a:rPr>
              <a:t>the support </a:t>
            </a:r>
            <a:r>
              <a:rPr lang="en-US" sz="2200" dirty="0">
                <a:latin typeface="Calibri,Bold"/>
              </a:rPr>
              <a:t>of APA</a:t>
            </a:r>
          </a:p>
          <a:p>
            <a:r>
              <a:rPr lang="en-US" sz="2200" dirty="0">
                <a:latin typeface="Calibri,Bold"/>
              </a:rPr>
              <a:t>or SBs</a:t>
            </a:r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362348" y="3526447"/>
            <a:ext cx="835292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4"/>
            </a:pPr>
            <a:r>
              <a:rPr lang="en-US" sz="2200" dirty="0" smtClean="0">
                <a:latin typeface="Calibri,Bold"/>
              </a:rPr>
              <a:t>CMA suspended and COP continues work with support </a:t>
            </a:r>
            <a:r>
              <a:rPr lang="en-US" sz="2200" dirty="0">
                <a:latin typeface="Calibri,Bold"/>
              </a:rPr>
              <a:t>of </a:t>
            </a:r>
            <a:r>
              <a:rPr lang="en-US" sz="2200" dirty="0" smtClean="0">
                <a:latin typeface="Calibri,Bold"/>
              </a:rPr>
              <a:t>APA or SBs</a:t>
            </a:r>
          </a:p>
          <a:p>
            <a:endParaRPr lang="en-US" sz="2200" dirty="0">
              <a:latin typeface="Calibri,Bold"/>
            </a:endParaRPr>
          </a:p>
          <a:p>
            <a:endParaRPr lang="en-US" sz="2200" dirty="0" smtClean="0">
              <a:latin typeface="Calibri,Bold"/>
            </a:endParaRPr>
          </a:p>
          <a:p>
            <a:pPr algn="just"/>
            <a:r>
              <a:rPr lang="en-US" sz="2200" dirty="0" smtClean="0">
                <a:latin typeface="Calibri,Bold"/>
              </a:rPr>
              <a:t>Options 2 and 4 considered practical given participation of Parties, and maintaining integrity of the CMA1 and COP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072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560512" y="0"/>
            <a:ext cx="73088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Issues to be taken into account under any of the Options (2 and 4)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4468" y="824012"/>
            <a:ext cx="8604956" cy="5449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Time-limited suspension of CMA1 (if at COP22)</a:t>
            </a:r>
          </a:p>
          <a:p>
            <a:pPr marL="800100" lvl="1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Limited to two 1 year period with specific progress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 (COP 23)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deliverables at COP 24 to facilitate CMA1 fulfilling its mandate under the Agreement</a:t>
            </a:r>
          </a:p>
          <a:p>
            <a:pPr marL="800100" lvl="1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on Fairness, inclusiveness, and principle of ‘no free-riding’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perverse incentives for late ratification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Urgency 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NDC cycling to facilitate confidence and mitigation planning by Parties and attendant and related Articles (e.g. </a:t>
            </a:r>
            <a:r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Transparency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Compliance)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Adaptation (Article 7) – for balance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70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solidFill>
                  <a:srgbClr val="660066"/>
                </a:solidFill>
                <a:latin typeface="Gill Sans" pitchFamily="34" charset="0"/>
              </a:rPr>
              <a:t>Issues to be taken into account under any of the Options (2 and 4)</a:t>
            </a:r>
          </a:p>
        </p:txBody>
      </p:sp>
      <p:sp>
        <p:nvSpPr>
          <p:cNvPr id="7" name="Rectangle 6"/>
          <p:cNvSpPr/>
          <p:nvPr/>
        </p:nvSpPr>
        <p:spPr>
          <a:xfrm>
            <a:off x="200472" y="1448780"/>
            <a:ext cx="8604956" cy="2976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Urgency cont’d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Article 9 -  Finance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Legally binding provisions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12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16524</TotalTime>
  <Words>304</Words>
  <Application>Microsoft Office PowerPoint</Application>
  <PresentationFormat>A4 Paper (210x297 mm)</PresentationFormat>
  <Paragraphs>47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Calibri,Bold</vt:lpstr>
      <vt:lpstr>Gill Sans</vt:lpstr>
      <vt:lpstr>Gill Sans MT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Indices</dc:title>
  <dc:creator>Müller</dc:creator>
  <cp:lastModifiedBy>Kishan</cp:lastModifiedBy>
  <cp:revision>556</cp:revision>
  <dcterms:created xsi:type="dcterms:W3CDTF">2003-02-10T11:42:57Z</dcterms:created>
  <dcterms:modified xsi:type="dcterms:W3CDTF">2016-09-02T09:06:02Z</dcterms:modified>
</cp:coreProperties>
</file>