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handoutMasterIdLst>
    <p:handoutMasterId r:id="rId8"/>
  </p:handoutMasterIdLst>
  <p:sldIdLst>
    <p:sldId id="471" r:id="rId3"/>
    <p:sldId id="467" r:id="rId4"/>
    <p:sldId id="472" r:id="rId5"/>
    <p:sldId id="473" r:id="rId6"/>
  </p:sldIdLst>
  <p:sldSz cx="9906000" cy="6858000" type="A4"/>
  <p:notesSz cx="6640513" cy="9904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>
          <p15:clr>
            <a:srgbClr val="A4A3A4"/>
          </p15:clr>
        </p15:guide>
        <p15:guide id="2" pos="20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66FF"/>
    <a:srgbClr val="FFFF00"/>
    <a:srgbClr val="00FF00"/>
    <a:srgbClr val="CC3300"/>
    <a:srgbClr val="6600CC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8" autoAdjust="0"/>
    <p:restoredTop sz="81900" autoAdjust="0"/>
  </p:normalViewPr>
  <p:slideViewPr>
    <p:cSldViewPr showGuides="1">
      <p:cViewPr varScale="1">
        <p:scale>
          <a:sx n="88" d="100"/>
          <a:sy n="88" d="100"/>
        </p:scale>
        <p:origin x="2576" y="1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2" d="100"/>
          <a:sy n="52" d="100"/>
        </p:scale>
        <p:origin x="-2664" y="-84"/>
      </p:cViewPr>
      <p:guideLst>
        <p:guide orient="horz" pos="3119"/>
        <p:guide pos="209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B868279D-BB04-4859-BE73-18E37AF4DF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92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4650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7375" y="706438"/>
            <a:ext cx="5437188" cy="3763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1063" y="4705350"/>
            <a:ext cx="484981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4650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fld id="{E1F21D5C-4B6A-43D1-BF43-7E7A5EA4C5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691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DFF8D-D18E-4315-B5E3-4A9CDB4955C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8175" y="742950"/>
            <a:ext cx="5365750" cy="37147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703763"/>
            <a:ext cx="4868863" cy="4457700"/>
          </a:xfrm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369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5114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245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698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DFD14-EA5E-4F4A-8071-A9BF468EBE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A56A5-A79F-4B08-A948-6B00011390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6063-E8DB-456B-B89B-5FA5092421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AFB61-9A39-AD46-AB7F-6A684235F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FEF223-9E61-F945-BCB1-1A612F6448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D7E77-0FFB-C249-9E72-E24C49518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545C-BBA9-6446-A244-BC155A7E9BA1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88DB36-AB8A-BB47-8DF6-6C345727B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4C875E-EF36-0E44-A224-04EF6041F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CD71-CADB-0C48-B503-D44D8EED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35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FE2EB-768D-D34E-84C0-1BD7BF65D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55007-E996-024E-9AE9-71A9310E4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AB2BE-BFF8-3047-B457-A7C9B002E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545C-BBA9-6446-A244-BC155A7E9BA1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198C2-9139-3140-8D90-3E7124C2A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5C2EF-4B68-7244-A033-15E8A9B5A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CD71-CADB-0C48-B503-D44D8EED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923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A417D-F7EB-744A-9B1D-E2ADA3567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B52E5-07FD-4843-8554-411C90FE4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7268AE-A5F9-2147-B33F-EF710FF2D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545C-BBA9-6446-A244-BC155A7E9BA1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8DD3F-7DCD-E844-A50E-DD5A667EB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7FD6E9-A864-5743-A4BA-204EC7616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CD71-CADB-0C48-B503-D44D8EED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794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7E383-22E4-A04C-928B-842BC0871D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5D228-4E44-7F4D-99E4-6768D3D89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423401-7F65-704C-A213-81475EB1C1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5E525-4DCE-584A-9C1A-6929DC753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545C-BBA9-6446-A244-BC155A7E9BA1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7CA3D-B2A1-1243-AA78-8E7990D90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1E2960-ABB8-514D-98CE-E8C03E14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CD71-CADB-0C48-B503-D44D8EED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141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2945E-4FB8-D642-8003-C5B9DF5C5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D2971C-D571-0B45-B66D-EDEAD781A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D5425F-E0B6-6648-A962-7ECD5E9123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DFEBFA-1AE4-D843-94AE-08FB392B89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3D063F-F01A-4248-96C4-27191479F0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CB1118-4D1E-F440-A7C0-012567FC1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545C-BBA9-6446-A244-BC155A7E9BA1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587FC1-CA15-4446-959A-054DC70DA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4E0904-2144-3444-9B0E-34BCB9E9F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CD71-CADB-0C48-B503-D44D8EED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060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76E28-25C8-E843-91B0-15DE7C900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692C47-1B74-6740-A110-EDB125A91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545C-BBA9-6446-A244-BC155A7E9BA1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9A6DF6-A30F-874D-A163-9409570E2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95085E-25E6-894E-B47D-17763238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CD71-CADB-0C48-B503-D44D8EED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311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D25996-9EB8-E844-95F1-7AF2408E2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545C-BBA9-6446-A244-BC155A7E9BA1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2E8723-6AC3-824E-B3B4-BAAFE325A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A95DD4-2980-CA4B-BD4F-92199FBE3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CD71-CADB-0C48-B503-D44D8EED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460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1ACE-2F67-9943-B857-4CE43D8B3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157FF-1361-8047-8512-0FECD37B3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004FE3-9F32-C744-89FB-8A49434A9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B0207F-9625-6C49-9E82-390B7E2B2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545C-BBA9-6446-A244-BC155A7E9BA1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798124-8275-B749-BD8A-53A0F70E5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98D987-6DE4-CA4F-BC51-5912697D2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CD71-CADB-0C48-B503-D44D8EED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679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3A0DF-A303-4404-B49D-953B76B6FF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62C09-35A9-8D4F-9177-F3128702E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543F15-8011-3745-B234-13662A6D6E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F1233-D675-1C4F-B516-47B71FA0C1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46C3C-33F3-E64B-A600-E504CED05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545C-BBA9-6446-A244-BC155A7E9BA1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C3887A-8AA0-6640-BEBC-C7E388DF6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3DA6B9-4206-6142-A2F1-7AAA9FA2A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CD71-CADB-0C48-B503-D44D8EED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324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AFFB0-167D-0A41-A476-2CF986320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71535E-D41E-2B40-AA43-094B677697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2A37A7-1894-FF4D-8AA5-1BF2761AE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545C-BBA9-6446-A244-BC155A7E9BA1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052488-29FA-D94F-8FF6-AF8F335F6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F934F5-9607-394D-904B-2240FE03F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CD71-CADB-0C48-B503-D44D8EED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948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45816E-5102-7C40-AF85-D0989842D6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D6032F-0E7C-2D48-9DA7-E00C583076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4D5BA-5246-8B49-807F-2B5C8A780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545C-BBA9-6446-A244-BC155A7E9BA1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7CF1E-15B0-7841-BE3E-776A5197A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E6662-4F25-034A-B6DC-528A22413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ECD71-CADB-0C48-B503-D44D8EED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28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9EA78-8153-447C-B6ED-C70C2A0D7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96F4E-F63F-425B-B962-4D38C67324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32345-0C0C-4EB9-B3B6-200DBA18B1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92709-9178-4553-8FDC-5F634DE481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4FE7A-9DD8-44A4-9DB2-8C4ADC59B5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F631E-F71E-4CB7-BA21-661E123F7A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8116-C083-4300-A560-95FC7B46F1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4B39A9-C8F8-4367-8097-A1AD61D851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4104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 r="1465" b="1465"/>
          <a:stretch>
            <a:fillRect/>
          </a:stretch>
        </p:blipFill>
        <p:spPr bwMode="auto">
          <a:xfrm>
            <a:off x="8699500" y="188913"/>
            <a:ext cx="9683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BF73BEA-8464-4E44-BEE9-3B53B7220CC9}"/>
              </a:ext>
            </a:extLst>
          </p:cNvPr>
          <p:cNvSpPr txBox="1"/>
          <p:nvPr userDrawn="1"/>
        </p:nvSpPr>
        <p:spPr>
          <a:xfrm>
            <a:off x="8839682" y="1115048"/>
            <a:ext cx="688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rgbClr val="800080"/>
                </a:solidFill>
                <a:latin typeface="Gill Sans" pitchFamily="34" charset="0"/>
              </a:rPr>
              <a:t>ecbi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DC9A47-6D5D-834B-B1CF-F5EA9E391D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0F38CC-5692-E149-BD03-8955F83B3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86894-C5E8-094A-A1A1-824EC091CF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2545C-BBA9-6446-A244-BC155A7E9BA1}" type="datetimeFigureOut">
              <a:rPr lang="en-US" smtClean="0"/>
              <a:t>11/17/20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C72ED-8888-0D4E-AC72-F7021F8295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367C67-8A65-5B4F-8CD7-165EA9B8BB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ECD71-CADB-0C48-B503-D44D8EED4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9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4000">
              <a:solidFill>
                <a:srgbClr val="000099"/>
              </a:solidFill>
              <a:latin typeface="Gill Sans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819256" y="2714503"/>
            <a:ext cx="756126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3200" i="1" dirty="0">
                <a:latin typeface="Gill Sans MT" pitchFamily="34" charset="0"/>
              </a:rPr>
              <a:t>Keeping the drumbeat of ambition alive</a:t>
            </a:r>
          </a:p>
          <a:p>
            <a:pPr eaLnBrk="0" hangingPunct="0"/>
            <a:r>
              <a:rPr lang="en-GB" sz="2000" dirty="0">
                <a:solidFill>
                  <a:srgbClr val="660066"/>
                </a:solidFill>
                <a:latin typeface="Gill Sans MT" pitchFamily="34" charset="0"/>
              </a:rPr>
              <a:t>November Dialogues</a:t>
            </a:r>
          </a:p>
          <a:p>
            <a:pPr eaLnBrk="0" hangingPunct="0"/>
            <a:endParaRPr lang="en-GB" sz="2000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endParaRPr lang="en-GB" sz="2000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sz="2000" dirty="0">
                <a:solidFill>
                  <a:srgbClr val="660066"/>
                </a:solidFill>
                <a:latin typeface="Gill Sans MT" pitchFamily="34" charset="0"/>
              </a:rPr>
              <a:t>Janine E. Felson</a:t>
            </a:r>
          </a:p>
          <a:p>
            <a:pPr eaLnBrk="0" hangingPunct="0"/>
            <a:r>
              <a:rPr lang="en-GB" sz="1400" dirty="0">
                <a:solidFill>
                  <a:srgbClr val="660066"/>
                </a:solidFill>
                <a:latin typeface="Gill Sans MT" pitchFamily="34" charset="0"/>
              </a:rPr>
              <a:t>Alliance of Small Island States (Belize)</a:t>
            </a:r>
            <a:endParaRPr lang="en-US" sz="1400" dirty="0">
              <a:solidFill>
                <a:srgbClr val="660066"/>
              </a:solidFill>
              <a:latin typeface="Gill Sans MT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1209675" cy="6858000"/>
          </a:xfrm>
          <a:prstGeom prst="rect">
            <a:avLst/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1116013" cy="6858000"/>
          </a:xfrm>
          <a:prstGeom prst="rect">
            <a:avLst/>
          </a:prstGeom>
          <a:gradFill rotWithShape="1"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 rot="5400000">
            <a:off x="-2814637" y="2928863"/>
            <a:ext cx="6858000" cy="1000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96838" algn="ctr"/>
            <a:r>
              <a:rPr lang="en-GB" sz="3500" dirty="0">
                <a:solidFill>
                  <a:schemeClr val="bg1"/>
                </a:solidFill>
                <a:latin typeface="Gill Sans MT" pitchFamily="34" charset="0"/>
              </a:rPr>
              <a:t>European Capacity Building Initiative</a:t>
            </a:r>
            <a:r>
              <a:rPr lang="fr-FR" sz="3500" dirty="0">
                <a:solidFill>
                  <a:schemeClr val="bg1"/>
                </a:solidFill>
                <a:latin typeface="Gill Sans MT" pitchFamily="34" charset="0"/>
              </a:rPr>
              <a:t> </a:t>
            </a:r>
            <a:r>
              <a:rPr lang="fr-FR" dirty="0">
                <a:solidFill>
                  <a:schemeClr val="bg1"/>
                </a:solidFill>
                <a:latin typeface="Gill Sans MT" pitchFamily="34" charset="0"/>
              </a:rPr>
              <a:t>Initiative Européenne de Renforcement des Capacités</a:t>
            </a:r>
            <a:endParaRPr lang="en-GB" dirty="0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1244600" y="803275"/>
            <a:ext cx="866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096000" algn="r"/>
              </a:tabLst>
            </a:pPr>
            <a:r>
              <a:rPr lang="fr-FR" sz="8000" dirty="0">
                <a:solidFill>
                  <a:srgbClr val="660066"/>
                </a:solidFill>
                <a:latin typeface="Gill Sans MT" pitchFamily="34" charset="0"/>
              </a:rPr>
              <a:t>	</a:t>
            </a:r>
            <a:r>
              <a:rPr lang="fr-FR" sz="8000" dirty="0" err="1">
                <a:solidFill>
                  <a:srgbClr val="660066"/>
                </a:solidFill>
                <a:latin typeface="Gill Sans MT" pitchFamily="34" charset="0"/>
              </a:rPr>
              <a:t>ecbi</a:t>
            </a:r>
            <a:r>
              <a:rPr lang="fr-FR" sz="5400" dirty="0">
                <a:solidFill>
                  <a:srgbClr val="660066"/>
                </a:solidFill>
                <a:latin typeface="Gill Sans MT" pitchFamily="34" charset="0"/>
              </a:rPr>
              <a:t>	</a:t>
            </a:r>
            <a:endParaRPr lang="en-GB" sz="5400" dirty="0">
              <a:solidFill>
                <a:srgbClr val="660066"/>
              </a:solidFill>
              <a:latin typeface="Gill Sans MT" pitchFamily="34" charset="0"/>
            </a:endParaRPr>
          </a:p>
        </p:txBody>
      </p:sp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3" cstate="print"/>
          <a:srcRect r="1465" b="1465"/>
          <a:stretch>
            <a:fillRect/>
          </a:stretch>
        </p:blipFill>
        <p:spPr bwMode="auto">
          <a:xfrm>
            <a:off x="7691438" y="325438"/>
            <a:ext cx="154622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1749425" y="5695950"/>
            <a:ext cx="74882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rgbClr val="660066"/>
                </a:solidFill>
                <a:latin typeface="Gill Sans MT" pitchFamily="34" charset="0"/>
              </a:rPr>
              <a:t>for sustained capacity building in support of international climate change negotiations</a:t>
            </a:r>
            <a:endParaRPr lang="fr-FR" sz="1600">
              <a:solidFill>
                <a:srgbClr val="660066"/>
              </a:solidFill>
              <a:latin typeface="Gill Sans MT" pitchFamily="34" charset="0"/>
            </a:endParaRPr>
          </a:p>
          <a:p>
            <a:pPr>
              <a:spcBef>
                <a:spcPts val="600"/>
              </a:spcBef>
            </a:pPr>
            <a:r>
              <a:rPr lang="fr-FR" sz="1600">
                <a:solidFill>
                  <a:srgbClr val="660066"/>
                </a:solidFill>
                <a:latin typeface="Gill Sans MT" pitchFamily="34" charset="0"/>
              </a:rPr>
              <a:t>pour un renforcement durable des capacités en appui aux négociations internationales sur les changements climatiques</a:t>
            </a:r>
          </a:p>
        </p:txBody>
      </p:sp>
    </p:spTree>
    <p:extLst>
      <p:ext uri="{BB962C8B-B14F-4D97-AF65-F5344CB8AC3E}">
        <p14:creationId xmlns:p14="http://schemas.microsoft.com/office/powerpoint/2010/main" val="1881176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solidFill>
                  <a:srgbClr val="660066"/>
                </a:solidFill>
                <a:latin typeface="Gill Sans" pitchFamily="34" charset="0"/>
              </a:rPr>
              <a:t>Anchoring Ambition and Delivering Action 2021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052442-8768-AD4C-8472-301B90EC035E}"/>
              </a:ext>
            </a:extLst>
          </p:cNvPr>
          <p:cNvSpPr txBox="1"/>
          <p:nvPr/>
        </p:nvSpPr>
        <p:spPr>
          <a:xfrm>
            <a:off x="1316596" y="1151453"/>
            <a:ext cx="74528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Keeping the 2020 timeline</a:t>
            </a:r>
          </a:p>
          <a:p>
            <a:pPr marL="342900" indent="-254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Submission of NDCs and LEDs (ambition)</a:t>
            </a:r>
          </a:p>
          <a:p>
            <a:pPr marL="342900" indent="-254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Submission of 9.5 Reports (support)</a:t>
            </a:r>
          </a:p>
          <a:p>
            <a:pPr marL="342900" indent="-254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Update on 100 billion (support)</a:t>
            </a:r>
          </a:p>
          <a:p>
            <a:pPr marL="342900" indent="-254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Launching processes for Periodic Review (science) </a:t>
            </a:r>
          </a:p>
          <a:p>
            <a:pPr marL="342900" indent="-254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Pre-2020 Roundtable </a:t>
            </a:r>
          </a:p>
          <a:p>
            <a:pPr marL="317500"/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Completing unfinished busines</a:t>
            </a:r>
          </a:p>
          <a:p>
            <a:pPr marL="342900" indent="-254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Article 6</a:t>
            </a:r>
          </a:p>
          <a:p>
            <a:pPr marL="342900" indent="-254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Transparency</a:t>
            </a:r>
          </a:p>
          <a:p>
            <a:pPr marL="342900" indent="-254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Long-term finance and 100 billion</a:t>
            </a:r>
          </a:p>
          <a:p>
            <a:pPr marL="317500"/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Setting the stage for Glasgow</a:t>
            </a:r>
          </a:p>
          <a:p>
            <a:pPr marL="342900" indent="-254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 new collective goal</a:t>
            </a:r>
          </a:p>
          <a:p>
            <a:pPr marL="342900" indent="-254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Common </a:t>
            </a:r>
            <a:r>
              <a:rPr lang="en-US" sz="2000">
                <a:latin typeface="Calibri Light" panose="020F0302020204030204" pitchFamily="34" charset="0"/>
                <a:cs typeface="Calibri Light" panose="020F0302020204030204" pitchFamily="34" charset="0"/>
              </a:rPr>
              <a:t>time frame(s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74873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>
                <a:solidFill>
                  <a:srgbClr val="660066"/>
                </a:solidFill>
                <a:latin typeface="Gill Sans" pitchFamily="34" charset="0"/>
              </a:rPr>
              <a:t>November Dialogues: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052442-8768-AD4C-8472-301B90EC035E}"/>
              </a:ext>
            </a:extLst>
          </p:cNvPr>
          <p:cNvSpPr txBox="1"/>
          <p:nvPr/>
        </p:nvSpPr>
        <p:spPr>
          <a:xfrm>
            <a:off x="920552" y="980728"/>
            <a:ext cx="786896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Updates and special events (Broadcast open)</a:t>
            </a:r>
          </a:p>
          <a:p>
            <a:pPr marL="342900" indent="17463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Briefings of the subsidiary bodies and the constituted bodies</a:t>
            </a:r>
          </a:p>
          <a:p>
            <a:pPr marL="342900" indent="-254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Special events of constituted bodies e.g. PCCB, ExCom WIM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Mandated Events (Broadcast open)</a:t>
            </a:r>
          </a:p>
          <a:p>
            <a:pPr marL="342900" indent="-254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Structured Expert Dialogue	</a:t>
            </a:r>
          </a:p>
          <a:p>
            <a:pPr marL="342900" indent="-254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Facilitated Sharing of Views (Developing countries inc. China)</a:t>
            </a:r>
          </a:p>
          <a:p>
            <a:pPr marL="342900" indent="-254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Multilateral Assessments (Developed countries inc. EU)</a:t>
            </a:r>
          </a:p>
          <a:p>
            <a:pPr marL="342900" indent="-254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Long-term finance in session workshop</a:t>
            </a:r>
          </a:p>
          <a:p>
            <a:pPr marL="342900" indent="-254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Land Dialogue</a:t>
            </a:r>
          </a:p>
          <a:p>
            <a:pPr marL="342900" indent="-254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Pre 2020 Roundtable</a:t>
            </a:r>
          </a:p>
          <a:p>
            <a:pPr marL="342900" indent="-254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Ocean Dialogue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Informal Consultations (Registration required)</a:t>
            </a:r>
          </a:p>
          <a:p>
            <a:pPr marL="342900" indent="-254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Article 6</a:t>
            </a:r>
          </a:p>
          <a:p>
            <a:pPr marL="342900" indent="-254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Transparency</a:t>
            </a:r>
          </a:p>
          <a:p>
            <a:pPr marL="342900" indent="-25400">
              <a:buFont typeface="Arial" panose="020B0604020202020204" pitchFamily="34" charset="0"/>
              <a:buChar char="•"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Common Timeframe(s)</a:t>
            </a:r>
          </a:p>
        </p:txBody>
      </p:sp>
    </p:spTree>
    <p:extLst>
      <p:ext uri="{BB962C8B-B14F-4D97-AF65-F5344CB8AC3E}">
        <p14:creationId xmlns:p14="http://schemas.microsoft.com/office/powerpoint/2010/main" val="1322315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F332E118-B389-0E4A-BBC4-F0E344347E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83" y="1448780"/>
            <a:ext cx="9906000" cy="3697287"/>
          </a:xfrm>
          <a:prstGeom prst="rect">
            <a:avLst/>
          </a:prstGeom>
          <a:noFill/>
          <a:effectLst>
            <a:outerShdw blurRad="266700" dist="774700" dir="5400000" algn="ctr" rotWithShape="0">
              <a:srgbClr val="000000">
                <a:alpha val="67000"/>
              </a:srgbClr>
            </a:outerShdw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1E1C269-383D-6846-8302-752E1764F560}"/>
              </a:ext>
            </a:extLst>
          </p:cNvPr>
          <p:cNvSpPr txBox="1"/>
          <p:nvPr/>
        </p:nvSpPr>
        <p:spPr>
          <a:xfrm>
            <a:off x="4340932" y="5985284"/>
            <a:ext cx="1577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10485921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17674</TotalTime>
  <Words>245</Words>
  <Application>Microsoft Macintosh PowerPoint</Application>
  <PresentationFormat>A4 Paper (210x297 mm)</PresentationFormat>
  <Paragraphs>47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Gill Sans</vt:lpstr>
      <vt:lpstr>Gill Sans MT</vt:lpstr>
      <vt:lpstr>Times New Roman</vt:lpstr>
      <vt:lpstr>Default Design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Manager/>
  <Company>OIES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Indices</dc:title>
  <dc:subject/>
  <dc:creator>Müller</dc:creator>
  <cp:keywords/>
  <dc:description/>
  <cp:lastModifiedBy>Janine Felson</cp:lastModifiedBy>
  <cp:revision>631</cp:revision>
  <cp:lastPrinted>2018-08-07T15:17:12Z</cp:lastPrinted>
  <dcterms:created xsi:type="dcterms:W3CDTF">2003-02-10T11:42:57Z</dcterms:created>
  <dcterms:modified xsi:type="dcterms:W3CDTF">2020-11-17T08:05:10Z</dcterms:modified>
  <cp:category/>
</cp:coreProperties>
</file>