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0" r:id="rId4"/>
    <p:sldId id="273" r:id="rId5"/>
    <p:sldId id="274" r:id="rId6"/>
    <p:sldId id="278" r:id="rId7"/>
    <p:sldId id="275" r:id="rId8"/>
    <p:sldId id="264" r:id="rId9"/>
    <p:sldId id="265" r:id="rId10"/>
    <p:sldId id="266" r:id="rId11"/>
    <p:sldId id="267" r:id="rId12"/>
    <p:sldId id="277" r:id="rId13"/>
    <p:sldId id="276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04B22-F6A4-4721-8EF7-FA71F10C891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6E2EC-CC57-4626-8F7E-CFA070BC5B9E}">
      <dgm:prSet phldrT="[Text]" custT="1"/>
      <dgm:spPr/>
      <dgm:t>
        <a:bodyPr/>
        <a:lstStyle/>
        <a:p>
          <a:r>
            <a:rPr lang="en-US" sz="3200" b="1" dirty="0" smtClean="0"/>
            <a:t>Available Funds</a:t>
          </a:r>
          <a:endParaRPr lang="en-US" sz="3200" b="1" dirty="0"/>
        </a:p>
      </dgm:t>
    </dgm:pt>
    <dgm:pt modelId="{94001BDB-E06E-4363-B006-045C8638D828}" type="parTrans" cxnId="{0E15E8AD-8794-4E0B-A995-52CC3AA00A0C}">
      <dgm:prSet/>
      <dgm:spPr/>
      <dgm:t>
        <a:bodyPr/>
        <a:lstStyle/>
        <a:p>
          <a:endParaRPr lang="en-US"/>
        </a:p>
      </dgm:t>
    </dgm:pt>
    <dgm:pt modelId="{7635E9E0-A6EC-426F-A4E9-E356C3DAA1D7}" type="sibTrans" cxnId="{0E15E8AD-8794-4E0B-A995-52CC3AA00A0C}">
      <dgm:prSet/>
      <dgm:spPr/>
      <dgm:t>
        <a:bodyPr/>
        <a:lstStyle/>
        <a:p>
          <a:endParaRPr lang="en-US"/>
        </a:p>
      </dgm:t>
    </dgm:pt>
    <dgm:pt modelId="{67317BCF-D55A-454B-9A3D-1CF94F08C89D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Within Convention Regime</a:t>
          </a:r>
          <a:endParaRPr lang="en-US" sz="2800" dirty="0">
            <a:solidFill>
              <a:schemeClr val="bg1"/>
            </a:solidFill>
          </a:endParaRPr>
        </a:p>
      </dgm:t>
    </dgm:pt>
    <dgm:pt modelId="{BBA82DA5-4322-4510-8649-72E5C33DBA40}" type="parTrans" cxnId="{BAD937D1-23CE-42F3-A36C-419FF8C803C6}">
      <dgm:prSet/>
      <dgm:spPr/>
      <dgm:t>
        <a:bodyPr/>
        <a:lstStyle/>
        <a:p>
          <a:endParaRPr lang="en-US"/>
        </a:p>
      </dgm:t>
    </dgm:pt>
    <dgm:pt modelId="{E2143A77-0AFE-41A3-8094-52E2EBC4113F}" type="sibTrans" cxnId="{BAD937D1-23CE-42F3-A36C-419FF8C803C6}">
      <dgm:prSet/>
      <dgm:spPr/>
      <dgm:t>
        <a:bodyPr/>
        <a:lstStyle/>
        <a:p>
          <a:endParaRPr lang="en-US"/>
        </a:p>
      </dgm:t>
    </dgm:pt>
    <dgm:pt modelId="{4DAFCE85-B271-4D2C-9FD0-015677607E81}">
      <dgm:prSet phldrT="[Text]" custT="1"/>
      <dgm:spPr/>
      <dgm:t>
        <a:bodyPr/>
        <a:lstStyle/>
        <a:p>
          <a:r>
            <a:rPr lang="en-US" sz="3200" dirty="0" smtClean="0"/>
            <a:t>LDCF, SCCF &amp;</a:t>
          </a:r>
        </a:p>
        <a:p>
          <a:r>
            <a:rPr lang="en-US" sz="3200" dirty="0" smtClean="0"/>
            <a:t>GEF Trust Fund</a:t>
          </a:r>
          <a:endParaRPr lang="en-US" sz="3200" dirty="0"/>
        </a:p>
      </dgm:t>
    </dgm:pt>
    <dgm:pt modelId="{E6C3F0C2-3626-401B-B76E-5B765B60C498}" type="parTrans" cxnId="{CC3D1A8C-88C7-4BFE-9600-8DAE6893AE1D}">
      <dgm:prSet/>
      <dgm:spPr/>
      <dgm:t>
        <a:bodyPr/>
        <a:lstStyle/>
        <a:p>
          <a:endParaRPr lang="en-US"/>
        </a:p>
      </dgm:t>
    </dgm:pt>
    <dgm:pt modelId="{D2FA8AE5-F874-4F08-8BE9-3B3D1484576B}" type="sibTrans" cxnId="{CC3D1A8C-88C7-4BFE-9600-8DAE6893AE1D}">
      <dgm:prSet/>
      <dgm:spPr/>
      <dgm:t>
        <a:bodyPr/>
        <a:lstStyle/>
        <a:p>
          <a:endParaRPr lang="en-US"/>
        </a:p>
      </dgm:t>
    </dgm:pt>
    <dgm:pt modelId="{7C69F897-F62B-4877-8553-3B4237D682CD}">
      <dgm:prSet phldrT="[Text]" custT="1"/>
      <dgm:spPr/>
      <dgm:t>
        <a:bodyPr/>
        <a:lstStyle/>
        <a:p>
          <a:r>
            <a:rPr lang="en-US" sz="2400" dirty="0" smtClean="0"/>
            <a:t>AF and SPA </a:t>
          </a:r>
        </a:p>
        <a:p>
          <a:r>
            <a:rPr lang="en-US" sz="2400" dirty="0" smtClean="0"/>
            <a:t>(Strategic Priority for Adaptation)</a:t>
          </a:r>
          <a:endParaRPr lang="en-US" sz="2400" dirty="0"/>
        </a:p>
      </dgm:t>
    </dgm:pt>
    <dgm:pt modelId="{B6BAD9A3-38D8-4776-BC75-B241C9D4A808}" type="parTrans" cxnId="{C6A66AF2-CD99-44E4-8AFD-3FFF3A86E03F}">
      <dgm:prSet/>
      <dgm:spPr/>
      <dgm:t>
        <a:bodyPr/>
        <a:lstStyle/>
        <a:p>
          <a:endParaRPr lang="en-US"/>
        </a:p>
      </dgm:t>
    </dgm:pt>
    <dgm:pt modelId="{C5897368-6465-4E0D-869E-1AD7E2EAFD3B}" type="sibTrans" cxnId="{C6A66AF2-CD99-44E4-8AFD-3FFF3A86E03F}">
      <dgm:prSet/>
      <dgm:spPr/>
      <dgm:t>
        <a:bodyPr/>
        <a:lstStyle/>
        <a:p>
          <a:endParaRPr lang="en-US"/>
        </a:p>
      </dgm:t>
    </dgm:pt>
    <dgm:pt modelId="{03DC0A9A-46E4-4277-863D-126183C74466}">
      <dgm:prSet phldrT="[Text]" custT="1"/>
      <dgm:spPr/>
      <dgm:t>
        <a:bodyPr/>
        <a:lstStyle/>
        <a:p>
          <a:r>
            <a:rPr lang="en-US" sz="2800" dirty="0" smtClean="0"/>
            <a:t>Outside Convention Regime</a:t>
          </a:r>
          <a:endParaRPr lang="en-US" sz="2800" dirty="0"/>
        </a:p>
      </dgm:t>
    </dgm:pt>
    <dgm:pt modelId="{AC562311-1EBF-4111-9BB4-EA23C020AA76}" type="parTrans" cxnId="{5024EB29-EB73-4129-A4D4-974E83F77B2C}">
      <dgm:prSet/>
      <dgm:spPr/>
      <dgm:t>
        <a:bodyPr/>
        <a:lstStyle/>
        <a:p>
          <a:endParaRPr lang="en-US"/>
        </a:p>
      </dgm:t>
    </dgm:pt>
    <dgm:pt modelId="{A6C195B4-C072-4369-AE1A-81A6D837546E}" type="sibTrans" cxnId="{5024EB29-EB73-4129-A4D4-974E83F77B2C}">
      <dgm:prSet/>
      <dgm:spPr/>
      <dgm:t>
        <a:bodyPr/>
        <a:lstStyle/>
        <a:p>
          <a:endParaRPr lang="en-US"/>
        </a:p>
      </dgm:t>
    </dgm:pt>
    <dgm:pt modelId="{EA686A61-B5AA-4943-B676-A0B81DEABB2F}">
      <dgm:prSet phldrT="[Text]"/>
      <dgm:spPr/>
      <dgm:t>
        <a:bodyPr/>
        <a:lstStyle/>
        <a:p>
          <a:r>
            <a:rPr lang="en-US" dirty="0" smtClean="0"/>
            <a:t>UN, EU, MDBs and bilateral</a:t>
          </a:r>
          <a:endParaRPr lang="en-US" dirty="0"/>
        </a:p>
      </dgm:t>
    </dgm:pt>
    <dgm:pt modelId="{F02A8319-FCBB-43BC-A8B5-B8AC12E0A14B}" type="parTrans" cxnId="{66DD68F6-53B2-4FE1-88F8-3EFB23660A49}">
      <dgm:prSet/>
      <dgm:spPr/>
      <dgm:t>
        <a:bodyPr/>
        <a:lstStyle/>
        <a:p>
          <a:endParaRPr lang="en-US"/>
        </a:p>
      </dgm:t>
    </dgm:pt>
    <dgm:pt modelId="{4CD0C41D-81DB-49C2-8235-F85B1668CACF}" type="sibTrans" cxnId="{66DD68F6-53B2-4FE1-88F8-3EFB23660A49}">
      <dgm:prSet/>
      <dgm:spPr/>
      <dgm:t>
        <a:bodyPr/>
        <a:lstStyle/>
        <a:p>
          <a:endParaRPr lang="en-US"/>
        </a:p>
      </dgm:t>
    </dgm:pt>
    <dgm:pt modelId="{C5669B24-D0C6-4FF6-AF9B-F77D120A86FB}" type="pres">
      <dgm:prSet presAssocID="{13F04B22-F6A4-4721-8EF7-FA71F10C89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17E52C-1970-454D-AFAC-EC4DA77C47BD}" type="pres">
      <dgm:prSet presAssocID="{E736E2EC-CC57-4626-8F7E-CFA070BC5B9E}" presName="root1" presStyleCnt="0"/>
      <dgm:spPr/>
    </dgm:pt>
    <dgm:pt modelId="{97DEFD00-132D-4F3D-9145-95851B204BB6}" type="pres">
      <dgm:prSet presAssocID="{E736E2EC-CC57-4626-8F7E-CFA070BC5B9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5979AC-3C9E-4EBC-9EEF-1F3F2616F7B1}" type="pres">
      <dgm:prSet presAssocID="{E736E2EC-CC57-4626-8F7E-CFA070BC5B9E}" presName="level2hierChild" presStyleCnt="0"/>
      <dgm:spPr/>
    </dgm:pt>
    <dgm:pt modelId="{ED5CE13D-F922-4F48-A5A8-F24CE32AD1E3}" type="pres">
      <dgm:prSet presAssocID="{BBA82DA5-4322-4510-8649-72E5C33DBA4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9CB024C-880B-4B27-8300-914D9E52D23F}" type="pres">
      <dgm:prSet presAssocID="{BBA82DA5-4322-4510-8649-72E5C33DBA4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2A2287-374F-415B-BAC8-E4C93DB1B7BB}" type="pres">
      <dgm:prSet presAssocID="{67317BCF-D55A-454B-9A3D-1CF94F08C89D}" presName="root2" presStyleCnt="0"/>
      <dgm:spPr/>
    </dgm:pt>
    <dgm:pt modelId="{9D707D3B-E876-41F3-865E-546F6D441861}" type="pres">
      <dgm:prSet presAssocID="{67317BCF-D55A-454B-9A3D-1CF94F08C89D}" presName="LevelTwoTextNode" presStyleLbl="node2" presStyleIdx="0" presStyleCnt="2" custScaleY="1320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02B4B-B82E-4B1E-9F2A-0789CCDD8BBC}" type="pres">
      <dgm:prSet presAssocID="{67317BCF-D55A-454B-9A3D-1CF94F08C89D}" presName="level3hierChild" presStyleCnt="0"/>
      <dgm:spPr/>
    </dgm:pt>
    <dgm:pt modelId="{68E82DA3-C832-47E8-BEAB-2265428CE6CE}" type="pres">
      <dgm:prSet presAssocID="{E6C3F0C2-3626-401B-B76E-5B765B60C49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0876525-C465-4598-96D0-AFFD1A6979D0}" type="pres">
      <dgm:prSet presAssocID="{E6C3F0C2-3626-401B-B76E-5B765B60C49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1B4DDE46-4754-4F5D-AC2D-ADD56F84B8E3}" type="pres">
      <dgm:prSet presAssocID="{4DAFCE85-B271-4D2C-9FD0-015677607E81}" presName="root2" presStyleCnt="0"/>
      <dgm:spPr/>
    </dgm:pt>
    <dgm:pt modelId="{C7DDD632-8D7C-4B61-9FCD-A5C0CF9C3755}" type="pres">
      <dgm:prSet presAssocID="{4DAFCE85-B271-4D2C-9FD0-015677607E81}" presName="LevelTwoTextNode" presStyleLbl="node3" presStyleIdx="0" presStyleCnt="3" custScaleX="128039" custScaleY="1354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E6CEC-1F93-471A-95F5-2C387C719E91}" type="pres">
      <dgm:prSet presAssocID="{4DAFCE85-B271-4D2C-9FD0-015677607E81}" presName="level3hierChild" presStyleCnt="0"/>
      <dgm:spPr/>
    </dgm:pt>
    <dgm:pt modelId="{6206C43F-C64C-4EFF-A89B-439F45DDDE55}" type="pres">
      <dgm:prSet presAssocID="{B6BAD9A3-38D8-4776-BC75-B241C9D4A808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E199A9A-B2D4-4F2E-9FB2-E9E2C608BB0A}" type="pres">
      <dgm:prSet presAssocID="{B6BAD9A3-38D8-4776-BC75-B241C9D4A80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F1B1B2E-7581-4F2D-85E6-9A8756DA54F9}" type="pres">
      <dgm:prSet presAssocID="{7C69F897-F62B-4877-8553-3B4237D682CD}" presName="root2" presStyleCnt="0"/>
      <dgm:spPr/>
    </dgm:pt>
    <dgm:pt modelId="{83BFBF02-40F0-464C-B77A-2A207BB6BFBF}" type="pres">
      <dgm:prSet presAssocID="{7C69F897-F62B-4877-8553-3B4237D682CD}" presName="LevelTwoTextNode" presStyleLbl="node3" presStyleIdx="1" presStyleCnt="3" custScaleX="125004" custScaleY="125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6A88A-6DE8-40D9-9451-368AC2E4CB5D}" type="pres">
      <dgm:prSet presAssocID="{7C69F897-F62B-4877-8553-3B4237D682CD}" presName="level3hierChild" presStyleCnt="0"/>
      <dgm:spPr/>
    </dgm:pt>
    <dgm:pt modelId="{CC5CA241-DB04-4D6D-BE92-D55BCB0D2550}" type="pres">
      <dgm:prSet presAssocID="{AC562311-1EBF-4111-9BB4-EA23C020AA7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EAFC8F5-B1A8-4792-B0D4-6D010EFFC307}" type="pres">
      <dgm:prSet presAssocID="{AC562311-1EBF-4111-9BB4-EA23C020AA7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19EF87B-9C88-40A4-BDDC-61DE6486EF45}" type="pres">
      <dgm:prSet presAssocID="{03DC0A9A-46E4-4277-863D-126183C74466}" presName="root2" presStyleCnt="0"/>
      <dgm:spPr/>
    </dgm:pt>
    <dgm:pt modelId="{D897CBDF-D208-44F5-A209-95CD3A1D21BC}" type="pres">
      <dgm:prSet presAssocID="{03DC0A9A-46E4-4277-863D-126183C74466}" presName="LevelTwoTextNode" presStyleLbl="node2" presStyleIdx="1" presStyleCnt="2" custScaleY="129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1E71B0-3F4A-40C0-AF69-588E5A9BDAA4}" type="pres">
      <dgm:prSet presAssocID="{03DC0A9A-46E4-4277-863D-126183C74466}" presName="level3hierChild" presStyleCnt="0"/>
      <dgm:spPr/>
    </dgm:pt>
    <dgm:pt modelId="{80345C66-595B-4DFB-90AE-98E5AFB7E0B3}" type="pres">
      <dgm:prSet presAssocID="{F02A8319-FCBB-43BC-A8B5-B8AC12E0A14B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7098F12-7DA8-4999-A38E-E95FB858C27B}" type="pres">
      <dgm:prSet presAssocID="{F02A8319-FCBB-43BC-A8B5-B8AC12E0A14B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BC06C51-C4CA-4D64-9B4E-368E85B9D7C0}" type="pres">
      <dgm:prSet presAssocID="{EA686A61-B5AA-4943-B676-A0B81DEABB2F}" presName="root2" presStyleCnt="0"/>
      <dgm:spPr/>
    </dgm:pt>
    <dgm:pt modelId="{7921F7B9-18DC-49E3-AA92-34443F2B3A3D}" type="pres">
      <dgm:prSet presAssocID="{EA686A61-B5AA-4943-B676-A0B81DEABB2F}" presName="LevelTwoTextNode" presStyleLbl="node3" presStyleIdx="2" presStyleCnt="3" custScaleX="129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8E042-181D-48DB-831F-D2AB63C67564}" type="pres">
      <dgm:prSet presAssocID="{EA686A61-B5AA-4943-B676-A0B81DEABB2F}" presName="level3hierChild" presStyleCnt="0"/>
      <dgm:spPr/>
    </dgm:pt>
  </dgm:ptLst>
  <dgm:cxnLst>
    <dgm:cxn modelId="{7F3F5230-2611-4D64-98EC-14FE21F583BD}" type="presOf" srcId="{BBA82DA5-4322-4510-8649-72E5C33DBA40}" destId="{ED5CE13D-F922-4F48-A5A8-F24CE32AD1E3}" srcOrd="0" destOrd="0" presId="urn:microsoft.com/office/officeart/2005/8/layout/hierarchy2"/>
    <dgm:cxn modelId="{428071E2-073C-4598-A2B0-E5373B8D70F5}" type="presOf" srcId="{F02A8319-FCBB-43BC-A8B5-B8AC12E0A14B}" destId="{80345C66-595B-4DFB-90AE-98E5AFB7E0B3}" srcOrd="0" destOrd="0" presId="urn:microsoft.com/office/officeart/2005/8/layout/hierarchy2"/>
    <dgm:cxn modelId="{F46168CD-3872-4F4B-8033-BD6A129138EF}" type="presOf" srcId="{B6BAD9A3-38D8-4776-BC75-B241C9D4A808}" destId="{6206C43F-C64C-4EFF-A89B-439F45DDDE55}" srcOrd="0" destOrd="0" presId="urn:microsoft.com/office/officeart/2005/8/layout/hierarchy2"/>
    <dgm:cxn modelId="{347B761B-E696-4002-8725-883C80B67F32}" type="presOf" srcId="{4DAFCE85-B271-4D2C-9FD0-015677607E81}" destId="{C7DDD632-8D7C-4B61-9FCD-A5C0CF9C3755}" srcOrd="0" destOrd="0" presId="urn:microsoft.com/office/officeart/2005/8/layout/hierarchy2"/>
    <dgm:cxn modelId="{B562F305-5A47-43FD-B0AF-8242087FB4CD}" type="presOf" srcId="{7C69F897-F62B-4877-8553-3B4237D682CD}" destId="{83BFBF02-40F0-464C-B77A-2A207BB6BFBF}" srcOrd="0" destOrd="0" presId="urn:microsoft.com/office/officeart/2005/8/layout/hierarchy2"/>
    <dgm:cxn modelId="{66DD68F6-53B2-4FE1-88F8-3EFB23660A49}" srcId="{03DC0A9A-46E4-4277-863D-126183C74466}" destId="{EA686A61-B5AA-4943-B676-A0B81DEABB2F}" srcOrd="0" destOrd="0" parTransId="{F02A8319-FCBB-43BC-A8B5-B8AC12E0A14B}" sibTransId="{4CD0C41D-81DB-49C2-8235-F85B1668CACF}"/>
    <dgm:cxn modelId="{0E15E8AD-8794-4E0B-A995-52CC3AA00A0C}" srcId="{13F04B22-F6A4-4721-8EF7-FA71F10C8917}" destId="{E736E2EC-CC57-4626-8F7E-CFA070BC5B9E}" srcOrd="0" destOrd="0" parTransId="{94001BDB-E06E-4363-B006-045C8638D828}" sibTransId="{7635E9E0-A6EC-426F-A4E9-E356C3DAA1D7}"/>
    <dgm:cxn modelId="{E4F0DFCB-E872-494E-8E89-01AFD41E58AE}" type="presOf" srcId="{AC562311-1EBF-4111-9BB4-EA23C020AA76}" destId="{5EAFC8F5-B1A8-4792-B0D4-6D010EFFC307}" srcOrd="1" destOrd="0" presId="urn:microsoft.com/office/officeart/2005/8/layout/hierarchy2"/>
    <dgm:cxn modelId="{DF0BD293-7666-4105-B2F7-373599A2542B}" type="presOf" srcId="{AC562311-1EBF-4111-9BB4-EA23C020AA76}" destId="{CC5CA241-DB04-4D6D-BE92-D55BCB0D2550}" srcOrd="0" destOrd="0" presId="urn:microsoft.com/office/officeart/2005/8/layout/hierarchy2"/>
    <dgm:cxn modelId="{68778D86-00A4-48C7-B85A-95DD530991DC}" type="presOf" srcId="{03DC0A9A-46E4-4277-863D-126183C74466}" destId="{D897CBDF-D208-44F5-A209-95CD3A1D21BC}" srcOrd="0" destOrd="0" presId="urn:microsoft.com/office/officeart/2005/8/layout/hierarchy2"/>
    <dgm:cxn modelId="{C8DDC6CE-3FEF-49CC-A4D3-977B68508941}" type="presOf" srcId="{EA686A61-B5AA-4943-B676-A0B81DEABB2F}" destId="{7921F7B9-18DC-49E3-AA92-34443F2B3A3D}" srcOrd="0" destOrd="0" presId="urn:microsoft.com/office/officeart/2005/8/layout/hierarchy2"/>
    <dgm:cxn modelId="{F16A0E8A-800A-4459-B2A4-F30FCC2767C7}" type="presOf" srcId="{E6C3F0C2-3626-401B-B76E-5B765B60C498}" destId="{B0876525-C465-4598-96D0-AFFD1A6979D0}" srcOrd="1" destOrd="0" presId="urn:microsoft.com/office/officeart/2005/8/layout/hierarchy2"/>
    <dgm:cxn modelId="{BAD937D1-23CE-42F3-A36C-419FF8C803C6}" srcId="{E736E2EC-CC57-4626-8F7E-CFA070BC5B9E}" destId="{67317BCF-D55A-454B-9A3D-1CF94F08C89D}" srcOrd="0" destOrd="0" parTransId="{BBA82DA5-4322-4510-8649-72E5C33DBA40}" sibTransId="{E2143A77-0AFE-41A3-8094-52E2EBC4113F}"/>
    <dgm:cxn modelId="{AC040099-2388-493A-A855-CA9476E25C26}" type="presOf" srcId="{67317BCF-D55A-454B-9A3D-1CF94F08C89D}" destId="{9D707D3B-E876-41F3-865E-546F6D441861}" srcOrd="0" destOrd="0" presId="urn:microsoft.com/office/officeart/2005/8/layout/hierarchy2"/>
    <dgm:cxn modelId="{CC3D1A8C-88C7-4BFE-9600-8DAE6893AE1D}" srcId="{67317BCF-D55A-454B-9A3D-1CF94F08C89D}" destId="{4DAFCE85-B271-4D2C-9FD0-015677607E81}" srcOrd="0" destOrd="0" parTransId="{E6C3F0C2-3626-401B-B76E-5B765B60C498}" sibTransId="{D2FA8AE5-F874-4F08-8BE9-3B3D1484576B}"/>
    <dgm:cxn modelId="{3AB93D93-B7FB-4540-BBAC-22483167E010}" type="presOf" srcId="{BBA82DA5-4322-4510-8649-72E5C33DBA40}" destId="{09CB024C-880B-4B27-8300-914D9E52D23F}" srcOrd="1" destOrd="0" presId="urn:microsoft.com/office/officeart/2005/8/layout/hierarchy2"/>
    <dgm:cxn modelId="{5024EB29-EB73-4129-A4D4-974E83F77B2C}" srcId="{E736E2EC-CC57-4626-8F7E-CFA070BC5B9E}" destId="{03DC0A9A-46E4-4277-863D-126183C74466}" srcOrd="1" destOrd="0" parTransId="{AC562311-1EBF-4111-9BB4-EA23C020AA76}" sibTransId="{A6C195B4-C072-4369-AE1A-81A6D837546E}"/>
    <dgm:cxn modelId="{1F6904FE-0FA1-4B92-98C8-D3B8C4DE57FF}" type="presOf" srcId="{13F04B22-F6A4-4721-8EF7-FA71F10C8917}" destId="{C5669B24-D0C6-4FF6-AF9B-F77D120A86FB}" srcOrd="0" destOrd="0" presId="urn:microsoft.com/office/officeart/2005/8/layout/hierarchy2"/>
    <dgm:cxn modelId="{C6A66AF2-CD99-44E4-8AFD-3FFF3A86E03F}" srcId="{67317BCF-D55A-454B-9A3D-1CF94F08C89D}" destId="{7C69F897-F62B-4877-8553-3B4237D682CD}" srcOrd="1" destOrd="0" parTransId="{B6BAD9A3-38D8-4776-BC75-B241C9D4A808}" sibTransId="{C5897368-6465-4E0D-869E-1AD7E2EAFD3B}"/>
    <dgm:cxn modelId="{389BF61B-9998-4309-97FA-C114556D5CC7}" type="presOf" srcId="{F02A8319-FCBB-43BC-A8B5-B8AC12E0A14B}" destId="{F7098F12-7DA8-4999-A38E-E95FB858C27B}" srcOrd="1" destOrd="0" presId="urn:microsoft.com/office/officeart/2005/8/layout/hierarchy2"/>
    <dgm:cxn modelId="{289F5E52-33B9-47FA-B6C2-EA09B02FD14A}" type="presOf" srcId="{E736E2EC-CC57-4626-8F7E-CFA070BC5B9E}" destId="{97DEFD00-132D-4F3D-9145-95851B204BB6}" srcOrd="0" destOrd="0" presId="urn:microsoft.com/office/officeart/2005/8/layout/hierarchy2"/>
    <dgm:cxn modelId="{A9A2038D-AC3F-4473-A2B3-0A0179B7D048}" type="presOf" srcId="{B6BAD9A3-38D8-4776-BC75-B241C9D4A808}" destId="{9E199A9A-B2D4-4F2E-9FB2-E9E2C608BB0A}" srcOrd="1" destOrd="0" presId="urn:microsoft.com/office/officeart/2005/8/layout/hierarchy2"/>
    <dgm:cxn modelId="{DA280056-EE20-4B08-B1EB-D673850A8817}" type="presOf" srcId="{E6C3F0C2-3626-401B-B76E-5B765B60C498}" destId="{68E82DA3-C832-47E8-BEAB-2265428CE6CE}" srcOrd="0" destOrd="0" presId="urn:microsoft.com/office/officeart/2005/8/layout/hierarchy2"/>
    <dgm:cxn modelId="{49D45821-596E-4EBB-AAAC-85A3BEF8B8C8}" type="presParOf" srcId="{C5669B24-D0C6-4FF6-AF9B-F77D120A86FB}" destId="{EB17E52C-1970-454D-AFAC-EC4DA77C47BD}" srcOrd="0" destOrd="0" presId="urn:microsoft.com/office/officeart/2005/8/layout/hierarchy2"/>
    <dgm:cxn modelId="{67285DB3-33FC-43B6-9390-686D2C1BB540}" type="presParOf" srcId="{EB17E52C-1970-454D-AFAC-EC4DA77C47BD}" destId="{97DEFD00-132D-4F3D-9145-95851B204BB6}" srcOrd="0" destOrd="0" presId="urn:microsoft.com/office/officeart/2005/8/layout/hierarchy2"/>
    <dgm:cxn modelId="{42E2AE47-9324-44E6-9C61-93718DB894E5}" type="presParOf" srcId="{EB17E52C-1970-454D-AFAC-EC4DA77C47BD}" destId="{1D5979AC-3C9E-4EBC-9EEF-1F3F2616F7B1}" srcOrd="1" destOrd="0" presId="urn:microsoft.com/office/officeart/2005/8/layout/hierarchy2"/>
    <dgm:cxn modelId="{3802502E-E376-48EF-B310-20D93C087CAB}" type="presParOf" srcId="{1D5979AC-3C9E-4EBC-9EEF-1F3F2616F7B1}" destId="{ED5CE13D-F922-4F48-A5A8-F24CE32AD1E3}" srcOrd="0" destOrd="0" presId="urn:microsoft.com/office/officeart/2005/8/layout/hierarchy2"/>
    <dgm:cxn modelId="{40566049-3008-4848-B041-88008AA05F9F}" type="presParOf" srcId="{ED5CE13D-F922-4F48-A5A8-F24CE32AD1E3}" destId="{09CB024C-880B-4B27-8300-914D9E52D23F}" srcOrd="0" destOrd="0" presId="urn:microsoft.com/office/officeart/2005/8/layout/hierarchy2"/>
    <dgm:cxn modelId="{8191321E-8FE7-4968-B676-16340584C64F}" type="presParOf" srcId="{1D5979AC-3C9E-4EBC-9EEF-1F3F2616F7B1}" destId="{7D2A2287-374F-415B-BAC8-E4C93DB1B7BB}" srcOrd="1" destOrd="0" presId="urn:microsoft.com/office/officeart/2005/8/layout/hierarchy2"/>
    <dgm:cxn modelId="{8C54ABDC-483D-4CC6-A3B4-303350F9F143}" type="presParOf" srcId="{7D2A2287-374F-415B-BAC8-E4C93DB1B7BB}" destId="{9D707D3B-E876-41F3-865E-546F6D441861}" srcOrd="0" destOrd="0" presId="urn:microsoft.com/office/officeart/2005/8/layout/hierarchy2"/>
    <dgm:cxn modelId="{22234185-FC14-4325-B4BE-876C2A23B3ED}" type="presParOf" srcId="{7D2A2287-374F-415B-BAC8-E4C93DB1B7BB}" destId="{6FD02B4B-B82E-4B1E-9F2A-0789CCDD8BBC}" srcOrd="1" destOrd="0" presId="urn:microsoft.com/office/officeart/2005/8/layout/hierarchy2"/>
    <dgm:cxn modelId="{1C82289A-A840-48AC-A0C3-6F52B0B4E632}" type="presParOf" srcId="{6FD02B4B-B82E-4B1E-9F2A-0789CCDD8BBC}" destId="{68E82DA3-C832-47E8-BEAB-2265428CE6CE}" srcOrd="0" destOrd="0" presId="urn:microsoft.com/office/officeart/2005/8/layout/hierarchy2"/>
    <dgm:cxn modelId="{59FCDC54-3BFA-47E2-95B2-A6AE81619D2D}" type="presParOf" srcId="{68E82DA3-C832-47E8-BEAB-2265428CE6CE}" destId="{B0876525-C465-4598-96D0-AFFD1A6979D0}" srcOrd="0" destOrd="0" presId="urn:microsoft.com/office/officeart/2005/8/layout/hierarchy2"/>
    <dgm:cxn modelId="{FD7A6B17-A71F-48FC-8333-35616C071AAF}" type="presParOf" srcId="{6FD02B4B-B82E-4B1E-9F2A-0789CCDD8BBC}" destId="{1B4DDE46-4754-4F5D-AC2D-ADD56F84B8E3}" srcOrd="1" destOrd="0" presId="urn:microsoft.com/office/officeart/2005/8/layout/hierarchy2"/>
    <dgm:cxn modelId="{34BA8FA0-E59E-4728-8172-DEFDC5CB7027}" type="presParOf" srcId="{1B4DDE46-4754-4F5D-AC2D-ADD56F84B8E3}" destId="{C7DDD632-8D7C-4B61-9FCD-A5C0CF9C3755}" srcOrd="0" destOrd="0" presId="urn:microsoft.com/office/officeart/2005/8/layout/hierarchy2"/>
    <dgm:cxn modelId="{243990CB-D936-4FEB-AC98-FD0032C5D562}" type="presParOf" srcId="{1B4DDE46-4754-4F5D-AC2D-ADD56F84B8E3}" destId="{6D2E6CEC-1F93-471A-95F5-2C387C719E91}" srcOrd="1" destOrd="0" presId="urn:microsoft.com/office/officeart/2005/8/layout/hierarchy2"/>
    <dgm:cxn modelId="{9D60F6EC-2617-4E2B-8CF7-19B6C950E58F}" type="presParOf" srcId="{6FD02B4B-B82E-4B1E-9F2A-0789CCDD8BBC}" destId="{6206C43F-C64C-4EFF-A89B-439F45DDDE55}" srcOrd="2" destOrd="0" presId="urn:microsoft.com/office/officeart/2005/8/layout/hierarchy2"/>
    <dgm:cxn modelId="{4DD7577D-E69E-4902-9DD5-6E22E4ACABC1}" type="presParOf" srcId="{6206C43F-C64C-4EFF-A89B-439F45DDDE55}" destId="{9E199A9A-B2D4-4F2E-9FB2-E9E2C608BB0A}" srcOrd="0" destOrd="0" presId="urn:microsoft.com/office/officeart/2005/8/layout/hierarchy2"/>
    <dgm:cxn modelId="{B01B4E5E-239D-4FC3-9F75-82ADB5270955}" type="presParOf" srcId="{6FD02B4B-B82E-4B1E-9F2A-0789CCDD8BBC}" destId="{2F1B1B2E-7581-4F2D-85E6-9A8756DA54F9}" srcOrd="3" destOrd="0" presId="urn:microsoft.com/office/officeart/2005/8/layout/hierarchy2"/>
    <dgm:cxn modelId="{2AF6E098-86FE-4574-837D-EF03960325AA}" type="presParOf" srcId="{2F1B1B2E-7581-4F2D-85E6-9A8756DA54F9}" destId="{83BFBF02-40F0-464C-B77A-2A207BB6BFBF}" srcOrd="0" destOrd="0" presId="urn:microsoft.com/office/officeart/2005/8/layout/hierarchy2"/>
    <dgm:cxn modelId="{618ADBB3-D1AD-422F-927D-DF95FE041DB3}" type="presParOf" srcId="{2F1B1B2E-7581-4F2D-85E6-9A8756DA54F9}" destId="{A5B6A88A-6DE8-40D9-9451-368AC2E4CB5D}" srcOrd="1" destOrd="0" presId="urn:microsoft.com/office/officeart/2005/8/layout/hierarchy2"/>
    <dgm:cxn modelId="{AC16C7A6-C1E0-4CEF-83D3-200DA492EEE0}" type="presParOf" srcId="{1D5979AC-3C9E-4EBC-9EEF-1F3F2616F7B1}" destId="{CC5CA241-DB04-4D6D-BE92-D55BCB0D2550}" srcOrd="2" destOrd="0" presId="urn:microsoft.com/office/officeart/2005/8/layout/hierarchy2"/>
    <dgm:cxn modelId="{DD650897-A353-4949-80DE-79E71DE544FC}" type="presParOf" srcId="{CC5CA241-DB04-4D6D-BE92-D55BCB0D2550}" destId="{5EAFC8F5-B1A8-4792-B0D4-6D010EFFC307}" srcOrd="0" destOrd="0" presId="urn:microsoft.com/office/officeart/2005/8/layout/hierarchy2"/>
    <dgm:cxn modelId="{B6A8A905-58F8-4C7F-9324-F22FCF7426A7}" type="presParOf" srcId="{1D5979AC-3C9E-4EBC-9EEF-1F3F2616F7B1}" destId="{E19EF87B-9C88-40A4-BDDC-61DE6486EF45}" srcOrd="3" destOrd="0" presId="urn:microsoft.com/office/officeart/2005/8/layout/hierarchy2"/>
    <dgm:cxn modelId="{72474C20-0F73-442B-8E77-B457F5F6F84A}" type="presParOf" srcId="{E19EF87B-9C88-40A4-BDDC-61DE6486EF45}" destId="{D897CBDF-D208-44F5-A209-95CD3A1D21BC}" srcOrd="0" destOrd="0" presId="urn:microsoft.com/office/officeart/2005/8/layout/hierarchy2"/>
    <dgm:cxn modelId="{2579D2E9-CF37-4509-9CE8-2AF29FC6FCF8}" type="presParOf" srcId="{E19EF87B-9C88-40A4-BDDC-61DE6486EF45}" destId="{8B1E71B0-3F4A-40C0-AF69-588E5A9BDAA4}" srcOrd="1" destOrd="0" presId="urn:microsoft.com/office/officeart/2005/8/layout/hierarchy2"/>
    <dgm:cxn modelId="{4D5FD4A5-783B-4144-85A2-614DA54CBFA5}" type="presParOf" srcId="{8B1E71B0-3F4A-40C0-AF69-588E5A9BDAA4}" destId="{80345C66-595B-4DFB-90AE-98E5AFB7E0B3}" srcOrd="0" destOrd="0" presId="urn:microsoft.com/office/officeart/2005/8/layout/hierarchy2"/>
    <dgm:cxn modelId="{2CD62CF4-0552-4D10-87CF-7807FF84B47F}" type="presParOf" srcId="{80345C66-595B-4DFB-90AE-98E5AFB7E0B3}" destId="{F7098F12-7DA8-4999-A38E-E95FB858C27B}" srcOrd="0" destOrd="0" presId="urn:microsoft.com/office/officeart/2005/8/layout/hierarchy2"/>
    <dgm:cxn modelId="{5B222F2D-6706-4881-BAA7-8F890F91024B}" type="presParOf" srcId="{8B1E71B0-3F4A-40C0-AF69-588E5A9BDAA4}" destId="{3BC06C51-C4CA-4D64-9B4E-368E85B9D7C0}" srcOrd="1" destOrd="0" presId="urn:microsoft.com/office/officeart/2005/8/layout/hierarchy2"/>
    <dgm:cxn modelId="{F54E717C-4A8E-40DF-A337-9AEBD6F5F17A}" type="presParOf" srcId="{3BC06C51-C4CA-4D64-9B4E-368E85B9D7C0}" destId="{7921F7B9-18DC-49E3-AA92-34443F2B3A3D}" srcOrd="0" destOrd="0" presId="urn:microsoft.com/office/officeart/2005/8/layout/hierarchy2"/>
    <dgm:cxn modelId="{BCC6542E-09B6-49E4-BE2D-1680B9FEDCD5}" type="presParOf" srcId="{3BC06C51-C4CA-4D64-9B4E-368E85B9D7C0}" destId="{77F8E042-181D-48DB-831F-D2AB63C67564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417C6-E692-4F1F-A134-81FF4A609F4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208583D-2272-4C26-BD56-D9899B16A924}">
      <dgm:prSet phldrT="[Text]" custT="1"/>
      <dgm:spPr/>
      <dgm:t>
        <a:bodyPr/>
        <a:lstStyle/>
        <a:p>
          <a:r>
            <a:rPr lang="en-US" sz="3200" dirty="0" smtClean="0"/>
            <a:t>Co-financing</a:t>
          </a:r>
          <a:endParaRPr lang="en-US" sz="2200" dirty="0"/>
        </a:p>
      </dgm:t>
    </dgm:pt>
    <dgm:pt modelId="{72CCF1A1-8210-4821-A513-52B8C8963E78}" type="parTrans" cxnId="{165AFAA7-B174-4683-9ABB-997112026FAD}">
      <dgm:prSet/>
      <dgm:spPr/>
      <dgm:t>
        <a:bodyPr/>
        <a:lstStyle/>
        <a:p>
          <a:endParaRPr lang="en-US"/>
        </a:p>
      </dgm:t>
    </dgm:pt>
    <dgm:pt modelId="{B11D7477-D150-4949-BFEC-E600AFB29D33}" type="sibTrans" cxnId="{165AFAA7-B174-4683-9ABB-997112026FAD}">
      <dgm:prSet/>
      <dgm:spPr/>
      <dgm:t>
        <a:bodyPr/>
        <a:lstStyle/>
        <a:p>
          <a:endParaRPr lang="en-US"/>
        </a:p>
      </dgm:t>
    </dgm:pt>
    <dgm:pt modelId="{9485373F-9B0B-44CA-B8EC-9E624E75B249}" type="pres">
      <dgm:prSet presAssocID="{3DD417C6-E692-4F1F-A134-81FF4A609F4E}" presName="Name0" presStyleCnt="0">
        <dgm:presLayoutVars>
          <dgm:dir/>
          <dgm:animLvl val="lvl"/>
          <dgm:resizeHandles val="exact"/>
        </dgm:presLayoutVars>
      </dgm:prSet>
      <dgm:spPr/>
    </dgm:pt>
    <dgm:pt modelId="{355833DB-12F7-4311-98B3-D60CD611B9B0}" type="pres">
      <dgm:prSet presAssocID="{3DD417C6-E692-4F1F-A134-81FF4A609F4E}" presName="dummy" presStyleCnt="0"/>
      <dgm:spPr/>
    </dgm:pt>
    <dgm:pt modelId="{7CF0B6D0-3343-4EE0-84BB-137ED1A717A2}" type="pres">
      <dgm:prSet presAssocID="{3DD417C6-E692-4F1F-A134-81FF4A609F4E}" presName="linH" presStyleCnt="0"/>
      <dgm:spPr/>
    </dgm:pt>
    <dgm:pt modelId="{46DA0436-3B65-4059-8C04-1C7967FD4CB8}" type="pres">
      <dgm:prSet presAssocID="{3DD417C6-E692-4F1F-A134-81FF4A609F4E}" presName="padding1" presStyleCnt="0"/>
      <dgm:spPr/>
    </dgm:pt>
    <dgm:pt modelId="{B4B6DD9C-C084-4A08-966D-5B58962FB9F9}" type="pres">
      <dgm:prSet presAssocID="{2208583D-2272-4C26-BD56-D9899B16A924}" presName="linV" presStyleCnt="0"/>
      <dgm:spPr/>
    </dgm:pt>
    <dgm:pt modelId="{8FCC1298-48F7-4F6B-9E77-5435FA04D609}" type="pres">
      <dgm:prSet presAssocID="{2208583D-2272-4C26-BD56-D9899B16A924}" presName="spVertical1" presStyleCnt="0"/>
      <dgm:spPr/>
    </dgm:pt>
    <dgm:pt modelId="{08EC2AD2-78F6-47E4-BDE3-5E260681ECA8}" type="pres">
      <dgm:prSet presAssocID="{2208583D-2272-4C26-BD56-D9899B16A924}" presName="parTx" presStyleLbl="revTx" presStyleIdx="0" presStyleCnt="1" custScaleY="151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8F5B6-CF14-4810-8EC1-87018F651D82}" type="pres">
      <dgm:prSet presAssocID="{2208583D-2272-4C26-BD56-D9899B16A924}" presName="spVertical2" presStyleCnt="0"/>
      <dgm:spPr/>
    </dgm:pt>
    <dgm:pt modelId="{E9E9B3FE-3569-494F-BD5E-DBE7917FBFA2}" type="pres">
      <dgm:prSet presAssocID="{2208583D-2272-4C26-BD56-D9899B16A924}" presName="spVertical3" presStyleCnt="0"/>
      <dgm:spPr/>
    </dgm:pt>
    <dgm:pt modelId="{0E1DB4D8-AD84-4203-87A2-B4531447531C}" type="pres">
      <dgm:prSet presAssocID="{3DD417C6-E692-4F1F-A134-81FF4A609F4E}" presName="padding2" presStyleCnt="0"/>
      <dgm:spPr/>
    </dgm:pt>
    <dgm:pt modelId="{FA94AC3B-0474-4E96-93D5-3C254ADF2887}" type="pres">
      <dgm:prSet presAssocID="{3DD417C6-E692-4F1F-A134-81FF4A609F4E}" presName="negArrow" presStyleCnt="0"/>
      <dgm:spPr/>
    </dgm:pt>
    <dgm:pt modelId="{3C77A9F2-8E5B-42DA-8835-804ED96AFB1F}" type="pres">
      <dgm:prSet presAssocID="{3DD417C6-E692-4F1F-A134-81FF4A609F4E}" presName="backgroundArrow" presStyleLbl="node1" presStyleIdx="0" presStyleCnt="1" custScaleY="266627" custLinFactNeighborX="245" custLinFactNeighborY="19045"/>
      <dgm:spPr/>
    </dgm:pt>
  </dgm:ptLst>
  <dgm:cxnLst>
    <dgm:cxn modelId="{06687FF9-927A-4205-BA15-80163E26DF6D}" type="presOf" srcId="{3DD417C6-E692-4F1F-A134-81FF4A609F4E}" destId="{9485373F-9B0B-44CA-B8EC-9E624E75B249}" srcOrd="0" destOrd="0" presId="urn:microsoft.com/office/officeart/2005/8/layout/hProcess3"/>
    <dgm:cxn modelId="{5E957BF3-6406-420D-80EF-21DE8D52EBD1}" type="presOf" srcId="{2208583D-2272-4C26-BD56-D9899B16A924}" destId="{08EC2AD2-78F6-47E4-BDE3-5E260681ECA8}" srcOrd="0" destOrd="0" presId="urn:microsoft.com/office/officeart/2005/8/layout/hProcess3"/>
    <dgm:cxn modelId="{165AFAA7-B174-4683-9ABB-997112026FAD}" srcId="{3DD417C6-E692-4F1F-A134-81FF4A609F4E}" destId="{2208583D-2272-4C26-BD56-D9899B16A924}" srcOrd="0" destOrd="0" parTransId="{72CCF1A1-8210-4821-A513-52B8C8963E78}" sibTransId="{B11D7477-D150-4949-BFEC-E600AFB29D33}"/>
    <dgm:cxn modelId="{F1473DF1-F159-4BBE-BA9C-BC1FAFE6C24B}" type="presParOf" srcId="{9485373F-9B0B-44CA-B8EC-9E624E75B249}" destId="{355833DB-12F7-4311-98B3-D60CD611B9B0}" srcOrd="0" destOrd="0" presId="urn:microsoft.com/office/officeart/2005/8/layout/hProcess3"/>
    <dgm:cxn modelId="{16E57ED2-9A58-47B8-9D41-E6DB6976F4F8}" type="presParOf" srcId="{9485373F-9B0B-44CA-B8EC-9E624E75B249}" destId="{7CF0B6D0-3343-4EE0-84BB-137ED1A717A2}" srcOrd="1" destOrd="0" presId="urn:microsoft.com/office/officeart/2005/8/layout/hProcess3"/>
    <dgm:cxn modelId="{40E40CEB-2B09-43B3-93AA-76C03EAB71AB}" type="presParOf" srcId="{7CF0B6D0-3343-4EE0-84BB-137ED1A717A2}" destId="{46DA0436-3B65-4059-8C04-1C7967FD4CB8}" srcOrd="0" destOrd="0" presId="urn:microsoft.com/office/officeart/2005/8/layout/hProcess3"/>
    <dgm:cxn modelId="{3CFCCF71-AFEC-4E18-97D1-A52EAF5D6489}" type="presParOf" srcId="{7CF0B6D0-3343-4EE0-84BB-137ED1A717A2}" destId="{B4B6DD9C-C084-4A08-966D-5B58962FB9F9}" srcOrd="1" destOrd="0" presId="urn:microsoft.com/office/officeart/2005/8/layout/hProcess3"/>
    <dgm:cxn modelId="{D16D168F-7D48-4A1E-8220-B3469AE11B35}" type="presParOf" srcId="{B4B6DD9C-C084-4A08-966D-5B58962FB9F9}" destId="{8FCC1298-48F7-4F6B-9E77-5435FA04D609}" srcOrd="0" destOrd="0" presId="urn:microsoft.com/office/officeart/2005/8/layout/hProcess3"/>
    <dgm:cxn modelId="{7CD0020C-0F00-4512-8062-5516F99935C8}" type="presParOf" srcId="{B4B6DD9C-C084-4A08-966D-5B58962FB9F9}" destId="{08EC2AD2-78F6-47E4-BDE3-5E260681ECA8}" srcOrd="1" destOrd="0" presId="urn:microsoft.com/office/officeart/2005/8/layout/hProcess3"/>
    <dgm:cxn modelId="{A8A79D38-EA94-497D-A9F5-D8640CE1EC9F}" type="presParOf" srcId="{B4B6DD9C-C084-4A08-966D-5B58962FB9F9}" destId="{C938F5B6-CF14-4810-8EC1-87018F651D82}" srcOrd="2" destOrd="0" presId="urn:microsoft.com/office/officeart/2005/8/layout/hProcess3"/>
    <dgm:cxn modelId="{12C29459-8DEB-42F5-B2CC-EC5FCFA2E81D}" type="presParOf" srcId="{B4B6DD9C-C084-4A08-966D-5B58962FB9F9}" destId="{E9E9B3FE-3569-494F-BD5E-DBE7917FBFA2}" srcOrd="3" destOrd="0" presId="urn:microsoft.com/office/officeart/2005/8/layout/hProcess3"/>
    <dgm:cxn modelId="{EE1A3CEF-B080-4052-AB13-2011E751837D}" type="presParOf" srcId="{7CF0B6D0-3343-4EE0-84BB-137ED1A717A2}" destId="{0E1DB4D8-AD84-4203-87A2-B4531447531C}" srcOrd="2" destOrd="0" presId="urn:microsoft.com/office/officeart/2005/8/layout/hProcess3"/>
    <dgm:cxn modelId="{15225302-CA74-4159-BE74-6401A0E1A740}" type="presParOf" srcId="{7CF0B6D0-3343-4EE0-84BB-137ED1A717A2}" destId="{FA94AC3B-0474-4E96-93D5-3C254ADF2887}" srcOrd="3" destOrd="0" presId="urn:microsoft.com/office/officeart/2005/8/layout/hProcess3"/>
    <dgm:cxn modelId="{82BA1C2F-37D7-4925-AE94-33F0DDF11C14}" type="presParOf" srcId="{7CF0B6D0-3343-4EE0-84BB-137ED1A717A2}" destId="{3C77A9F2-8E5B-42DA-8835-804ED96AFB1F}" srcOrd="4" destOrd="0" presId="urn:microsoft.com/office/officeart/2005/8/layout/h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40074-A7F6-4018-AC5E-0B934091A47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9960D66-66BA-4C2B-A834-E44B8C0383B4}">
      <dgm:prSet phldrT="[Text]" custT="1"/>
      <dgm:spPr/>
      <dgm:t>
        <a:bodyPr/>
        <a:lstStyle/>
        <a:p>
          <a:pPr>
            <a:lnSpc>
              <a:spcPct val="70000"/>
            </a:lnSpc>
          </a:pPr>
          <a:r>
            <a:rPr lang="en-US" sz="3800" b="1" dirty="0" smtClean="0">
              <a:solidFill>
                <a:srgbClr val="7030A0"/>
              </a:solidFill>
              <a:latin typeface="Arial Narrow" pitchFamily="34" charset="0"/>
            </a:rPr>
            <a:t>Translating Commitments into Actions</a:t>
          </a:r>
          <a:endParaRPr lang="en-US" sz="3800" dirty="0">
            <a:solidFill>
              <a:srgbClr val="FFFF00"/>
            </a:solidFill>
            <a:latin typeface="Arial Narrow" pitchFamily="34" charset="0"/>
          </a:endParaRPr>
        </a:p>
      </dgm:t>
    </dgm:pt>
    <dgm:pt modelId="{C2B5505D-5238-4E3B-B1B6-7B6DC5DDC1C8}" type="parTrans" cxnId="{BBA02D15-5CF9-4514-A99C-F24E5BDBFC9D}">
      <dgm:prSet/>
      <dgm:spPr/>
      <dgm:t>
        <a:bodyPr/>
        <a:lstStyle/>
        <a:p>
          <a:pPr>
            <a:lnSpc>
              <a:spcPct val="70000"/>
            </a:lnSpc>
          </a:pPr>
          <a:endParaRPr lang="en-US" sz="3800"/>
        </a:p>
      </dgm:t>
    </dgm:pt>
    <dgm:pt modelId="{EF4E0002-5619-4AFC-8F2E-117C253A8B76}" type="sibTrans" cxnId="{BBA02D15-5CF9-4514-A99C-F24E5BDBFC9D}">
      <dgm:prSet/>
      <dgm:spPr/>
      <dgm:t>
        <a:bodyPr/>
        <a:lstStyle/>
        <a:p>
          <a:pPr>
            <a:lnSpc>
              <a:spcPct val="70000"/>
            </a:lnSpc>
          </a:pPr>
          <a:endParaRPr lang="en-US" sz="3800"/>
        </a:p>
      </dgm:t>
    </dgm:pt>
    <dgm:pt modelId="{A55322A8-C338-4BDA-BF78-571A8E3292FB}" type="pres">
      <dgm:prSet presAssocID="{F6D40074-A7F6-4018-AC5E-0B934091A475}" presName="Name0" presStyleCnt="0">
        <dgm:presLayoutVars>
          <dgm:dir/>
          <dgm:animLvl val="lvl"/>
          <dgm:resizeHandles val="exact"/>
        </dgm:presLayoutVars>
      </dgm:prSet>
      <dgm:spPr/>
    </dgm:pt>
    <dgm:pt modelId="{D358AE24-2881-4C4E-9AFE-3BDA309B0CD3}" type="pres">
      <dgm:prSet presAssocID="{F6D40074-A7F6-4018-AC5E-0B934091A475}" presName="dummy" presStyleCnt="0"/>
      <dgm:spPr/>
    </dgm:pt>
    <dgm:pt modelId="{B2C6909E-E2CA-4C7A-891F-3666264C8492}" type="pres">
      <dgm:prSet presAssocID="{F6D40074-A7F6-4018-AC5E-0B934091A475}" presName="linH" presStyleCnt="0"/>
      <dgm:spPr/>
    </dgm:pt>
    <dgm:pt modelId="{31BFB845-62D9-451D-9D88-DE28FF9970FC}" type="pres">
      <dgm:prSet presAssocID="{F6D40074-A7F6-4018-AC5E-0B934091A475}" presName="padding1" presStyleCnt="0"/>
      <dgm:spPr/>
    </dgm:pt>
    <dgm:pt modelId="{844B70BE-9AC9-409B-B1AF-A89A60863433}" type="pres">
      <dgm:prSet presAssocID="{09960D66-66BA-4C2B-A834-E44B8C0383B4}" presName="linV" presStyleCnt="0"/>
      <dgm:spPr/>
    </dgm:pt>
    <dgm:pt modelId="{2BD3F5A5-7AF1-4DD9-B90A-BDF57B6BDE12}" type="pres">
      <dgm:prSet presAssocID="{09960D66-66BA-4C2B-A834-E44B8C0383B4}" presName="spVertical1" presStyleCnt="0"/>
      <dgm:spPr/>
    </dgm:pt>
    <dgm:pt modelId="{1BEEA075-8E22-49DA-973B-4495CD0CAE89}" type="pres">
      <dgm:prSet presAssocID="{09960D66-66BA-4C2B-A834-E44B8C0383B4}" presName="parTx" presStyleLbl="revTx" presStyleIdx="0" presStyleCnt="1" custScaleX="156602" custLinFactNeighborY="9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4D999-A81A-45DF-B0CA-5C1CBD4B495D}" type="pres">
      <dgm:prSet presAssocID="{09960D66-66BA-4C2B-A834-E44B8C0383B4}" presName="spVertical2" presStyleCnt="0"/>
      <dgm:spPr/>
    </dgm:pt>
    <dgm:pt modelId="{1BD5F9CF-A4B2-46DC-B441-0A80EDBF65B3}" type="pres">
      <dgm:prSet presAssocID="{09960D66-66BA-4C2B-A834-E44B8C0383B4}" presName="spVertical3" presStyleCnt="0"/>
      <dgm:spPr/>
    </dgm:pt>
    <dgm:pt modelId="{67B515E2-1229-41D0-8491-C9E559BF420B}" type="pres">
      <dgm:prSet presAssocID="{F6D40074-A7F6-4018-AC5E-0B934091A475}" presName="padding2" presStyleCnt="0"/>
      <dgm:spPr/>
    </dgm:pt>
    <dgm:pt modelId="{EBCC365A-6029-40BA-81EC-B47F1DC06E9E}" type="pres">
      <dgm:prSet presAssocID="{F6D40074-A7F6-4018-AC5E-0B934091A475}" presName="negArrow" presStyleCnt="0"/>
      <dgm:spPr/>
    </dgm:pt>
    <dgm:pt modelId="{463645D7-2905-4753-BA3C-D499A71C63B4}" type="pres">
      <dgm:prSet presAssocID="{F6D40074-A7F6-4018-AC5E-0B934091A475}" presName="backgroundArrow" presStyleLbl="node1" presStyleIdx="0" presStyleCnt="1" custScaleY="338667" custLinFactNeighborY="-17825"/>
      <dgm:spPr/>
      <dgm:t>
        <a:bodyPr/>
        <a:lstStyle/>
        <a:p>
          <a:endParaRPr lang="en-US"/>
        </a:p>
      </dgm:t>
    </dgm:pt>
  </dgm:ptLst>
  <dgm:cxnLst>
    <dgm:cxn modelId="{689BB1F0-79BB-415A-B048-B21A47D6350D}" type="presOf" srcId="{09960D66-66BA-4C2B-A834-E44B8C0383B4}" destId="{1BEEA075-8E22-49DA-973B-4495CD0CAE89}" srcOrd="0" destOrd="0" presId="urn:microsoft.com/office/officeart/2005/8/layout/hProcess3"/>
    <dgm:cxn modelId="{259EE53E-2687-4030-A073-B6FE082F9BA0}" type="presOf" srcId="{F6D40074-A7F6-4018-AC5E-0B934091A475}" destId="{A55322A8-C338-4BDA-BF78-571A8E3292FB}" srcOrd="0" destOrd="0" presId="urn:microsoft.com/office/officeart/2005/8/layout/hProcess3"/>
    <dgm:cxn modelId="{BBA02D15-5CF9-4514-A99C-F24E5BDBFC9D}" srcId="{F6D40074-A7F6-4018-AC5E-0B934091A475}" destId="{09960D66-66BA-4C2B-A834-E44B8C0383B4}" srcOrd="0" destOrd="0" parTransId="{C2B5505D-5238-4E3B-B1B6-7B6DC5DDC1C8}" sibTransId="{EF4E0002-5619-4AFC-8F2E-117C253A8B76}"/>
    <dgm:cxn modelId="{D3A86394-5003-4D9B-99F4-1C5AAC6DB625}" type="presParOf" srcId="{A55322A8-C338-4BDA-BF78-571A8E3292FB}" destId="{D358AE24-2881-4C4E-9AFE-3BDA309B0CD3}" srcOrd="0" destOrd="0" presId="urn:microsoft.com/office/officeart/2005/8/layout/hProcess3"/>
    <dgm:cxn modelId="{5B984679-51AC-4CAD-B090-187D16E1EF17}" type="presParOf" srcId="{A55322A8-C338-4BDA-BF78-571A8E3292FB}" destId="{B2C6909E-E2CA-4C7A-891F-3666264C8492}" srcOrd="1" destOrd="0" presId="urn:microsoft.com/office/officeart/2005/8/layout/hProcess3"/>
    <dgm:cxn modelId="{88320620-ABFE-470A-A218-1C6C91797189}" type="presParOf" srcId="{B2C6909E-E2CA-4C7A-891F-3666264C8492}" destId="{31BFB845-62D9-451D-9D88-DE28FF9970FC}" srcOrd="0" destOrd="0" presId="urn:microsoft.com/office/officeart/2005/8/layout/hProcess3"/>
    <dgm:cxn modelId="{8D418D3A-A09B-4D24-8354-AA5A61B10A23}" type="presParOf" srcId="{B2C6909E-E2CA-4C7A-891F-3666264C8492}" destId="{844B70BE-9AC9-409B-B1AF-A89A60863433}" srcOrd="1" destOrd="0" presId="urn:microsoft.com/office/officeart/2005/8/layout/hProcess3"/>
    <dgm:cxn modelId="{F36EF21B-BF0F-4507-8B3E-DFDBA19BD61C}" type="presParOf" srcId="{844B70BE-9AC9-409B-B1AF-A89A60863433}" destId="{2BD3F5A5-7AF1-4DD9-B90A-BDF57B6BDE12}" srcOrd="0" destOrd="0" presId="urn:microsoft.com/office/officeart/2005/8/layout/hProcess3"/>
    <dgm:cxn modelId="{2242A004-DB0C-489A-8D1C-6170972D5C90}" type="presParOf" srcId="{844B70BE-9AC9-409B-B1AF-A89A60863433}" destId="{1BEEA075-8E22-49DA-973B-4495CD0CAE89}" srcOrd="1" destOrd="0" presId="urn:microsoft.com/office/officeart/2005/8/layout/hProcess3"/>
    <dgm:cxn modelId="{0857ABFD-B45E-484C-9426-DD4E2FC210B8}" type="presParOf" srcId="{844B70BE-9AC9-409B-B1AF-A89A60863433}" destId="{0524D999-A81A-45DF-B0CA-5C1CBD4B495D}" srcOrd="2" destOrd="0" presId="urn:microsoft.com/office/officeart/2005/8/layout/hProcess3"/>
    <dgm:cxn modelId="{52B16FA4-1E3F-465B-88F7-B9AC2B5A8564}" type="presParOf" srcId="{844B70BE-9AC9-409B-B1AF-A89A60863433}" destId="{1BD5F9CF-A4B2-46DC-B441-0A80EDBF65B3}" srcOrd="3" destOrd="0" presId="urn:microsoft.com/office/officeart/2005/8/layout/hProcess3"/>
    <dgm:cxn modelId="{76E58664-49A5-47B2-B2DC-54C3D4FDF3D2}" type="presParOf" srcId="{B2C6909E-E2CA-4C7A-891F-3666264C8492}" destId="{67B515E2-1229-41D0-8491-C9E559BF420B}" srcOrd="2" destOrd="0" presId="urn:microsoft.com/office/officeart/2005/8/layout/hProcess3"/>
    <dgm:cxn modelId="{C1FC1DF0-3771-45EC-B38F-0BFE3D6F90FF}" type="presParOf" srcId="{B2C6909E-E2CA-4C7A-891F-3666264C8492}" destId="{EBCC365A-6029-40BA-81EC-B47F1DC06E9E}" srcOrd="3" destOrd="0" presId="urn:microsoft.com/office/officeart/2005/8/layout/hProcess3"/>
    <dgm:cxn modelId="{3D5D2830-7999-479B-BDF1-FA3FC8034495}" type="presParOf" srcId="{B2C6909E-E2CA-4C7A-891F-3666264C8492}" destId="{463645D7-2905-4753-BA3C-D499A71C63B4}" srcOrd="4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8ED5E-D0BF-4BFC-924A-4D6AAFEB77B2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FE906-8C3B-4EA2-9DB7-7E33CF63A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FE906-8C3B-4EA2-9DB7-7E33CF63A6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6F591-9EBE-41ED-81A9-A0B1B0118B4B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7CE2B-79B9-41B0-998A-752992C4642C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D5B2-1AEB-4B0C-A79B-6A927396FF60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67AB-C1FB-4091-8653-F9E4F89B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7086600" cy="38862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Funding ‘under </a:t>
            </a:r>
            <a:r>
              <a:rPr lang="en-GB" sz="3600" b="1" dirty="0" smtClean="0"/>
              <a:t>the authority and guidance’</a:t>
            </a:r>
            <a:br>
              <a:rPr lang="en-GB" sz="3600" b="1" dirty="0" smtClean="0"/>
            </a:br>
            <a:r>
              <a:rPr lang="en-GB" sz="4000" b="1" dirty="0" smtClean="0">
                <a:solidFill>
                  <a:srgbClr val="FF0000"/>
                </a:solidFill>
              </a:rPr>
              <a:t>Funding NAPAs through CIFs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2800" b="1" i="1" dirty="0" smtClean="0"/>
              <a:t>ECBI Pre-COP Workshop for South and South East Asia Africa Negotiators</a:t>
            </a:r>
            <a:r>
              <a:rPr lang="en-US" sz="2800" b="1" i="1" dirty="0" smtClean="0"/>
              <a:t> </a:t>
            </a:r>
            <a:br>
              <a:rPr lang="en-US" sz="2800" b="1" i="1" dirty="0" smtClean="0"/>
            </a:br>
            <a:r>
              <a:rPr lang="en-GB" sz="2800" dirty="0" smtClean="0"/>
              <a:t>Cancun </a:t>
            </a:r>
            <a:r>
              <a:rPr lang="en-GB" sz="2800" dirty="0" err="1" smtClean="0"/>
              <a:t>Caribe</a:t>
            </a:r>
            <a:r>
              <a:rPr lang="en-GB" sz="2800" dirty="0" smtClean="0"/>
              <a:t> Park Royal Grand Hotel </a:t>
            </a:r>
            <a:br>
              <a:rPr lang="en-GB" sz="2800" dirty="0" smtClean="0"/>
            </a:br>
            <a:r>
              <a:rPr lang="en-GB" sz="2400" dirty="0" smtClean="0"/>
              <a:t>26 November 2010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dirty="0" err="1" smtClean="0">
                <a:solidFill>
                  <a:schemeClr val="tx1"/>
                </a:solidFill>
              </a:rPr>
              <a:t>Batu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Krishna </a:t>
            </a:r>
            <a:r>
              <a:rPr lang="en-GB" sz="2800" dirty="0" err="1" smtClean="0">
                <a:solidFill>
                  <a:schemeClr val="tx1"/>
                </a:solidFill>
              </a:rPr>
              <a:t>Uprety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500" dirty="0" smtClean="0">
                <a:solidFill>
                  <a:schemeClr val="tx1"/>
                </a:solidFill>
              </a:rPr>
              <a:t>Joint-Secretary (Technical) and Chief</a:t>
            </a:r>
          </a:p>
          <a:p>
            <a:pPr>
              <a:spcBef>
                <a:spcPts val="0"/>
              </a:spcBef>
            </a:pPr>
            <a:r>
              <a:rPr lang="en-GB" sz="2500" dirty="0" smtClean="0">
                <a:solidFill>
                  <a:schemeClr val="tx1"/>
                </a:solidFill>
              </a:rPr>
              <a:t>Climate Change Management Division</a:t>
            </a:r>
          </a:p>
          <a:p>
            <a:pPr>
              <a:spcBef>
                <a:spcPts val="0"/>
              </a:spcBef>
            </a:pPr>
            <a:r>
              <a:rPr lang="en-GB" sz="2500" dirty="0" smtClean="0">
                <a:solidFill>
                  <a:schemeClr val="tx1"/>
                </a:solidFill>
              </a:rPr>
              <a:t>Ministry of Environment, Government of Nepal</a:t>
            </a:r>
          </a:p>
        </p:txBody>
      </p:sp>
      <p:pic>
        <p:nvPicPr>
          <p:cNvPr id="4" name="Picture 3" descr="Nepal_gov_logo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Batu Photo\Nepal fla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762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Funding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343400" y="5867400"/>
          <a:ext cx="4495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990600" y="1447800"/>
            <a:ext cx="251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Under the COP authority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0" y="53340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CIFs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COP 16 - Finance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5344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 smtClean="0"/>
              <a:t>Based on negotiating text, possible </a:t>
            </a:r>
            <a:r>
              <a:rPr lang="en-US" sz="3000" dirty="0" smtClean="0"/>
              <a:t>elements of the Cancun outcome </a:t>
            </a:r>
            <a:r>
              <a:rPr lang="en-US" sz="3000" dirty="0" smtClean="0"/>
              <a:t>and non-paper</a:t>
            </a:r>
          </a:p>
          <a:p>
            <a:r>
              <a:rPr lang="en-US" sz="3000" dirty="0" smtClean="0"/>
              <a:t>Possibility, in principle, for the establishment of </a:t>
            </a:r>
            <a:r>
              <a:rPr lang="en-US" sz="3000" dirty="0" smtClean="0"/>
              <a:t>a new </a:t>
            </a:r>
            <a:r>
              <a:rPr lang="en-US" sz="3000" dirty="0" smtClean="0"/>
              <a:t>fund – ‘balanced approach’, ‘wider outcome’, binding mitigation action for major developing countries etc.</a:t>
            </a:r>
          </a:p>
          <a:p>
            <a:r>
              <a:rPr lang="en-US" sz="2800" dirty="0" smtClean="0"/>
              <a:t>New Fund as an operating entity [of the financial mechanism] of the Convention, under the authority of and accountable to COP, direct access with fiduciary standards etc.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Establish Fund at COP 16, and set up a Standing or Ad-Hoc Committee to design it and report back to COP 17.</a:t>
            </a:r>
          </a:p>
          <a:p>
            <a:r>
              <a:rPr lang="en-US" dirty="0" smtClean="0"/>
              <a:t>Start a process at COP 16 for establishing and designing the Fund</a:t>
            </a:r>
          </a:p>
          <a:p>
            <a:pPr lvl="0">
              <a:buNone/>
            </a:pPr>
            <a:endParaRPr lang="en-US" sz="1400" dirty="0" smtClean="0"/>
          </a:p>
          <a:p>
            <a:pPr lvl="0"/>
            <a:r>
              <a:rPr lang="en-US" dirty="0" smtClean="0"/>
              <a:t>Under the authority of the COP or under a “transitional working group”, and to report back to COP 17 for </a:t>
            </a:r>
            <a:r>
              <a:rPr lang="en-US" dirty="0" smtClean="0"/>
              <a:t>adoption</a:t>
            </a:r>
          </a:p>
          <a:p>
            <a:pPr lvl="0"/>
            <a:r>
              <a:rPr lang="en-US" dirty="0" smtClean="0"/>
              <a:t>Structure should be simple, easy to access and no hurdles etc.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Accessing the Funds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CC – an issue of ‘haves’ and ‘have </a:t>
            </a:r>
            <a:r>
              <a:rPr lang="en-US" sz="2800" dirty="0" smtClean="0"/>
              <a:t>not’</a:t>
            </a:r>
            <a:endParaRPr lang="en-US" sz="2800" dirty="0" smtClean="0"/>
          </a:p>
          <a:p>
            <a:r>
              <a:rPr lang="en-US" sz="2800" dirty="0" smtClean="0"/>
              <a:t>Accessing </a:t>
            </a:r>
            <a:r>
              <a:rPr lang="en-US" sz="2800" dirty="0" smtClean="0"/>
              <a:t>funds d</a:t>
            </a:r>
            <a:r>
              <a:rPr lang="en-US" sz="2800" dirty="0" smtClean="0"/>
              <a:t>epends </a:t>
            </a:r>
            <a:r>
              <a:rPr lang="en-US" sz="2800" dirty="0" smtClean="0"/>
              <a:t>upon </a:t>
            </a:r>
            <a:r>
              <a:rPr lang="en-US" sz="2800" dirty="0" smtClean="0"/>
              <a:t>needs</a:t>
            </a:r>
            <a:r>
              <a:rPr lang="en-US" sz="2800" dirty="0" smtClean="0"/>
              <a:t>, perception and understanding – e.g. women cutting rhododendron</a:t>
            </a:r>
          </a:p>
          <a:p>
            <a:r>
              <a:rPr lang="en-US" sz="2800" dirty="0" smtClean="0"/>
              <a:t>Funds - ‘right’ or ‘choice’</a:t>
            </a:r>
          </a:p>
          <a:p>
            <a:r>
              <a:rPr lang="en-US" sz="2800" dirty="0" smtClean="0"/>
              <a:t>Voluntary pledge </a:t>
            </a:r>
            <a:r>
              <a:rPr lang="en-US" sz="2800" dirty="0" err="1" smtClean="0"/>
              <a:t>vs</a:t>
            </a:r>
            <a:r>
              <a:rPr lang="en-US" sz="2800" dirty="0" smtClean="0"/>
              <a:t> commitment</a:t>
            </a:r>
          </a:p>
          <a:p>
            <a:r>
              <a:rPr lang="en-US" sz="2800" dirty="0" smtClean="0"/>
              <a:t>Little choice of vulnerable community/country </a:t>
            </a:r>
          </a:p>
          <a:p>
            <a:r>
              <a:rPr lang="en-US" sz="2800" dirty="0" smtClean="0"/>
              <a:t>Establishing ‘right’ – long-way to reach destination</a:t>
            </a:r>
          </a:p>
          <a:p>
            <a:r>
              <a:rPr lang="en-US" sz="2800" dirty="0" smtClean="0"/>
              <a:t>Negotiation – long process, empty stomach can’t wait</a:t>
            </a:r>
          </a:p>
          <a:p>
            <a:r>
              <a:rPr lang="en-US" sz="2800" b="1" dirty="0" smtClean="0"/>
              <a:t>In principle, focus for under the authority and guidance of and accountable to COP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Nepal’s NAPA Implementation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3837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ts val="372"/>
              </a:spcBef>
            </a:pPr>
            <a:r>
              <a:rPr lang="en-US" sz="2800" dirty="0" smtClean="0"/>
              <a:t>Nine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with US$ 350 million budget</a:t>
            </a:r>
          </a:p>
          <a:p>
            <a:pPr>
              <a:spcBef>
                <a:spcPts val="372"/>
              </a:spcBef>
            </a:pPr>
            <a:r>
              <a:rPr lang="en-US" sz="2800" dirty="0" smtClean="0"/>
              <a:t>Funding for NAPA implementation as of today</a:t>
            </a:r>
          </a:p>
          <a:p>
            <a:pPr>
              <a:spcBef>
                <a:spcPts val="372"/>
              </a:spcBef>
              <a:buNone/>
            </a:pPr>
            <a:r>
              <a:rPr lang="en-US" sz="2800" b="1" dirty="0" smtClean="0"/>
              <a:t>Within Convention regime</a:t>
            </a:r>
          </a:p>
          <a:p>
            <a:pPr>
              <a:spcBef>
                <a:spcPts val="372"/>
              </a:spcBef>
            </a:pPr>
            <a:r>
              <a:rPr lang="en-US" sz="2800" dirty="0" smtClean="0"/>
              <a:t>LDC Fund (US$ 10 mill) and Adaptation </a:t>
            </a:r>
            <a:r>
              <a:rPr lang="en-US" sz="2800" dirty="0" smtClean="0"/>
              <a:t>Fund – needs GEF IA and MIE</a:t>
            </a:r>
            <a:endParaRPr lang="en-US" sz="2800" dirty="0" smtClean="0"/>
          </a:p>
          <a:p>
            <a:pPr>
              <a:spcBef>
                <a:spcPts val="372"/>
              </a:spcBef>
              <a:buNone/>
            </a:pPr>
            <a:r>
              <a:rPr lang="en-US" sz="2800" b="1" dirty="0" smtClean="0"/>
              <a:t>Outside Convention regime</a:t>
            </a:r>
          </a:p>
          <a:p>
            <a:pPr>
              <a:spcBef>
                <a:spcPts val="372"/>
              </a:spcBef>
            </a:pPr>
            <a:r>
              <a:rPr lang="en-US" sz="2800" dirty="0" smtClean="0"/>
              <a:t>UK-DFID + EU – Euro 16 </a:t>
            </a:r>
            <a:r>
              <a:rPr lang="en-US" sz="2800" dirty="0" smtClean="0"/>
              <a:t>million</a:t>
            </a:r>
            <a:endParaRPr lang="en-US" sz="2800" dirty="0" smtClean="0"/>
          </a:p>
          <a:p>
            <a:pPr>
              <a:spcBef>
                <a:spcPts val="372"/>
              </a:spcBef>
            </a:pPr>
            <a:r>
              <a:rPr lang="en-US" sz="2800" dirty="0" smtClean="0"/>
              <a:t>PPCR (adaptation co-benefits) – US$ 110 </a:t>
            </a:r>
            <a:r>
              <a:rPr lang="en-US" sz="2800" dirty="0" smtClean="0"/>
              <a:t>million</a:t>
            </a:r>
            <a:endParaRPr lang="en-US" sz="2800" dirty="0" smtClean="0"/>
          </a:p>
          <a:p>
            <a:pPr>
              <a:spcBef>
                <a:spcPts val="372"/>
              </a:spcBef>
            </a:pPr>
            <a:r>
              <a:rPr lang="en-US" sz="2800" dirty="0" smtClean="0"/>
              <a:t>SREP (adaptation co-benefits) – US$ 40 </a:t>
            </a:r>
            <a:r>
              <a:rPr lang="en-US" sz="2800" dirty="0" smtClean="0"/>
              <a:t>million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381000" y="1066800"/>
          <a:ext cx="8686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lowchart: Merge 10"/>
          <p:cNvSpPr/>
          <p:nvPr/>
        </p:nvSpPr>
        <p:spPr>
          <a:xfrm>
            <a:off x="1752600" y="457200"/>
            <a:ext cx="3276600" cy="9906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Finance</a:t>
            </a: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Flowchart: Extract 11"/>
          <p:cNvSpPr/>
          <p:nvPr/>
        </p:nvSpPr>
        <p:spPr>
          <a:xfrm>
            <a:off x="304800" y="2133600"/>
            <a:ext cx="3810000" cy="1066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Technology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>
            <a:off x="4038600" y="2133600"/>
            <a:ext cx="4495800" cy="1447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Capacity Building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24600" y="6629400"/>
            <a:ext cx="24384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49767" y="3429000"/>
            <a:ext cx="8644466" cy="3352800"/>
          </a:xfrm>
          <a:prstGeom prst="rightArrow">
            <a:avLst>
              <a:gd name="adj1" fmla="val 50000"/>
              <a:gd name="adj2" fmla="val 1638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>Urgent needs for actions to protect climate vulnerable communities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CIFs (outside regime) – </a:t>
            </a:r>
            <a:r>
              <a:rPr lang="en-US" sz="3600" dirty="0" smtClean="0">
                <a:solidFill>
                  <a:srgbClr val="FF0000"/>
                </a:solidFill>
              </a:rPr>
              <a:t>low hanging fruits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11488B"/>
                </a:solidFill>
              </a:rPr>
              <a:t>A Snapshot of Nepal</a:t>
            </a:r>
          </a:p>
        </p:txBody>
      </p:sp>
      <p:pic>
        <p:nvPicPr>
          <p:cNvPr id="14339" name="Picture 3" descr="map-politica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90600"/>
            <a:ext cx="8232775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Climate Change April 2010\CC Files After April 2010\Mountain Issues\Snow melting - Kanchenju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86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5638800" y="2133600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7543800" y="2971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H="1">
            <a:off x="5715000" y="42672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Freeform 8"/>
          <p:cNvSpPr>
            <a:spLocks/>
          </p:cNvSpPr>
          <p:nvPr/>
        </p:nvSpPr>
        <p:spPr bwMode="auto">
          <a:xfrm>
            <a:off x="4343400" y="4343400"/>
            <a:ext cx="152400" cy="76200"/>
          </a:xfrm>
          <a:custGeom>
            <a:avLst/>
            <a:gdLst>
              <a:gd name="T0" fmla="*/ 152400 w 48"/>
              <a:gd name="T1" fmla="*/ 76200 h 48"/>
              <a:gd name="T2" fmla="*/ 0 w 48"/>
              <a:gd name="T3" fmla="*/ 0 h 48"/>
              <a:gd name="T4" fmla="*/ 0 w 48"/>
              <a:gd name="T5" fmla="*/ 76200 h 48"/>
              <a:gd name="T6" fmla="*/ 152400 w 48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8"/>
              <a:gd name="T14" fmla="*/ 48 w 48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8">
                <a:moveTo>
                  <a:pt x="48" y="48"/>
                </a:moveTo>
                <a:lnTo>
                  <a:pt x="0" y="0"/>
                </a:lnTo>
                <a:lnTo>
                  <a:pt x="0" y="48"/>
                </a:lnTo>
                <a:lnTo>
                  <a:pt x="48" y="4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495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2985" t="5438" r="2985" b="6168"/>
          <a:stretch>
            <a:fillRect/>
          </a:stretch>
        </p:blipFill>
        <p:spPr bwMode="auto">
          <a:xfrm>
            <a:off x="533400" y="457200"/>
            <a:ext cx="830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450" y="152400"/>
            <a:ext cx="6584950" cy="762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Tsho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Rolpa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gLACIER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Trend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atu Krishna Uprety\Desktop\Mountain Issues\Mountains Ugan\IMja\DSC02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62484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IMJA LAKE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29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 r="25833" b="43333"/>
          <a:stretch>
            <a:fillRect/>
          </a:stretch>
        </p:blipFill>
        <p:spPr bwMode="auto">
          <a:xfrm>
            <a:off x="4876800" y="0"/>
            <a:ext cx="4343400" cy="325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953000" y="2590800"/>
            <a:ext cx="33972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alibri" pitchFamily="34" charset="0"/>
              </a:rPr>
              <a:t>Photo: Lakpa Goeljen Sherpa 1998</a:t>
            </a:r>
          </a:p>
          <a:p>
            <a:r>
              <a:rPr lang="en-US">
                <a:solidFill>
                  <a:srgbClr val="FF3300"/>
                </a:solidFill>
                <a:latin typeface="Calibri" pitchFamily="34" charset="0"/>
              </a:rPr>
              <a:t>(Source: Dwivedi 2003)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 r="36363" b="65182"/>
          <a:stretch>
            <a:fillRect/>
          </a:stretch>
        </p:blipFill>
        <p:spPr bwMode="auto">
          <a:xfrm>
            <a:off x="0" y="3276600"/>
            <a:ext cx="4495800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6340475"/>
            <a:ext cx="3962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alibri" pitchFamily="34" charset="0"/>
              </a:rPr>
              <a:t>Photo: Lakpa Goeljen Sherpa 1998</a:t>
            </a:r>
          </a:p>
          <a:p>
            <a:r>
              <a:rPr lang="en-US">
                <a:solidFill>
                  <a:srgbClr val="FF3300"/>
                </a:solidFill>
                <a:latin typeface="Calibri" pitchFamily="34" charset="0"/>
              </a:rPr>
              <a:t>(Source: Dwivedi 2003)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5"/>
          <a:srcRect r="69231" b="65602"/>
          <a:stretch>
            <a:fillRect/>
          </a:stretch>
        </p:blipFill>
        <p:spPr bwMode="auto">
          <a:xfrm>
            <a:off x="4343400" y="3276600"/>
            <a:ext cx="4800600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4114800" y="6248400"/>
            <a:ext cx="3962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alibri" pitchFamily="34" charset="0"/>
              </a:rPr>
              <a:t>Photo: Clark 1998</a:t>
            </a:r>
          </a:p>
          <a:p>
            <a:r>
              <a:rPr lang="en-US">
                <a:solidFill>
                  <a:srgbClr val="FF3300"/>
                </a:solidFill>
                <a:latin typeface="Calibri" pitchFamily="34" charset="0"/>
              </a:rPr>
              <a:t>(Source: Dwivedi, 2003)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09600" y="3200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>
                <a:solidFill>
                  <a:srgbClr val="FFCC00"/>
                </a:solidFill>
              </a:rPr>
              <a:t>Glaciers of Nepal provide an excellent opportunity to study the impact of global climate change in this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00B0F0"/>
                </a:solidFill>
              </a:rPr>
              <a:t>Cimate Change threatens Nepal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>
            <a:noAutofit/>
          </a:bodyPr>
          <a:lstStyle/>
          <a:p>
            <a:r>
              <a:rPr lang="en-GB" sz="2400" dirty="0"/>
              <a:t>Main </a:t>
            </a:r>
            <a:r>
              <a:rPr lang="en-GB" sz="2400" dirty="0" err="1"/>
              <a:t>Rongbuk</a:t>
            </a:r>
            <a:r>
              <a:rPr lang="en-GB" sz="2400" dirty="0"/>
              <a:t> Glacier </a:t>
            </a:r>
            <a:r>
              <a:rPr lang="en-GB" sz="2400" dirty="0" smtClean="0"/>
              <a:t>(Mount Everest) experienced </a:t>
            </a:r>
            <a:r>
              <a:rPr lang="en-GB" sz="2400" dirty="0"/>
              <a:t>an average vertical loss of</a:t>
            </a:r>
            <a:r>
              <a:rPr lang="en-GB" sz="2400" dirty="0">
                <a:solidFill>
                  <a:srgbClr val="FF0000"/>
                </a:solidFill>
              </a:rPr>
              <a:t> 330</a:t>
            </a:r>
            <a:r>
              <a:rPr lang="en-US" sz="2400" dirty="0">
                <a:solidFill>
                  <a:srgbClr val="FF0000"/>
                </a:solidFill>
              </a:rPr>
              <a:t> feet between 1921 and </a:t>
            </a:r>
            <a:r>
              <a:rPr lang="en-US" sz="2400" dirty="0" smtClean="0">
                <a:solidFill>
                  <a:srgbClr val="FF0000"/>
                </a:solidFill>
              </a:rPr>
              <a:t>2007</a:t>
            </a:r>
          </a:p>
          <a:p>
            <a:r>
              <a:rPr lang="en-US" sz="2400" dirty="0" smtClean="0"/>
              <a:t>Rate </a:t>
            </a:r>
            <a:r>
              <a:rPr lang="en-US" sz="2400" dirty="0"/>
              <a:t>of glaciers retreat is as high as </a:t>
            </a:r>
            <a:r>
              <a:rPr lang="en-US" sz="2400" dirty="0">
                <a:solidFill>
                  <a:srgbClr val="FF0000"/>
                </a:solidFill>
              </a:rPr>
              <a:t>20 </a:t>
            </a:r>
            <a:r>
              <a:rPr lang="en-US" sz="2400" dirty="0" smtClean="0">
                <a:solidFill>
                  <a:srgbClr val="FF0000"/>
                </a:solidFill>
              </a:rPr>
              <a:t>m/year</a:t>
            </a:r>
            <a:r>
              <a:rPr lang="en-US" sz="2400" dirty="0" smtClean="0"/>
              <a:t> - possibility of 'vertical Tsunami'</a:t>
            </a:r>
          </a:p>
          <a:p>
            <a:r>
              <a:rPr lang="en-US" sz="2400" dirty="0" smtClean="0"/>
              <a:t>Water in Nepal's snow-fed river </a:t>
            </a:r>
            <a:r>
              <a:rPr lang="en-US" sz="2400" dirty="0"/>
              <a:t>system </a:t>
            </a:r>
            <a:r>
              <a:rPr lang="en-US" sz="2400" dirty="0" smtClean="0"/>
              <a:t>increases by </a:t>
            </a:r>
            <a:r>
              <a:rPr lang="en-US" sz="2400" dirty="0"/>
              <a:t>about </a:t>
            </a:r>
            <a:r>
              <a:rPr lang="en-US" sz="2400" dirty="0" smtClean="0"/>
              <a:t>5.7% </a:t>
            </a:r>
            <a:r>
              <a:rPr lang="en-US" sz="2400" dirty="0"/>
              <a:t>till 2030, and </a:t>
            </a:r>
            <a:r>
              <a:rPr lang="en-US" sz="2400" dirty="0" smtClean="0"/>
              <a:t>decreases </a:t>
            </a:r>
            <a:r>
              <a:rPr lang="en-US" sz="2400" dirty="0"/>
              <a:t>by 28% by the end of this </a:t>
            </a:r>
            <a:r>
              <a:rPr lang="en-US" sz="2400" dirty="0" smtClean="0"/>
              <a:t>century – </a:t>
            </a:r>
            <a:r>
              <a:rPr lang="en-US" sz="2400" dirty="0" smtClean="0">
                <a:solidFill>
                  <a:srgbClr val="FF0000"/>
                </a:solidFill>
              </a:rPr>
              <a:t>impacts on water resources projects</a:t>
            </a:r>
          </a:p>
          <a:p>
            <a:r>
              <a:rPr lang="en-GB" sz="2400" dirty="0" smtClean="0"/>
              <a:t>Increasing number of 'climate refugees'</a:t>
            </a:r>
          </a:p>
          <a:p>
            <a:r>
              <a:rPr lang="en-US" sz="2400" dirty="0"/>
              <a:t>1.9 million people </a:t>
            </a:r>
            <a:r>
              <a:rPr lang="en-US" sz="2400" dirty="0" smtClean="0"/>
              <a:t>vulnerable </a:t>
            </a:r>
            <a:r>
              <a:rPr lang="en-US" sz="2400" dirty="0"/>
              <a:t>to climate change </a:t>
            </a:r>
            <a:r>
              <a:rPr lang="en-US" sz="2400" dirty="0" smtClean="0"/>
              <a:t>with additional </a:t>
            </a:r>
            <a:r>
              <a:rPr lang="en-US" sz="2400" dirty="0"/>
              <a:t>10 million people </a:t>
            </a:r>
            <a:r>
              <a:rPr lang="en-US" sz="2400" dirty="0" smtClean="0"/>
              <a:t>at </a:t>
            </a:r>
            <a:r>
              <a:rPr lang="en-US" sz="2400" dirty="0"/>
              <a:t>climate </a:t>
            </a:r>
            <a:r>
              <a:rPr lang="en-US" sz="2400" dirty="0" smtClean="0"/>
              <a:t>risks – </a:t>
            </a:r>
            <a:r>
              <a:rPr lang="en-US" sz="2400" dirty="0" smtClean="0">
                <a:solidFill>
                  <a:srgbClr val="FF0000"/>
                </a:solidFill>
              </a:rPr>
              <a:t>about 43% of total population under threat</a:t>
            </a:r>
          </a:p>
          <a:p>
            <a:r>
              <a:rPr lang="en-US" sz="2400" dirty="0" smtClean="0"/>
              <a:t>&gt; 7,000 </a:t>
            </a:r>
            <a:r>
              <a:rPr lang="en-US" sz="2400" dirty="0"/>
              <a:t>people died in </a:t>
            </a:r>
            <a:r>
              <a:rPr lang="en-US" sz="2400" dirty="0" smtClean="0"/>
              <a:t>last 10 </a:t>
            </a:r>
            <a:r>
              <a:rPr lang="en-US" sz="2400" dirty="0"/>
              <a:t>years due to climate-induced disasters with </a:t>
            </a:r>
            <a:r>
              <a:rPr lang="en-US" sz="2400" dirty="0" smtClean="0">
                <a:solidFill>
                  <a:srgbClr val="FF0000"/>
                </a:solidFill>
              </a:rPr>
              <a:t>economic </a:t>
            </a:r>
            <a:r>
              <a:rPr lang="en-US" sz="2400" dirty="0">
                <a:solidFill>
                  <a:srgbClr val="FF0000"/>
                </a:solidFill>
              </a:rPr>
              <a:t>losses of </a:t>
            </a:r>
            <a:r>
              <a:rPr lang="en-US" sz="2400" dirty="0" smtClean="0">
                <a:solidFill>
                  <a:srgbClr val="FF0000"/>
                </a:solidFill>
              </a:rPr>
              <a:t>$ </a:t>
            </a:r>
            <a:r>
              <a:rPr lang="en-US" sz="2400" dirty="0">
                <a:solidFill>
                  <a:srgbClr val="FF0000"/>
                </a:solidFill>
              </a:rPr>
              <a:t>5.34 </a:t>
            </a:r>
            <a:r>
              <a:rPr lang="en-US" sz="2400" dirty="0" smtClean="0">
                <a:solidFill>
                  <a:srgbClr val="FF0000"/>
                </a:solidFill>
              </a:rPr>
              <a:t>billion</a:t>
            </a:r>
          </a:p>
          <a:p>
            <a:r>
              <a:rPr lang="en-US" sz="2400" dirty="0" smtClean="0"/>
              <a:t>Impacts on forests, agriculture, health , livelihoods etc.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Nepal’s NAPA Funding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105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LDC Fund/GEF 			- US $ 200,000</a:t>
            </a:r>
          </a:p>
          <a:p>
            <a:r>
              <a:rPr lang="en-US" sz="2600" dirty="0" smtClean="0"/>
              <a:t>UK-DFID				- US $ 875,000</a:t>
            </a:r>
          </a:p>
          <a:p>
            <a:r>
              <a:rPr lang="en-US" sz="2600" dirty="0" smtClean="0"/>
              <a:t>Royal Danish Embassy		- US $ 200,000</a:t>
            </a:r>
          </a:p>
          <a:p>
            <a:r>
              <a:rPr lang="en-US" sz="2600" dirty="0" smtClean="0"/>
              <a:t>UNDP Nepal			- US $ 50,000</a:t>
            </a:r>
          </a:p>
          <a:p>
            <a:pPr>
              <a:buNone/>
            </a:pPr>
            <a:r>
              <a:rPr lang="en-US" sz="2600" dirty="0" smtClean="0"/>
              <a:t>					</a:t>
            </a:r>
            <a:r>
              <a:rPr lang="en-US" sz="2600" b="1" dirty="0" smtClean="0"/>
              <a:t>Total – US $ 1.325 Million</a:t>
            </a:r>
          </a:p>
          <a:p>
            <a:r>
              <a:rPr lang="en-US" sz="2600" dirty="0" smtClean="0"/>
              <a:t>NAPA for urgent and immediate adaption actions</a:t>
            </a:r>
          </a:p>
          <a:p>
            <a:r>
              <a:rPr lang="en-US" sz="2600" dirty="0" smtClean="0"/>
              <a:t>NAPA prepared within 16 months</a:t>
            </a:r>
          </a:p>
          <a:p>
            <a:pPr>
              <a:buNone/>
            </a:pPr>
            <a:r>
              <a:rPr lang="en-US" sz="2600" b="1" dirty="0" smtClean="0"/>
              <a:t>NAPA Project components</a:t>
            </a:r>
          </a:p>
          <a:p>
            <a:r>
              <a:rPr lang="en-US" sz="2600" dirty="0" smtClean="0"/>
              <a:t>NAPA preparation</a:t>
            </a:r>
          </a:p>
          <a:p>
            <a:r>
              <a:rPr lang="en-US" sz="2600" dirty="0" smtClean="0"/>
              <a:t>Development of knowledge </a:t>
            </a:r>
            <a:r>
              <a:rPr lang="en-US" sz="2600" dirty="0" err="1" smtClean="0"/>
              <a:t>managemenT</a:t>
            </a:r>
            <a:r>
              <a:rPr lang="en-US" sz="2600" dirty="0" smtClean="0"/>
              <a:t>/learning </a:t>
            </a:r>
            <a:r>
              <a:rPr lang="en-US" sz="2600" dirty="0" smtClean="0"/>
              <a:t>platform</a:t>
            </a:r>
          </a:p>
          <a:p>
            <a:r>
              <a:rPr lang="en-US" sz="2600" dirty="0" smtClean="0"/>
              <a:t>Development of multi-stakeholder strategy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590</Words>
  <Application>Microsoft Office PowerPoint</Application>
  <PresentationFormat>On-screen Show (4:3)</PresentationFormat>
  <Paragraphs>85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Funding ‘under the authority and guidance’ Funding NAPAs through CIFs  ECBI Pre-COP Workshop for South and South East Asia Africa Negotiators  Cancun Caribe Park Royal Grand Hotel  26 November 2010 </vt:lpstr>
      <vt:lpstr>A Snapshot of Nepal</vt:lpstr>
      <vt:lpstr>Slide 3</vt:lpstr>
      <vt:lpstr>Slide 4</vt:lpstr>
      <vt:lpstr>Tsho Rolpa gLACIER – Trend</vt:lpstr>
      <vt:lpstr>Slide 6</vt:lpstr>
      <vt:lpstr>Slide 7</vt:lpstr>
      <vt:lpstr>Cimate Change threatens Nepal</vt:lpstr>
      <vt:lpstr>Nepal’s NAPA Funding</vt:lpstr>
      <vt:lpstr>Funding</vt:lpstr>
      <vt:lpstr>COP 16 - Finance</vt:lpstr>
      <vt:lpstr>Sample Options</vt:lpstr>
      <vt:lpstr>Accessing the Funds</vt:lpstr>
      <vt:lpstr>Nepal’s NAPA Implementation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Screening, Adaptation Actions, Financing and Policies: Essentials for Improving the Livelihoods of the Poor  NPC organised National Workshop-Seminar on Environment of the Poor in the Context of Climate Change and Green Economy 18 November 2010, Kathmandu</dc:title>
  <dc:creator>User</dc:creator>
  <cp:lastModifiedBy>Batu Krishna Uprety</cp:lastModifiedBy>
  <cp:revision>83</cp:revision>
  <dcterms:created xsi:type="dcterms:W3CDTF">2010-11-17T06:22:03Z</dcterms:created>
  <dcterms:modified xsi:type="dcterms:W3CDTF">2010-11-26T01:42:05Z</dcterms:modified>
</cp:coreProperties>
</file>