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31" r:id="rId2"/>
    <p:sldId id="440" r:id="rId3"/>
    <p:sldId id="445" r:id="rId4"/>
    <p:sldId id="448" r:id="rId5"/>
    <p:sldId id="450" r:id="rId6"/>
    <p:sldId id="451" r:id="rId7"/>
    <p:sldId id="455" r:id="rId8"/>
    <p:sldId id="470" r:id="rId9"/>
    <p:sldId id="464" r:id="rId10"/>
    <p:sldId id="452" r:id="rId11"/>
    <p:sldId id="453" r:id="rId12"/>
    <p:sldId id="449" r:id="rId13"/>
  </p:sldIdLst>
  <p:sldSz cx="9906000" cy="6858000" type="A4"/>
  <p:notesSz cx="7102475" cy="102330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00CC"/>
    <a:srgbClr val="FF3399"/>
    <a:srgbClr val="FFFF00"/>
    <a:srgbClr val="FF0000"/>
    <a:srgbClr val="000099"/>
    <a:srgbClr val="00FF00"/>
    <a:srgbClr val="CC33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25" autoAdjust="0"/>
    <p:restoredTop sz="89278" autoAdjust="0"/>
  </p:normalViewPr>
  <p:slideViewPr>
    <p:cSldViewPr showGuides="1">
      <p:cViewPr varScale="1">
        <p:scale>
          <a:sx n="45" d="100"/>
          <a:sy n="45" d="100"/>
        </p:scale>
        <p:origin x="-1277" y="-8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notesViewPr>
    <p:cSldViewPr showGuides="1">
      <p:cViewPr varScale="1">
        <p:scale>
          <a:sx n="52" d="100"/>
          <a:sy n="52" d="100"/>
        </p:scale>
        <p:origin x="-2664" y="-84"/>
      </p:cViewPr>
      <p:guideLst>
        <p:guide orient="horz" pos="3222"/>
        <p:guide pos="2236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nrgterminal\Home$\Muller\Conferences\2011%20Dakar\Book1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nrgterminal\Home$\Muller\Conferences\2011%20Dakar\Book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rgterminal\Home$\Muller\Conferences\2011%20Dakar\Book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rgterminal\Home$\Muller\Conferences\2011%20Dakar\Book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rgterminal\Home$\Muller\Conferences\2011%20Dakar\Book1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\\nrgterminal\Home$\Muller\Conferences\2011%20Dakar\Book1.xlsx" TargetMode="External"/><Relationship Id="rId1" Type="http://schemas.openxmlformats.org/officeDocument/2006/relationships/themeOverride" Target="../theme/themeOverride2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\\nrgterminal\Home$\Muller\Conferences\2011%20Dakar\Book1.xlsx" TargetMode="Externa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rgterminal\Home$\Muller\Conferences\2011%20Dakar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rgterminal\Home$\Muller\Conferences\2011%20Dakar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rgterminal\Home$\Muller\Conferences\2011%20Dakar\Book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rgterminal\Home$\Muller\Conferences\2011%20Dakar\Book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rgterminal\Home$\Muller\Conferences\2011%20Dakar\Book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rgterminal\Home$\Muller\Conferences\2011%20Dakar\Book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rgterminal\Home$\Muller\Conferences\2011%20Dakar\Book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rgterminal\Home$\Muller\Conferences\2011%20Dakar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2745615604867572"/>
          <c:y val="9.3316590433900046E-2"/>
          <c:w val="0.75455738487234281"/>
          <c:h val="0.81850292596321961"/>
        </c:manualLayout>
      </c:layout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2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noFill/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24216345293486041"/>
                  <c:y val="0.14924859161480067"/>
                </c:manualLayout>
              </c:layout>
              <c:showVal val="1"/>
              <c:showCatName val="1"/>
              <c:showPercent val="1"/>
            </c:dLbl>
            <c:dLbl>
              <c:idx val="1"/>
              <c:layout>
                <c:manualLayout>
                  <c:x val="7.6682301000372119E-3"/>
                  <c:y val="-2.1111846679095186E-2"/>
                </c:manualLayout>
              </c:layout>
              <c:tx>
                <c:rich>
                  <a:bodyPr/>
                  <a:lstStyle/>
                  <a:p>
                    <a:r>
                      <a:rPr lang="en-GB" dirty="0" smtClean="0"/>
                      <a:t>UNDP</a:t>
                    </a:r>
                    <a:r>
                      <a:rPr lang="en-GB" dirty="0"/>
                      <a:t>
7%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1.991173686015564E-2"/>
                  <c:y val="4.169397370553581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African DB</a:t>
                    </a:r>
                    <a:r>
                      <a:rPr lang="en-US" dirty="0"/>
                      <a:t>
3%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>
                <c:manualLayout>
                  <c:x val="-0.14073919322973791"/>
                  <c:y val="4.192174762096647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Asian DB</a:t>
                    </a:r>
                    <a:r>
                      <a:rPr lang="en-US" dirty="0"/>
                      <a:t>
2%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>
                <c:manualLayout>
                  <c:x val="0.21239819971694038"/>
                  <c:y val="-5.3477606752071458E-2"/>
                </c:manualLayout>
              </c:layout>
              <c:showCatName val="1"/>
              <c:showPercent val="1"/>
            </c:dLbl>
            <c:showVal val="1"/>
            <c:showCatName val="1"/>
            <c:showPercent val="1"/>
            <c:showLeaderLines val="1"/>
          </c:dLbls>
          <c:cat>
            <c:strRef>
              <c:f>Sheet1!$J$16:$J$20</c:f>
              <c:strCache>
                <c:ptCount val="5"/>
                <c:pt idx="0">
                  <c:v>World Bank</c:v>
                </c:pt>
                <c:pt idx="1">
                  <c:v>United Nations Development Programme</c:v>
                </c:pt>
                <c:pt idx="2">
                  <c:v>African Development Bank</c:v>
                </c:pt>
                <c:pt idx="3">
                  <c:v>Asian Development Bank</c:v>
                </c:pt>
                <c:pt idx="4">
                  <c:v>Others</c:v>
                </c:pt>
              </c:strCache>
            </c:strRef>
          </c:cat>
          <c:val>
            <c:numRef>
              <c:f>Sheet1!$I$16:$I$20</c:f>
              <c:numCache>
                <c:formatCode>General</c:formatCode>
                <c:ptCount val="5"/>
                <c:pt idx="0">
                  <c:v>15028</c:v>
                </c:pt>
                <c:pt idx="1">
                  <c:v>2999.1</c:v>
                </c:pt>
                <c:pt idx="2">
                  <c:v>1195.2</c:v>
                </c:pt>
                <c:pt idx="3">
                  <c:v>1007.7</c:v>
                </c:pt>
                <c:pt idx="4">
                  <c:v>23804</c:v>
                </c:pt>
              </c:numCache>
            </c:numRef>
          </c:val>
        </c:ser>
        <c:firstSliceAng val="0"/>
      </c:pieChart>
    </c:plotArea>
    <c:plotVisOnly val="1"/>
  </c:chart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Sheet1!$A$60</c:f>
              <c:strCache>
                <c:ptCount val="1"/>
                <c:pt idx="0">
                  <c:v>Mitigation Table 8</c:v>
                </c:pt>
              </c:strCache>
            </c:strRef>
          </c:tx>
          <c:cat>
            <c:strRef>
              <c:f>Sheet1!$C$59:$E$59</c:f>
              <c:strCache>
                <c:ptCount val="3"/>
                <c:pt idx="0">
                  <c:v>1998-2000 NC3</c:v>
                </c:pt>
                <c:pt idx="1">
                  <c:v>2001-2004 NC4 </c:v>
                </c:pt>
                <c:pt idx="2">
                  <c:v>2005-2010 NC5 </c:v>
                </c:pt>
              </c:strCache>
            </c:strRef>
          </c:cat>
          <c:val>
            <c:numRef>
              <c:f>Sheet1!$C$61:$E$61</c:f>
              <c:numCache>
                <c:formatCode>_-* #,##0_-;\-* #,##0_-;_-* "-"??_-;_-@_-</c:formatCode>
                <c:ptCount val="3"/>
                <c:pt idx="0">
                  <c:v>4.3159499999999955</c:v>
                </c:pt>
                <c:pt idx="1">
                  <c:v>2.0886149999999999</c:v>
                </c:pt>
                <c:pt idx="2">
                  <c:v>2.0480966666666682</c:v>
                </c:pt>
              </c:numCache>
            </c:numRef>
          </c:val>
        </c:ser>
        <c:ser>
          <c:idx val="1"/>
          <c:order val="1"/>
          <c:tx>
            <c:strRef>
              <c:f>Sheet1!$A$64</c:f>
              <c:strCache>
                <c:ptCount val="1"/>
                <c:pt idx="0">
                  <c:v>Adaptation Table 7</c:v>
                </c:pt>
              </c:strCache>
            </c:strRef>
          </c:tx>
          <c:cat>
            <c:strRef>
              <c:f>Sheet1!$C$59:$E$59</c:f>
              <c:strCache>
                <c:ptCount val="3"/>
                <c:pt idx="0">
                  <c:v>1998-2000 NC3</c:v>
                </c:pt>
                <c:pt idx="1">
                  <c:v>2001-2004 NC4 </c:v>
                </c:pt>
                <c:pt idx="2">
                  <c:v>2005-2010 NC5 </c:v>
                </c:pt>
              </c:strCache>
            </c:strRef>
          </c:cat>
          <c:val>
            <c:numRef>
              <c:f>Sheet1!$C$65:$E$65</c:f>
              <c:numCache>
                <c:formatCode>_-* #,##0.0_-;\-* #,##0.0_-;_-* "-"??_-;_-@_-</c:formatCode>
                <c:ptCount val="3"/>
                <c:pt idx="0" formatCode="_-* #,##0_-;\-* #,##0_-;_-* &quot;-&quot;??_-;_-@_-">
                  <c:v>1.809399999999997</c:v>
                </c:pt>
                <c:pt idx="1">
                  <c:v>8.6150000000000046E-2</c:v>
                </c:pt>
                <c:pt idx="2">
                  <c:v>0.32441500000000073</c:v>
                </c:pt>
              </c:numCache>
            </c:numRef>
          </c:val>
        </c:ser>
        <c:gapWidth val="75"/>
        <c:overlap val="100"/>
        <c:axId val="70936448"/>
        <c:axId val="70937984"/>
      </c:barChart>
      <c:catAx>
        <c:axId val="70936448"/>
        <c:scaling>
          <c:orientation val="minMax"/>
        </c:scaling>
        <c:axPos val="b"/>
        <c:majorTickMark val="none"/>
        <c:tickLblPos val="nextTo"/>
        <c:crossAx val="70937984"/>
        <c:crosses val="autoZero"/>
        <c:auto val="1"/>
        <c:lblAlgn val="ctr"/>
        <c:lblOffset val="100"/>
      </c:catAx>
      <c:valAx>
        <c:axId val="70937984"/>
        <c:scaling>
          <c:orientation val="minMax"/>
          <c:max val="6.5"/>
        </c:scaling>
        <c:axPos val="l"/>
        <c:majorGridlines/>
        <c:numFmt formatCode="_-* #,##0_-;\-* #,##0_-;_-* &quot;-&quot;??_-;_-@_-" sourceLinked="1"/>
        <c:majorTickMark val="none"/>
        <c:tickLblPos val="nextTo"/>
        <c:spPr>
          <a:ln w="9525">
            <a:noFill/>
          </a:ln>
        </c:spPr>
        <c:crossAx val="70936448"/>
        <c:crosses val="autoZero"/>
        <c:crossBetween val="between"/>
        <c:majorUnit val="1"/>
      </c:valAx>
    </c:plotArea>
    <c:legend>
      <c:legendPos val="b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Sheet1!$A$60</c:f>
              <c:strCache>
                <c:ptCount val="1"/>
                <c:pt idx="0">
                  <c:v>Mitigation Table 8</c:v>
                </c:pt>
              </c:strCache>
            </c:strRef>
          </c:tx>
          <c:cat>
            <c:strRef>
              <c:f>Sheet1!$C$59:$E$59</c:f>
              <c:strCache>
                <c:ptCount val="3"/>
                <c:pt idx="0">
                  <c:v>1998-2000 NC3</c:v>
                </c:pt>
                <c:pt idx="1">
                  <c:v>2001-2004 NC4 </c:v>
                </c:pt>
                <c:pt idx="2">
                  <c:v>2005-2010 NC5 </c:v>
                </c:pt>
              </c:strCache>
            </c:strRef>
          </c:cat>
          <c:val>
            <c:numRef>
              <c:f>Sheet1!$C$61:$E$61</c:f>
              <c:numCache>
                <c:formatCode>_-* #,##0_-;\-* #,##0_-;_-* "-"??_-;_-@_-</c:formatCode>
                <c:ptCount val="3"/>
                <c:pt idx="0">
                  <c:v>4.3159499999999955</c:v>
                </c:pt>
                <c:pt idx="1">
                  <c:v>2.0886149999999999</c:v>
                </c:pt>
                <c:pt idx="2">
                  <c:v>2.0480966666666682</c:v>
                </c:pt>
              </c:numCache>
            </c:numRef>
          </c:val>
        </c:ser>
        <c:ser>
          <c:idx val="1"/>
          <c:order val="1"/>
          <c:tx>
            <c:strRef>
              <c:f>Sheet1!$A$64</c:f>
              <c:strCache>
                <c:ptCount val="1"/>
                <c:pt idx="0">
                  <c:v>Adaptation Table 7</c:v>
                </c:pt>
              </c:strCache>
            </c:strRef>
          </c:tx>
          <c:cat>
            <c:strRef>
              <c:f>Sheet1!$C$59:$E$59</c:f>
              <c:strCache>
                <c:ptCount val="3"/>
                <c:pt idx="0">
                  <c:v>1998-2000 NC3</c:v>
                </c:pt>
                <c:pt idx="1">
                  <c:v>2001-2004 NC4 </c:v>
                </c:pt>
                <c:pt idx="2">
                  <c:v>2005-2010 NC5 </c:v>
                </c:pt>
              </c:strCache>
            </c:strRef>
          </c:cat>
          <c:val>
            <c:numRef>
              <c:f>Sheet1!$C$65:$E$65</c:f>
              <c:numCache>
                <c:formatCode>_-* #,##0.0_-;\-* #,##0.0_-;_-* "-"??_-;_-@_-</c:formatCode>
                <c:ptCount val="3"/>
                <c:pt idx="0" formatCode="_-* #,##0_-;\-* #,##0_-;_-* &quot;-&quot;??_-;_-@_-">
                  <c:v>1.809399999999997</c:v>
                </c:pt>
                <c:pt idx="1">
                  <c:v>8.6150000000000046E-2</c:v>
                </c:pt>
                <c:pt idx="2">
                  <c:v>0.32441500000000073</c:v>
                </c:pt>
              </c:numCache>
            </c:numRef>
          </c:val>
        </c:ser>
        <c:gapWidth val="75"/>
        <c:overlap val="100"/>
        <c:axId val="70966656"/>
        <c:axId val="70972544"/>
      </c:barChart>
      <c:catAx>
        <c:axId val="70966656"/>
        <c:scaling>
          <c:orientation val="minMax"/>
        </c:scaling>
        <c:axPos val="b"/>
        <c:majorTickMark val="none"/>
        <c:tickLblPos val="nextTo"/>
        <c:crossAx val="70972544"/>
        <c:crosses val="autoZero"/>
        <c:auto val="1"/>
        <c:lblAlgn val="ctr"/>
        <c:lblOffset val="100"/>
      </c:catAx>
      <c:valAx>
        <c:axId val="70972544"/>
        <c:scaling>
          <c:orientation val="minMax"/>
          <c:max val="1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70966656"/>
        <c:crosses val="autoZero"/>
        <c:crossBetween val="between"/>
        <c:majorUnit val="0.1"/>
      </c:valAx>
    </c:plotArea>
    <c:legend>
      <c:legendPos val="b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Sheet1!$A$68</c:f>
              <c:strCache>
                <c:ptCount val="1"/>
                <c:pt idx="0">
                  <c:v>Bilateral contributions (annual average, $bn)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Sheet1!$C$59:$E$59</c:f>
              <c:strCache>
                <c:ptCount val="3"/>
                <c:pt idx="0">
                  <c:v>1998-2000 NC3</c:v>
                </c:pt>
                <c:pt idx="1">
                  <c:v>2001-2004 NC4 </c:v>
                </c:pt>
                <c:pt idx="2">
                  <c:v>2005-2010 NC5 </c:v>
                </c:pt>
              </c:strCache>
            </c:strRef>
          </c:cat>
          <c:val>
            <c:numRef>
              <c:f>Sheet1!$C$68:$E$68</c:f>
              <c:numCache>
                <c:formatCode>_-* #,##0_-;\-* #,##0_-;_-* "-"??_-;_-@_-</c:formatCode>
                <c:ptCount val="3"/>
                <c:pt idx="0">
                  <c:v>6.1253499999999965</c:v>
                </c:pt>
                <c:pt idx="1">
                  <c:v>2.1747649999999998</c:v>
                </c:pt>
                <c:pt idx="2">
                  <c:v>2.3725116666666666</c:v>
                </c:pt>
              </c:numCache>
            </c:numRef>
          </c:val>
        </c:ser>
        <c:ser>
          <c:idx val="1"/>
          <c:order val="1"/>
          <c:tx>
            <c:strRef>
              <c:f>Sheet1!$A$31</c:f>
              <c:strCache>
                <c:ptCount val="1"/>
                <c:pt idx="0">
                  <c:v>Multilateral Contributions (Annual averages $bn)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Sheet1!$C$59:$E$59</c:f>
              <c:strCache>
                <c:ptCount val="3"/>
                <c:pt idx="0">
                  <c:v>1998-2000 NC3</c:v>
                </c:pt>
                <c:pt idx="1">
                  <c:v>2001-2004 NC4 </c:v>
                </c:pt>
                <c:pt idx="2">
                  <c:v>2005-2010 NC5 </c:v>
                </c:pt>
              </c:strCache>
            </c:strRef>
          </c:cat>
          <c:val>
            <c:numRef>
              <c:f>Sheet1!$C$31:$E$31</c:f>
              <c:numCache>
                <c:formatCode>General</c:formatCode>
                <c:ptCount val="3"/>
                <c:pt idx="0">
                  <c:v>5.828033333333333</c:v>
                </c:pt>
                <c:pt idx="1">
                  <c:v>4.9064500000000004</c:v>
                </c:pt>
                <c:pt idx="2">
                  <c:v>7.3390000000000004</c:v>
                </c:pt>
              </c:numCache>
            </c:numRef>
          </c:val>
        </c:ser>
        <c:gapWidth val="75"/>
        <c:overlap val="100"/>
        <c:axId val="71005696"/>
        <c:axId val="71007232"/>
      </c:barChart>
      <c:catAx>
        <c:axId val="71005696"/>
        <c:scaling>
          <c:orientation val="minMax"/>
        </c:scaling>
        <c:axPos val="b"/>
        <c:majorTickMark val="none"/>
        <c:tickLblPos val="nextTo"/>
        <c:crossAx val="71007232"/>
        <c:crosses val="autoZero"/>
        <c:auto val="1"/>
        <c:lblAlgn val="ctr"/>
        <c:lblOffset val="100"/>
      </c:catAx>
      <c:valAx>
        <c:axId val="71007232"/>
        <c:scaling>
          <c:orientation val="minMax"/>
          <c:max val="12"/>
        </c:scaling>
        <c:axPos val="l"/>
        <c:majorGridlines/>
        <c:numFmt formatCode="_-* #,##0_-;\-* #,##0_-;_-* &quot;-&quot;??_-;_-@_-" sourceLinked="1"/>
        <c:majorTickMark val="none"/>
        <c:tickLblPos val="nextTo"/>
        <c:spPr>
          <a:ln w="9525">
            <a:noFill/>
          </a:ln>
        </c:spPr>
        <c:crossAx val="7100569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Sheet1!$A$68</c:f>
              <c:strCache>
                <c:ptCount val="1"/>
                <c:pt idx="0">
                  <c:v>Bilateral contributions (annual average, $bn)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Sheet1!$C$59:$E$59</c:f>
              <c:strCache>
                <c:ptCount val="3"/>
                <c:pt idx="0">
                  <c:v>1998-2000 NC3</c:v>
                </c:pt>
                <c:pt idx="1">
                  <c:v>2001-2004 NC4 </c:v>
                </c:pt>
                <c:pt idx="2">
                  <c:v>2005-2010 NC5 </c:v>
                </c:pt>
              </c:strCache>
            </c:strRef>
          </c:cat>
          <c:val>
            <c:numRef>
              <c:f>Sheet1!$C$68:$E$68</c:f>
              <c:numCache>
                <c:formatCode>_-* #,##0_-;\-* #,##0_-;_-* "-"??_-;_-@_-</c:formatCode>
                <c:ptCount val="3"/>
                <c:pt idx="0">
                  <c:v>6.1253499999999965</c:v>
                </c:pt>
                <c:pt idx="1">
                  <c:v>2.1747649999999998</c:v>
                </c:pt>
                <c:pt idx="2">
                  <c:v>2.3725116666666666</c:v>
                </c:pt>
              </c:numCache>
            </c:numRef>
          </c:val>
        </c:ser>
        <c:ser>
          <c:idx val="1"/>
          <c:order val="1"/>
          <c:tx>
            <c:strRef>
              <c:f>Sheet1!$A$31</c:f>
              <c:strCache>
                <c:ptCount val="1"/>
                <c:pt idx="0">
                  <c:v>Multilateral Contributions (Annual averages $bn)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Sheet1!$C$59:$E$59</c:f>
              <c:strCache>
                <c:ptCount val="3"/>
                <c:pt idx="0">
                  <c:v>1998-2000 NC3</c:v>
                </c:pt>
                <c:pt idx="1">
                  <c:v>2001-2004 NC4 </c:v>
                </c:pt>
                <c:pt idx="2">
                  <c:v>2005-2010 NC5 </c:v>
                </c:pt>
              </c:strCache>
            </c:strRef>
          </c:cat>
          <c:val>
            <c:numRef>
              <c:f>Sheet1!$C$31:$E$31</c:f>
              <c:numCache>
                <c:formatCode>General</c:formatCode>
                <c:ptCount val="3"/>
                <c:pt idx="0">
                  <c:v>5.828033333333333</c:v>
                </c:pt>
                <c:pt idx="1">
                  <c:v>4.9064500000000004</c:v>
                </c:pt>
                <c:pt idx="2">
                  <c:v>7.3390000000000004</c:v>
                </c:pt>
              </c:numCache>
            </c:numRef>
          </c:val>
        </c:ser>
        <c:gapWidth val="75"/>
        <c:overlap val="100"/>
        <c:axId val="71040000"/>
        <c:axId val="71111424"/>
      </c:barChart>
      <c:catAx>
        <c:axId val="71040000"/>
        <c:scaling>
          <c:orientation val="minMax"/>
        </c:scaling>
        <c:axPos val="b"/>
        <c:majorTickMark val="none"/>
        <c:tickLblPos val="nextTo"/>
        <c:crossAx val="71111424"/>
        <c:crosses val="autoZero"/>
        <c:auto val="1"/>
        <c:lblAlgn val="ctr"/>
        <c:lblOffset val="100"/>
      </c:catAx>
      <c:valAx>
        <c:axId val="71111424"/>
        <c:scaling>
          <c:orientation val="minMax"/>
          <c:max val="1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7104000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stacked"/>
        <c:ser>
          <c:idx val="2"/>
          <c:order val="0"/>
          <c:tx>
            <c:strRef>
              <c:f>Sheet1!$A$57</c:f>
              <c:strCache>
                <c:ptCount val="1"/>
                <c:pt idx="0">
                  <c:v>Mitigation Table 8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val>
            <c:numRef>
              <c:f>Sheet1!$C$57:$E$57</c:f>
              <c:numCache>
                <c:formatCode>General</c:formatCode>
                <c:ptCount val="3"/>
                <c:pt idx="0">
                  <c:v>12947.849999999968</c:v>
                </c:pt>
                <c:pt idx="1">
                  <c:v>8354.4599999999336</c:v>
                </c:pt>
                <c:pt idx="2">
                  <c:v>12288.58</c:v>
                </c:pt>
              </c:numCache>
            </c:numRef>
          </c:val>
        </c:ser>
        <c:overlap val="100"/>
        <c:axId val="71152000"/>
        <c:axId val="71153536"/>
      </c:barChart>
      <c:catAx>
        <c:axId val="71152000"/>
        <c:scaling>
          <c:orientation val="minMax"/>
        </c:scaling>
        <c:axPos val="b"/>
        <c:tickLblPos val="nextTo"/>
        <c:crossAx val="71153536"/>
        <c:crosses val="autoZero"/>
        <c:auto val="1"/>
        <c:lblAlgn val="ctr"/>
        <c:lblOffset val="100"/>
      </c:catAx>
      <c:valAx>
        <c:axId val="71153536"/>
        <c:scaling>
          <c:orientation val="minMax"/>
        </c:scaling>
        <c:axPos val="l"/>
        <c:majorGridlines/>
        <c:numFmt formatCode="General" sourceLinked="1"/>
        <c:tickLblPos val="nextTo"/>
        <c:crossAx val="71152000"/>
        <c:crosses val="autoZero"/>
        <c:crossBetween val="between"/>
        <c:majorUnit val="20000"/>
      </c:valAx>
    </c:plotArea>
    <c:legend>
      <c:legendPos val="b"/>
      <c:layout/>
    </c:legend>
    <c:plotVisOnly val="1"/>
    <c:dispBlanksAs val="gap"/>
  </c:chart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Sheet1!$A$58</c:f>
              <c:strCache>
                <c:ptCount val="1"/>
                <c:pt idx="0">
                  <c:v>Mitigation Table 7</c:v>
                </c:pt>
              </c:strCache>
            </c:strRef>
          </c:tx>
          <c:spPr>
            <a:solidFill>
              <a:srgbClr val="00CC99">
                <a:lumMod val="75000"/>
              </a:srgbClr>
            </a:solidFill>
          </c:spPr>
          <c:cat>
            <c:strRef>
              <c:f>Sheet1!$C$56:$E$56</c:f>
              <c:strCache>
                <c:ptCount val="3"/>
                <c:pt idx="0">
                  <c:v>NC3</c:v>
                </c:pt>
                <c:pt idx="1">
                  <c:v>NC4</c:v>
                </c:pt>
                <c:pt idx="2">
                  <c:v>NC5</c:v>
                </c:pt>
              </c:strCache>
            </c:strRef>
          </c:cat>
          <c:val>
            <c:numRef>
              <c:f>Sheet1!$C$58:$E$58</c:f>
              <c:numCache>
                <c:formatCode>General</c:formatCode>
                <c:ptCount val="3"/>
                <c:pt idx="0">
                  <c:v>11049.4</c:v>
                </c:pt>
                <c:pt idx="1">
                  <c:v>139770.29999999999</c:v>
                </c:pt>
                <c:pt idx="2">
                  <c:v>12448.02</c:v>
                </c:pt>
              </c:numCache>
            </c:numRef>
          </c:val>
        </c:ser>
        <c:overlap val="100"/>
        <c:axId val="71169536"/>
        <c:axId val="71171072"/>
      </c:barChart>
      <c:catAx>
        <c:axId val="71169536"/>
        <c:scaling>
          <c:orientation val="minMax"/>
        </c:scaling>
        <c:axPos val="b"/>
        <c:tickLblPos val="nextTo"/>
        <c:crossAx val="71171072"/>
        <c:crosses val="autoZero"/>
        <c:auto val="1"/>
        <c:lblAlgn val="ctr"/>
        <c:lblOffset val="100"/>
      </c:catAx>
      <c:valAx>
        <c:axId val="71171072"/>
        <c:scaling>
          <c:orientation val="minMax"/>
          <c:max val="140000"/>
        </c:scaling>
        <c:axPos val="l"/>
        <c:majorGridlines/>
        <c:numFmt formatCode="General" sourceLinked="1"/>
        <c:tickLblPos val="nextTo"/>
        <c:crossAx val="71169536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Sheet1!$A$16</c:f>
              <c:strCache>
                <c:ptCount val="1"/>
                <c:pt idx="0">
                  <c:v>Reported financial contributions made by Annex II Parties to multilateral institutions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#,##0.0" sourceLinked="0"/>
            <c:showVal val="1"/>
          </c:dLbls>
          <c:cat>
            <c:strRef>
              <c:f>Sheet1!$C$18:$E$18</c:f>
              <c:strCache>
                <c:ptCount val="3"/>
                <c:pt idx="0">
                  <c:v>1998-2000 NC3</c:v>
                </c:pt>
                <c:pt idx="1">
                  <c:v>2001-2004 NC4 </c:v>
                </c:pt>
                <c:pt idx="2">
                  <c:v>2005-2010 NC5 </c:v>
                </c:pt>
              </c:strCache>
            </c:strRef>
          </c:cat>
          <c:val>
            <c:numRef>
              <c:f>Sheet1!$C$31:$E$31</c:f>
              <c:numCache>
                <c:formatCode>General</c:formatCode>
                <c:ptCount val="3"/>
                <c:pt idx="0">
                  <c:v>5.828033333333333</c:v>
                </c:pt>
                <c:pt idx="1">
                  <c:v>4.9064500000000004</c:v>
                </c:pt>
                <c:pt idx="2">
                  <c:v>7.3390000000000004</c:v>
                </c:pt>
              </c:numCache>
            </c:numRef>
          </c:val>
        </c:ser>
        <c:gapWidth val="75"/>
        <c:overlap val="-25"/>
        <c:axId val="69748992"/>
        <c:axId val="69754880"/>
      </c:barChart>
      <c:catAx>
        <c:axId val="69748992"/>
        <c:scaling>
          <c:orientation val="minMax"/>
        </c:scaling>
        <c:axPos val="b"/>
        <c:majorTickMark val="none"/>
        <c:tickLblPos val="nextTo"/>
        <c:crossAx val="69754880"/>
        <c:crosses val="autoZero"/>
        <c:auto val="1"/>
        <c:lblAlgn val="ctr"/>
        <c:lblOffset val="100"/>
      </c:catAx>
      <c:valAx>
        <c:axId val="6975488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974899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barChart>
        <c:barDir val="col"/>
        <c:grouping val="clustered"/>
        <c:ser>
          <c:idx val="0"/>
          <c:order val="0"/>
          <c:tx>
            <c:v>NC4 (2005-2010)</c:v>
          </c:tx>
          <c:spPr>
            <a:solidFill>
              <a:srgbClr val="00B050"/>
            </a:solidFill>
          </c:spPr>
          <c:dPt>
            <c:idx val="2"/>
            <c:spPr>
              <a:solidFill>
                <a:srgbClr val="C00000"/>
              </a:solidFill>
            </c:spPr>
          </c:dPt>
          <c:dPt>
            <c:idx val="3"/>
            <c:spPr>
              <a:gradFill>
                <a:gsLst>
                  <a:gs pos="0">
                    <a:srgbClr val="00B050"/>
                  </a:gs>
                  <a:gs pos="51000">
                    <a:srgbClr val="CC3300"/>
                  </a:gs>
                  <a:gs pos="50000">
                    <a:srgbClr val="00CC99">
                      <a:tint val="44500"/>
                      <a:satMod val="160000"/>
                    </a:srgbClr>
                  </a:gs>
                  <a:gs pos="100000">
                    <a:srgbClr val="00CC99">
                      <a:tint val="23500"/>
                      <a:satMod val="160000"/>
                    </a:srgbClr>
                  </a:gs>
                </a:gsLst>
                <a:lin ang="2700000" scaled="1"/>
              </a:gradFill>
            </c:spPr>
          </c:dPt>
          <c:dPt>
            <c:idx val="4"/>
            <c:spPr>
              <a:solidFill>
                <a:srgbClr val="CC3300"/>
              </a:solidFill>
            </c:spPr>
          </c:dPt>
          <c:cat>
            <c:strRef>
              <c:f>Sheet1!$A$7:$A$11</c:f>
              <c:strCache>
                <c:ptCount val="5"/>
                <c:pt idx="0">
                  <c:v>LDCF</c:v>
                </c:pt>
                <c:pt idx="1">
                  <c:v>SCCF</c:v>
                </c:pt>
                <c:pt idx="2">
                  <c:v>CIFs</c:v>
                </c:pt>
                <c:pt idx="3">
                  <c:v>GEF Trust Fund</c:v>
                </c:pt>
                <c:pt idx="4">
                  <c:v>World Bank</c:v>
                </c:pt>
              </c:strCache>
            </c:strRef>
          </c:cat>
          <c:val>
            <c:numRef>
              <c:f>Sheet1!$J$7:$J$11</c:f>
              <c:numCache>
                <c:formatCode>_-* #,##0_-;\-* #,##0_-;_-* "-"??_-;_-@_-</c:formatCode>
                <c:ptCount val="5"/>
                <c:pt idx="0">
                  <c:v>60.94</c:v>
                </c:pt>
                <c:pt idx="1">
                  <c:v>65.86</c:v>
                </c:pt>
                <c:pt idx="2">
                  <c:v>298.5</c:v>
                </c:pt>
                <c:pt idx="3">
                  <c:v>3168.84</c:v>
                </c:pt>
                <c:pt idx="4">
                  <c:v>15028</c:v>
                </c:pt>
              </c:numCache>
            </c:numRef>
          </c:val>
        </c:ser>
        <c:gapWidth val="54"/>
        <c:overlap val="-2"/>
        <c:axId val="69761664"/>
        <c:axId val="70070656"/>
      </c:barChart>
      <c:catAx>
        <c:axId val="69761664"/>
        <c:scaling>
          <c:orientation val="minMax"/>
        </c:scaling>
        <c:axPos val="b"/>
        <c:tickLblPos val="nextTo"/>
        <c:crossAx val="70070656"/>
        <c:crosses val="autoZero"/>
        <c:auto val="1"/>
        <c:lblAlgn val="ctr"/>
        <c:lblOffset val="100"/>
      </c:catAx>
      <c:valAx>
        <c:axId val="70070656"/>
        <c:scaling>
          <c:orientation val="minMax"/>
        </c:scaling>
        <c:axPos val="l"/>
        <c:majorGridlines/>
        <c:numFmt formatCode="_-* #,##0_-;\-* #,##0_-;_-* &quot;-&quot;??_-;_-@_-" sourceLinked="1"/>
        <c:tickLblPos val="nextTo"/>
        <c:crossAx val="69761664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barChart>
        <c:barDir val="col"/>
        <c:grouping val="clustered"/>
        <c:ser>
          <c:idx val="0"/>
          <c:order val="0"/>
          <c:tx>
            <c:v>NC4 (2005-2010)</c:v>
          </c:tx>
          <c:spPr>
            <a:solidFill>
              <a:srgbClr val="00B050"/>
            </a:solidFill>
          </c:spPr>
          <c:dPt>
            <c:idx val="2"/>
            <c:spPr>
              <a:solidFill>
                <a:srgbClr val="CC3300"/>
              </a:solidFill>
            </c:spPr>
          </c:dPt>
          <c:cat>
            <c:strRef>
              <c:f>Sheet1!$A$7:$A$9</c:f>
              <c:strCache>
                <c:ptCount val="3"/>
                <c:pt idx="0">
                  <c:v>LDCF</c:v>
                </c:pt>
                <c:pt idx="1">
                  <c:v>SCCF</c:v>
                </c:pt>
                <c:pt idx="2">
                  <c:v>CIFs</c:v>
                </c:pt>
              </c:strCache>
            </c:strRef>
          </c:cat>
          <c:val>
            <c:numRef>
              <c:f>Sheet1!$J$7:$J$9</c:f>
              <c:numCache>
                <c:formatCode>_-* #,##0_-;\-* #,##0_-;_-* "-"??_-;_-@_-</c:formatCode>
                <c:ptCount val="3"/>
                <c:pt idx="0">
                  <c:v>60.94</c:v>
                </c:pt>
                <c:pt idx="1">
                  <c:v>65.86</c:v>
                </c:pt>
                <c:pt idx="2">
                  <c:v>298.5</c:v>
                </c:pt>
              </c:numCache>
            </c:numRef>
          </c:val>
        </c:ser>
        <c:axId val="70086016"/>
        <c:axId val="70091904"/>
      </c:barChart>
      <c:catAx>
        <c:axId val="70086016"/>
        <c:scaling>
          <c:orientation val="minMax"/>
        </c:scaling>
        <c:axPos val="b"/>
        <c:tickLblPos val="nextTo"/>
        <c:crossAx val="70091904"/>
        <c:crosses val="autoZero"/>
        <c:auto val="1"/>
        <c:lblAlgn val="ctr"/>
        <c:lblOffset val="100"/>
      </c:catAx>
      <c:valAx>
        <c:axId val="70091904"/>
        <c:scaling>
          <c:orientation val="minMax"/>
          <c:max val="300"/>
        </c:scaling>
        <c:axPos val="l"/>
        <c:majorGridlines/>
        <c:numFmt formatCode="_-* #,##0_-;\-* #,##0_-;_-* &quot;-&quot;??_-;_-@_-" sourceLinked="1"/>
        <c:tickLblPos val="nextTo"/>
        <c:crossAx val="70086016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5"/>
              <c:layout>
                <c:manualLayout>
                  <c:x val="-9.8110892388451915E-2"/>
                  <c:y val="7.1631671041119893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0.15284514435695581"/>
                  <c:y val="-4.3551326917468684E-3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CIFS!$A$21:$A$30</c:f>
              <c:strCache>
                <c:ptCount val="10"/>
                <c:pt idx="0">
                  <c:v>Mexico (OECD)</c:v>
                </c:pt>
                <c:pt idx="1">
                  <c:v>Turkey (OECD)</c:v>
                </c:pt>
                <c:pt idx="2">
                  <c:v>Egypt</c:v>
                </c:pt>
                <c:pt idx="3">
                  <c:v>Indonesia</c:v>
                </c:pt>
                <c:pt idx="4">
                  <c:v>Thailand</c:v>
                </c:pt>
                <c:pt idx="5">
                  <c:v>South Africa</c:v>
                </c:pt>
                <c:pt idx="6">
                  <c:v>Vietnam</c:v>
                </c:pt>
                <c:pt idx="7">
                  <c:v>Ukraine</c:v>
                </c:pt>
                <c:pt idx="8">
                  <c:v>Philippines</c:v>
                </c:pt>
                <c:pt idx="9">
                  <c:v>Colombia</c:v>
                </c:pt>
              </c:strCache>
            </c:strRef>
          </c:cat>
          <c:val>
            <c:numRef>
              <c:f>CIFS!$B$21:$B$30</c:f>
              <c:numCache>
                <c:formatCode>General</c:formatCode>
                <c:ptCount val="10"/>
                <c:pt idx="0">
                  <c:v>316.54000000000002</c:v>
                </c:pt>
                <c:pt idx="1">
                  <c:v>170.35000000000031</c:v>
                </c:pt>
                <c:pt idx="2">
                  <c:v>150</c:v>
                </c:pt>
                <c:pt idx="3">
                  <c:v>125</c:v>
                </c:pt>
                <c:pt idx="4">
                  <c:v>69</c:v>
                </c:pt>
                <c:pt idx="5">
                  <c:v>49.08</c:v>
                </c:pt>
                <c:pt idx="6">
                  <c:v>29.4</c:v>
                </c:pt>
                <c:pt idx="7">
                  <c:v>27.02</c:v>
                </c:pt>
                <c:pt idx="8">
                  <c:v>19.5</c:v>
                </c:pt>
                <c:pt idx="9">
                  <c:v>17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11265507436570428"/>
          <c:y val="3.7438257063083881E-2"/>
          <c:w val="0.50266579177602699"/>
          <c:h val="0.89440852881715383"/>
        </c:manualLayout>
      </c:layout>
      <c:barChart>
        <c:barDir val="col"/>
        <c:grouping val="stacked"/>
        <c:ser>
          <c:idx val="0"/>
          <c:order val="0"/>
          <c:tx>
            <c:strRef>
              <c:f>CIFS!$A$40</c:f>
              <c:strCache>
                <c:ptCount val="1"/>
                <c:pt idx="0">
                  <c:v>Funds held (uncommited)</c:v>
                </c:pt>
              </c:strCache>
            </c:strRef>
          </c:tx>
          <c:dLbls>
            <c:numFmt formatCode="#,##0" sourceLinked="0"/>
            <c:showVal val="1"/>
          </c:dLbls>
          <c:cat>
            <c:strRef>
              <c:f>CIFS!$B$36:$C$36</c:f>
              <c:strCache>
                <c:ptCount val="2"/>
                <c:pt idx="0">
                  <c:v>PPCR</c:v>
                </c:pt>
                <c:pt idx="1">
                  <c:v>CTF</c:v>
                </c:pt>
              </c:strCache>
            </c:strRef>
          </c:cat>
          <c:val>
            <c:numRef>
              <c:f>CIFS!$B$40:$C$40</c:f>
              <c:numCache>
                <c:formatCode>General</c:formatCode>
                <c:ptCount val="2"/>
                <c:pt idx="0">
                  <c:v>306.64999999999998</c:v>
                </c:pt>
                <c:pt idx="1">
                  <c:v>1427.11</c:v>
                </c:pt>
              </c:numCache>
            </c:numRef>
          </c:val>
        </c:ser>
        <c:ser>
          <c:idx val="1"/>
          <c:order val="1"/>
          <c:tx>
            <c:strRef>
              <c:f>CIFS!$A$41</c:f>
              <c:strCache>
                <c:ptCount val="1"/>
                <c:pt idx="0">
                  <c:v>Funds held (commited)</c:v>
                </c:pt>
              </c:strCache>
            </c:strRef>
          </c:tx>
          <c:dLbls>
            <c:dLbl>
              <c:idx val="0"/>
              <c:layout>
                <c:manualLayout>
                  <c:x val="7.7777777777777793E-2"/>
                  <c:y val="4.6296296296295504E-3"/>
                </c:manualLayout>
              </c:layout>
              <c:showVal val="1"/>
            </c:dLbl>
            <c:dLbl>
              <c:idx val="1"/>
              <c:layout>
                <c:manualLayout>
                  <c:x val="9.4444444444444525E-2"/>
                  <c:y val="3.7037037037037056E-2"/>
                </c:manualLayout>
              </c:layout>
              <c:showVal val="1"/>
            </c:dLbl>
            <c:numFmt formatCode="#,##0" sourceLinked="0"/>
            <c:showVal val="1"/>
          </c:dLbls>
          <c:cat>
            <c:strRef>
              <c:f>CIFS!$B$36:$C$36</c:f>
              <c:strCache>
                <c:ptCount val="2"/>
                <c:pt idx="0">
                  <c:v>PPCR</c:v>
                </c:pt>
                <c:pt idx="1">
                  <c:v>CTF</c:v>
                </c:pt>
              </c:strCache>
            </c:strRef>
          </c:cat>
          <c:val>
            <c:numRef>
              <c:f>CIFS!$B$41:$C$41</c:f>
              <c:numCache>
                <c:formatCode>General</c:formatCode>
                <c:ptCount val="2"/>
                <c:pt idx="0">
                  <c:v>10.950000000000006</c:v>
                </c:pt>
                <c:pt idx="1">
                  <c:v>901.8</c:v>
                </c:pt>
              </c:numCache>
            </c:numRef>
          </c:val>
        </c:ser>
        <c:ser>
          <c:idx val="2"/>
          <c:order val="2"/>
          <c:tx>
            <c:strRef>
              <c:f>CIFS!$A$42</c:f>
              <c:strCache>
                <c:ptCount val="1"/>
                <c:pt idx="0">
                  <c:v>Funds dispersed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-2.5462668816040189E-17"/>
                  <c:y val="-2.7777777777777811E-2"/>
                </c:manualLayout>
              </c:layout>
              <c:showVal val="1"/>
            </c:dLbl>
            <c:dLbl>
              <c:idx val="1"/>
              <c:layout>
                <c:manualLayout>
                  <c:x val="2.7777777777778421E-3"/>
                  <c:y val="-4.6296296296296398E-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Val val="1"/>
            </c:dLbl>
            <c:showVal val="1"/>
          </c:dLbls>
          <c:cat>
            <c:strRef>
              <c:f>CIFS!$B$36:$C$36</c:f>
              <c:strCache>
                <c:ptCount val="2"/>
                <c:pt idx="0">
                  <c:v>PPCR</c:v>
                </c:pt>
                <c:pt idx="1">
                  <c:v>CTF</c:v>
                </c:pt>
              </c:strCache>
            </c:strRef>
          </c:cat>
          <c:val>
            <c:numRef>
              <c:f>CIFS!$B$42:$C$42</c:f>
              <c:numCache>
                <c:formatCode>General</c:formatCode>
                <c:ptCount val="2"/>
                <c:pt idx="0">
                  <c:v>0.40000000000000008</c:v>
                </c:pt>
                <c:pt idx="1">
                  <c:v>71.09</c:v>
                </c:pt>
              </c:numCache>
            </c:numRef>
          </c:val>
        </c:ser>
        <c:overlap val="100"/>
        <c:axId val="70140672"/>
        <c:axId val="70142208"/>
      </c:barChart>
      <c:catAx>
        <c:axId val="70140672"/>
        <c:scaling>
          <c:orientation val="minMax"/>
        </c:scaling>
        <c:axPos val="b"/>
        <c:tickLblPos val="nextTo"/>
        <c:crossAx val="70142208"/>
        <c:crosses val="autoZero"/>
        <c:auto val="1"/>
        <c:lblAlgn val="ctr"/>
        <c:lblOffset val="100"/>
      </c:catAx>
      <c:valAx>
        <c:axId val="70142208"/>
        <c:scaling>
          <c:orientation val="minMax"/>
          <c:max val="2500"/>
        </c:scaling>
        <c:axPos val="l"/>
        <c:majorGridlines/>
        <c:numFmt formatCode="General" sourceLinked="1"/>
        <c:tickLblPos val="nextTo"/>
        <c:crossAx val="70140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32609361329841"/>
          <c:y val="0.40867093437306673"/>
          <c:w val="0.26562795275590551"/>
          <c:h val="0.24960122030236731"/>
        </c:manualLayout>
      </c:layout>
    </c:legend>
    <c:plotVisOnly val="1"/>
  </c:chart>
  <c:txPr>
    <a:bodyPr/>
    <a:lstStyle/>
    <a:p>
      <a:pPr>
        <a:defRPr sz="1200" baseline="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9.8571741032371027E-2"/>
          <c:y val="7.7808536447495913E-2"/>
          <c:w val="0.51674912510936133"/>
          <c:h val="0.86887197162054508"/>
        </c:manualLayout>
      </c:layout>
      <c:barChart>
        <c:barDir val="col"/>
        <c:grouping val="stacked"/>
        <c:ser>
          <c:idx val="4"/>
          <c:order val="0"/>
          <c:tx>
            <c:strRef>
              <c:f>'AF and PPCR (rev)'!$B$4</c:f>
              <c:strCache>
                <c:ptCount val="1"/>
                <c:pt idx="0">
                  <c:v>Earmarked additional revenue</c:v>
                </c:pt>
              </c:strCache>
            </c:strRef>
          </c:tx>
          <c:dLbls>
            <c:showVal val="1"/>
          </c:dLbls>
          <c:cat>
            <c:strRef>
              <c:f>'AF and PPCR (rev)'!$C$1:$D$1</c:f>
              <c:strCache>
                <c:ptCount val="2"/>
                <c:pt idx="0">
                  <c:v>PPCR</c:v>
                </c:pt>
                <c:pt idx="1">
                  <c:v>AF</c:v>
                </c:pt>
              </c:strCache>
            </c:strRef>
          </c:cat>
          <c:val>
            <c:numRef>
              <c:f>'AF and PPCR (rev)'!$C$4:$D$4</c:f>
              <c:numCache>
                <c:formatCode>General</c:formatCode>
                <c:ptCount val="2"/>
                <c:pt idx="0">
                  <c:v>329</c:v>
                </c:pt>
                <c:pt idx="1">
                  <c:v>373</c:v>
                </c:pt>
              </c:numCache>
            </c:numRef>
          </c:val>
        </c:ser>
        <c:ser>
          <c:idx val="0"/>
          <c:order val="1"/>
          <c:tx>
            <c:strRef>
              <c:f>'AF and PPCR (rev)'!$B$5</c:f>
              <c:strCache>
                <c:ptCount val="1"/>
                <c:pt idx="0">
                  <c:v>Funds held (uncommitted)</c:v>
                </c:pt>
              </c:strCache>
            </c:strRef>
          </c:tx>
          <c:dLbls>
            <c:numFmt formatCode="#,##0" sourceLinked="0"/>
            <c:showVal val="1"/>
          </c:dLbls>
          <c:cat>
            <c:strRef>
              <c:f>'AF and PPCR (rev)'!$C$1:$D$1</c:f>
              <c:strCache>
                <c:ptCount val="2"/>
                <c:pt idx="0">
                  <c:v>PPCR</c:v>
                </c:pt>
                <c:pt idx="1">
                  <c:v>AF</c:v>
                </c:pt>
              </c:strCache>
            </c:strRef>
          </c:cat>
          <c:val>
            <c:numRef>
              <c:f>'AF and PPCR (rev)'!$C$5:$D$5</c:f>
              <c:numCache>
                <c:formatCode>General</c:formatCode>
                <c:ptCount val="2"/>
                <c:pt idx="0">
                  <c:v>251.1</c:v>
                </c:pt>
                <c:pt idx="1">
                  <c:v>172.53999999999996</c:v>
                </c:pt>
              </c:numCache>
            </c:numRef>
          </c:val>
        </c:ser>
        <c:ser>
          <c:idx val="3"/>
          <c:order val="2"/>
          <c:tx>
            <c:strRef>
              <c:f>'AF and PPCR (rev)'!$B$10</c:f>
              <c:strCache>
                <c:ptCount val="1"/>
                <c:pt idx="0">
                  <c:v>Operational expenses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Lbls>
            <c:numFmt formatCode="#,##0" sourceLinked="0"/>
            <c:showVal val="1"/>
          </c:dLbls>
          <c:cat>
            <c:strRef>
              <c:f>'AF and PPCR (rev)'!$C$1:$D$1</c:f>
              <c:strCache>
                <c:ptCount val="2"/>
                <c:pt idx="0">
                  <c:v>PPCR</c:v>
                </c:pt>
                <c:pt idx="1">
                  <c:v>AF</c:v>
                </c:pt>
              </c:strCache>
            </c:strRef>
          </c:cat>
          <c:val>
            <c:numRef>
              <c:f>'AF and PPCR (rev)'!$C$10:$D$10</c:f>
              <c:numCache>
                <c:formatCode>General</c:formatCode>
                <c:ptCount val="2"/>
                <c:pt idx="0">
                  <c:v>13</c:v>
                </c:pt>
                <c:pt idx="1">
                  <c:v>9.16</c:v>
                </c:pt>
              </c:numCache>
            </c:numRef>
          </c:val>
        </c:ser>
        <c:ser>
          <c:idx val="6"/>
          <c:order val="3"/>
          <c:tx>
            <c:strRef>
              <c:f>'AF and PPCR (rev)'!$B$7</c:f>
              <c:strCache>
                <c:ptCount val="1"/>
                <c:pt idx="0">
                  <c:v>Funds held (commited to PGs)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dLbl>
            <c:showVal val="1"/>
          </c:dLbls>
          <c:cat>
            <c:strRef>
              <c:f>'AF and PPCR (rev)'!$C$1:$D$1</c:f>
              <c:strCache>
                <c:ptCount val="2"/>
                <c:pt idx="0">
                  <c:v>PPCR</c:v>
                </c:pt>
                <c:pt idx="1">
                  <c:v>AF</c:v>
                </c:pt>
              </c:strCache>
            </c:strRef>
          </c:cat>
          <c:val>
            <c:numRef>
              <c:f>'AF and PPCR (rev)'!$C$7:$D$7</c:f>
              <c:numCache>
                <c:formatCode>General</c:formatCode>
                <c:ptCount val="2"/>
                <c:pt idx="0" formatCode="0.00">
                  <c:v>33.700000000000003</c:v>
                </c:pt>
              </c:numCache>
            </c:numRef>
          </c:val>
        </c:ser>
        <c:ser>
          <c:idx val="1"/>
          <c:order val="4"/>
          <c:tx>
            <c:strRef>
              <c:f>'AF and PPCR (rev)'!$B$6</c:f>
              <c:strCache>
                <c:ptCount val="1"/>
                <c:pt idx="0">
                  <c:v>Funds held (commited to projects)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#,##0" sourceLinked="0"/>
            <c:showVal val="1"/>
          </c:dLbls>
          <c:cat>
            <c:strRef>
              <c:f>'AF and PPCR (rev)'!$C$1:$D$1</c:f>
              <c:strCache>
                <c:ptCount val="2"/>
                <c:pt idx="0">
                  <c:v>PPCR</c:v>
                </c:pt>
                <c:pt idx="1">
                  <c:v>AF</c:v>
                </c:pt>
              </c:strCache>
            </c:strRef>
          </c:cat>
          <c:val>
            <c:numRef>
              <c:f>'AF and PPCR (rev)'!$C$6:$D$6</c:f>
              <c:numCache>
                <c:formatCode>General</c:formatCode>
                <c:ptCount val="2"/>
                <c:pt idx="0" formatCode="0.00">
                  <c:v>21.5</c:v>
                </c:pt>
                <c:pt idx="1">
                  <c:v>53.83</c:v>
                </c:pt>
              </c:numCache>
            </c:numRef>
          </c:val>
        </c:ser>
        <c:ser>
          <c:idx val="5"/>
          <c:order val="5"/>
          <c:tx>
            <c:strRef>
              <c:f>'AF and PPCR (rev)'!$B$9</c:f>
              <c:strCache>
                <c:ptCount val="1"/>
                <c:pt idx="0">
                  <c:v>Funds dispersed (for PGs)</c:v>
                </c:pt>
              </c:strCache>
            </c:strRef>
          </c:tx>
          <c:spPr>
            <a:solidFill>
              <a:srgbClr val="6600CC"/>
            </a:solidFill>
          </c:spPr>
          <c:dLbls>
            <c:dLbl>
              <c:idx val="0"/>
              <c:layout>
                <c:manualLayout>
                  <c:x val="0"/>
                  <c:y val="-2.0498265531378144E-2"/>
                </c:manualLayout>
              </c:layout>
              <c:showVal val="1"/>
            </c:dLbl>
            <c:showVal val="1"/>
          </c:dLbls>
          <c:cat>
            <c:strRef>
              <c:f>'AF and PPCR (rev)'!$C$1:$D$1</c:f>
              <c:strCache>
                <c:ptCount val="2"/>
                <c:pt idx="0">
                  <c:v>PPCR</c:v>
                </c:pt>
                <c:pt idx="1">
                  <c:v>AF</c:v>
                </c:pt>
              </c:strCache>
            </c:strRef>
          </c:cat>
          <c:val>
            <c:numRef>
              <c:f>'AF and PPCR (rev)'!$C$9:$D$9</c:f>
              <c:numCache>
                <c:formatCode>General</c:formatCode>
                <c:ptCount val="2"/>
                <c:pt idx="0" formatCode="0.00">
                  <c:v>1.7000000000000006</c:v>
                </c:pt>
              </c:numCache>
            </c:numRef>
          </c:val>
        </c:ser>
        <c:ser>
          <c:idx val="2"/>
          <c:order val="6"/>
          <c:tx>
            <c:strRef>
              <c:f>'AF and PPCR (rev)'!$B$8</c:f>
              <c:strCache>
                <c:ptCount val="1"/>
                <c:pt idx="0">
                  <c:v>Funds dispersed (to projects)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#,##0" sourceLinked="0"/>
            <c:showVal val="1"/>
          </c:dLbls>
          <c:cat>
            <c:strRef>
              <c:f>'AF and PPCR (rev)'!$C$1:$D$1</c:f>
              <c:strCache>
                <c:ptCount val="2"/>
                <c:pt idx="0">
                  <c:v>PPCR</c:v>
                </c:pt>
                <c:pt idx="1">
                  <c:v>AF</c:v>
                </c:pt>
              </c:strCache>
            </c:strRef>
          </c:cat>
          <c:val>
            <c:numRef>
              <c:f>'AF and PPCR (rev)'!$C$8:$D$8</c:f>
              <c:numCache>
                <c:formatCode>General</c:formatCode>
                <c:ptCount val="2"/>
                <c:pt idx="0">
                  <c:v>0</c:v>
                </c:pt>
                <c:pt idx="1">
                  <c:v>12.370000000000006</c:v>
                </c:pt>
              </c:numCache>
            </c:numRef>
          </c:val>
        </c:ser>
        <c:overlap val="100"/>
        <c:axId val="70745088"/>
        <c:axId val="70755072"/>
      </c:barChart>
      <c:catAx>
        <c:axId val="70745088"/>
        <c:scaling>
          <c:orientation val="minMax"/>
        </c:scaling>
        <c:axPos val="b"/>
        <c:tickLblPos val="nextTo"/>
        <c:crossAx val="70755072"/>
        <c:crosses val="autoZero"/>
        <c:auto val="1"/>
        <c:lblAlgn val="ctr"/>
        <c:lblOffset val="100"/>
      </c:catAx>
      <c:valAx>
        <c:axId val="70755072"/>
        <c:scaling>
          <c:orientation val="minMax"/>
          <c:max val="650"/>
          <c:min val="0"/>
        </c:scaling>
        <c:axPos val="l"/>
        <c:majorGridlines/>
        <c:numFmt formatCode="General" sourceLinked="1"/>
        <c:tickLblPos val="nextTo"/>
        <c:crossAx val="707450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>
        <c:manualLayout>
          <c:layoutTarget val="inner"/>
          <c:xMode val="edge"/>
          <c:yMode val="edge"/>
          <c:x val="0.18127477368900316"/>
          <c:y val="7.8305781952694595E-2"/>
          <c:w val="0.59042209595759143"/>
          <c:h val="0.8161683371449916"/>
        </c:manualLayout>
      </c:layout>
      <c:barChart>
        <c:barDir val="col"/>
        <c:grouping val="percentStacked"/>
        <c:ser>
          <c:idx val="0"/>
          <c:order val="0"/>
          <c:tx>
            <c:strRef>
              <c:f>'AF and PPCR (rev)'!$B$10</c:f>
              <c:strCache>
                <c:ptCount val="1"/>
                <c:pt idx="0">
                  <c:v>Operational expenses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Lbls>
            <c:showVal val="1"/>
          </c:dLbls>
          <c:cat>
            <c:strRef>
              <c:f>'AF and PPCR (rev)'!$E$1:$F$1</c:f>
              <c:strCache>
                <c:ptCount val="2"/>
                <c:pt idx="0">
                  <c:v>PPCR</c:v>
                </c:pt>
                <c:pt idx="1">
                  <c:v>AF</c:v>
                </c:pt>
              </c:strCache>
            </c:strRef>
          </c:cat>
          <c:val>
            <c:numRef>
              <c:f>'AF and PPCR (rev)'!$E$10:$F$10</c:f>
              <c:numCache>
                <c:formatCode>0%</c:formatCode>
                <c:ptCount val="2"/>
                <c:pt idx="0">
                  <c:v>0.18597997138769681</c:v>
                </c:pt>
                <c:pt idx="1">
                  <c:v>0.12154989384288745</c:v>
                </c:pt>
              </c:numCache>
            </c:numRef>
          </c:val>
        </c:ser>
        <c:ser>
          <c:idx val="3"/>
          <c:order val="1"/>
          <c:tx>
            <c:strRef>
              <c:f>'AF and PPCR (rev)'!$B$7</c:f>
              <c:strCache>
                <c:ptCount val="1"/>
                <c:pt idx="0">
                  <c:v>Funds held (commited to PGs)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1"/>
              <c:layout>
                <c:manualLayout>
                  <c:x val="0.16754924056057283"/>
                  <c:y val="-3.0520863774089854E-3"/>
                </c:manualLayout>
              </c:layout>
              <c:showVal val="1"/>
            </c:dLbl>
            <c:showVal val="1"/>
          </c:dLbls>
          <c:cat>
            <c:strRef>
              <c:f>'AF and PPCR (rev)'!$E$1:$F$1</c:f>
              <c:strCache>
                <c:ptCount val="2"/>
                <c:pt idx="0">
                  <c:v>PPCR</c:v>
                </c:pt>
                <c:pt idx="1">
                  <c:v>AF</c:v>
                </c:pt>
              </c:strCache>
            </c:strRef>
          </c:cat>
          <c:val>
            <c:numRef>
              <c:f>'AF and PPCR (rev)'!$E$7:$F$7</c:f>
              <c:numCache>
                <c:formatCode>0%</c:formatCode>
                <c:ptCount val="2"/>
                <c:pt idx="0">
                  <c:v>0.48211731044349071</c:v>
                </c:pt>
                <c:pt idx="1">
                  <c:v>0</c:v>
                </c:pt>
              </c:numCache>
            </c:numRef>
          </c:val>
        </c:ser>
        <c:ser>
          <c:idx val="1"/>
          <c:order val="2"/>
          <c:tx>
            <c:strRef>
              <c:f>'AF and PPCR (rev)'!$B$6</c:f>
              <c:strCache>
                <c:ptCount val="1"/>
                <c:pt idx="0">
                  <c:v>Funds held (commited to projects)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'AF and PPCR (rev)'!$E$1:$F$1</c:f>
              <c:strCache>
                <c:ptCount val="2"/>
                <c:pt idx="0">
                  <c:v>PPCR</c:v>
                </c:pt>
                <c:pt idx="1">
                  <c:v>AF</c:v>
                </c:pt>
              </c:strCache>
            </c:strRef>
          </c:cat>
          <c:val>
            <c:numRef>
              <c:f>'AF and PPCR (rev)'!$E$6:$F$6</c:f>
              <c:numCache>
                <c:formatCode>0%</c:formatCode>
                <c:ptCount val="2"/>
                <c:pt idx="0">
                  <c:v>0.30758226037196046</c:v>
                </c:pt>
                <c:pt idx="1">
                  <c:v>0.71430467091295069</c:v>
                </c:pt>
              </c:numCache>
            </c:numRef>
          </c:val>
        </c:ser>
        <c:ser>
          <c:idx val="4"/>
          <c:order val="3"/>
          <c:tx>
            <c:strRef>
              <c:f>'AF and PPCR (rev)'!$B$9</c:f>
              <c:strCache>
                <c:ptCount val="1"/>
                <c:pt idx="0">
                  <c:v>Funds dispersed (for PGs)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</a:rPr>
                      <a:t>2%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0.18030456933356612"/>
                  <c:y val="-1.2056942799575487E-3"/>
                </c:manualLayout>
              </c:layout>
              <c:spPr/>
              <c:txPr>
                <a:bodyPr/>
                <a:lstStyle/>
                <a:p>
                  <a:pPr>
                    <a:defRPr b="0"/>
                  </a:pPr>
                  <a:endParaRPr lang="en-US"/>
                </a:p>
              </c:txPr>
              <c:showVal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'AF and PPCR (rev)'!$E$1:$F$1</c:f>
              <c:strCache>
                <c:ptCount val="2"/>
                <c:pt idx="0">
                  <c:v>PPCR</c:v>
                </c:pt>
                <c:pt idx="1">
                  <c:v>AF</c:v>
                </c:pt>
              </c:strCache>
            </c:strRef>
          </c:cat>
          <c:val>
            <c:numRef>
              <c:f>'AF and PPCR (rev)'!$E$9:$F$9</c:f>
              <c:numCache>
                <c:formatCode>0%</c:formatCode>
                <c:ptCount val="2"/>
                <c:pt idx="0">
                  <c:v>2.4320457796852629E-2</c:v>
                </c:pt>
                <c:pt idx="1">
                  <c:v>0</c:v>
                </c:pt>
              </c:numCache>
            </c:numRef>
          </c:val>
        </c:ser>
        <c:ser>
          <c:idx val="2"/>
          <c:order val="4"/>
          <c:tx>
            <c:strRef>
              <c:f>'AF and PPCR (rev)'!$B$8</c:f>
              <c:strCache>
                <c:ptCount val="1"/>
                <c:pt idx="0">
                  <c:v>Funds dispersed (to projects)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0"/>
                  <c:y val="-3.0457961760627896E-2"/>
                </c:manualLayout>
              </c:layout>
              <c:showVal val="1"/>
            </c:dLbl>
            <c:showVal val="1"/>
          </c:dLbls>
          <c:cat>
            <c:strRef>
              <c:f>'AF and PPCR (rev)'!$E$1:$F$1</c:f>
              <c:strCache>
                <c:ptCount val="2"/>
                <c:pt idx="0">
                  <c:v>PPCR</c:v>
                </c:pt>
                <c:pt idx="1">
                  <c:v>AF</c:v>
                </c:pt>
              </c:strCache>
            </c:strRef>
          </c:cat>
          <c:val>
            <c:numRef>
              <c:f>'AF and PPCR (rev)'!$E$8:$F$8</c:f>
              <c:numCache>
                <c:formatCode>0%</c:formatCode>
                <c:ptCount val="2"/>
                <c:pt idx="0">
                  <c:v>0</c:v>
                </c:pt>
                <c:pt idx="1">
                  <c:v>0.16414543524416145</c:v>
                </c:pt>
              </c:numCache>
            </c:numRef>
          </c:val>
        </c:ser>
        <c:gapWidth val="55"/>
        <c:overlap val="100"/>
        <c:axId val="70870528"/>
        <c:axId val="70872064"/>
      </c:barChart>
      <c:catAx>
        <c:axId val="70870528"/>
        <c:scaling>
          <c:orientation val="minMax"/>
        </c:scaling>
        <c:axPos val="b"/>
        <c:majorTickMark val="none"/>
        <c:tickLblPos val="nextTo"/>
        <c:crossAx val="70872064"/>
        <c:crosses val="autoZero"/>
        <c:auto val="1"/>
        <c:lblAlgn val="ctr"/>
        <c:lblOffset val="100"/>
      </c:catAx>
      <c:valAx>
        <c:axId val="70872064"/>
        <c:scaling>
          <c:orientation val="minMax"/>
          <c:min val="0"/>
        </c:scaling>
        <c:axPos val="l"/>
        <c:majorGridlines/>
        <c:numFmt formatCode="0%" sourceLinked="1"/>
        <c:majorTickMark val="none"/>
        <c:tickLblPos val="nextTo"/>
        <c:crossAx val="70870528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11843285214348206"/>
          <c:y val="5.1400554097404488E-2"/>
          <c:w val="0.47788030402449788"/>
          <c:h val="0.92162667111061769"/>
        </c:manualLayout>
      </c:layout>
      <c:barChart>
        <c:barDir val="col"/>
        <c:grouping val="percentStacked"/>
        <c:ser>
          <c:idx val="0"/>
          <c:order val="0"/>
          <c:tx>
            <c:v>TF minus SPA+</c:v>
          </c:tx>
          <c:dLbls>
            <c:showVal val="1"/>
          </c:dLbls>
          <c:cat>
            <c:strLit>
              <c:ptCount val="1"/>
              <c:pt idx="0">
                <c:v>GEF Trust Fund</c:v>
              </c:pt>
            </c:strLit>
          </c:cat>
          <c:val>
            <c:numRef>
              <c:f>Sheet1!$L$10</c:f>
              <c:numCache>
                <c:formatCode>0%</c:formatCode>
                <c:ptCount val="1"/>
                <c:pt idx="0">
                  <c:v>0.96287916082856861</c:v>
                </c:pt>
              </c:numCache>
            </c:numRef>
          </c:val>
        </c:ser>
        <c:ser>
          <c:idx val="1"/>
          <c:order val="1"/>
          <c:tx>
            <c:v>SPA+</c:v>
          </c:tx>
          <c:cat>
            <c:strLit>
              <c:ptCount val="1"/>
              <c:pt idx="0">
                <c:v>GEF Trust Fund</c:v>
              </c:pt>
            </c:strLit>
          </c:cat>
          <c:val>
            <c:numRef>
              <c:f>Sheet1!$L$11</c:f>
              <c:numCache>
                <c:formatCode>0%</c:formatCode>
                <c:ptCount val="1"/>
                <c:pt idx="0">
                  <c:v>3.7120839171431809E-2</c:v>
                </c:pt>
              </c:numCache>
            </c:numRef>
          </c:val>
        </c:ser>
        <c:overlap val="100"/>
        <c:axId val="70833280"/>
        <c:axId val="70834816"/>
      </c:barChart>
      <c:catAx>
        <c:axId val="70833280"/>
        <c:scaling>
          <c:orientation val="minMax"/>
        </c:scaling>
        <c:delete val="1"/>
        <c:axPos val="b"/>
        <c:tickLblPos val="none"/>
        <c:crossAx val="70834816"/>
        <c:crosses val="autoZero"/>
        <c:auto val="1"/>
        <c:lblAlgn val="ctr"/>
        <c:lblOffset val="100"/>
      </c:catAx>
      <c:valAx>
        <c:axId val="70834816"/>
        <c:scaling>
          <c:orientation val="minMax"/>
          <c:min val="0"/>
        </c:scaling>
        <c:axPos val="l"/>
        <c:majorGridlines/>
        <c:numFmt formatCode="0%" sourceLinked="1"/>
        <c:tickLblPos val="nextTo"/>
        <c:crossAx val="70833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25135334645791"/>
          <c:y val="0.45794947506561734"/>
          <c:w val="0.33074864665354331"/>
          <c:h val="0.16743438320210019"/>
        </c:manualLayout>
      </c:layout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64" cy="511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81" tIns="48891" rIns="97781" bIns="48891" numCol="1" anchor="t" anchorCtr="0" compatLnSpc="1">
            <a:prstTxWarp prst="textNoShape">
              <a:avLst/>
            </a:prstTxWarp>
          </a:bodyPr>
          <a:lstStyle>
            <a:lvl1pPr defTabSz="977976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811" y="0"/>
            <a:ext cx="3076664" cy="511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81" tIns="48891" rIns="97781" bIns="48891" numCol="1" anchor="t" anchorCtr="0" compatLnSpc="1">
            <a:prstTxWarp prst="textNoShape">
              <a:avLst/>
            </a:prstTxWarp>
          </a:bodyPr>
          <a:lstStyle>
            <a:lvl1pPr algn="r" defTabSz="977976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292"/>
            <a:ext cx="3076664" cy="511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81" tIns="48891" rIns="97781" bIns="48891" numCol="1" anchor="b" anchorCtr="0" compatLnSpc="1">
            <a:prstTxWarp prst="textNoShape">
              <a:avLst/>
            </a:prstTxWarp>
          </a:bodyPr>
          <a:lstStyle>
            <a:lvl1pPr defTabSz="977976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811" y="9721292"/>
            <a:ext cx="3076664" cy="511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81" tIns="48891" rIns="97781" bIns="48891" numCol="1" anchor="b" anchorCtr="0" compatLnSpc="1">
            <a:prstTxWarp prst="textNoShape">
              <a:avLst/>
            </a:prstTxWarp>
          </a:bodyPr>
          <a:lstStyle>
            <a:lvl1pPr algn="r" defTabSz="977976">
              <a:defRPr sz="1300"/>
            </a:lvl1pPr>
          </a:lstStyle>
          <a:p>
            <a:pPr>
              <a:defRPr/>
            </a:pPr>
            <a:fld id="{1CD1047A-94AB-4F60-A44E-8011CCFA15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3080" cy="485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7" tIns="47383" rIns="94767" bIns="47383" numCol="1" anchor="t" anchorCtr="0" compatLnSpc="1">
            <a:prstTxWarp prst="textNoShape">
              <a:avLst/>
            </a:prstTxWarp>
          </a:bodyPr>
          <a:lstStyle>
            <a:lvl1pPr defTabSz="94803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7134" y="0"/>
            <a:ext cx="3063080" cy="485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7" tIns="47383" rIns="94767" bIns="47383" numCol="1" anchor="t" anchorCtr="0" compatLnSpc="1">
            <a:prstTxWarp prst="textNoShape">
              <a:avLst/>
            </a:prstTxWarp>
          </a:bodyPr>
          <a:lstStyle>
            <a:lvl1pPr algn="r" defTabSz="94803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8663" y="730250"/>
            <a:ext cx="5614987" cy="3887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356" y="4861466"/>
            <a:ext cx="5187200" cy="461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7" tIns="47383" rIns="94767" bIns="473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932"/>
            <a:ext cx="3063080" cy="487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7" tIns="47383" rIns="94767" bIns="47383" numCol="1" anchor="b" anchorCtr="0" compatLnSpc="1">
            <a:prstTxWarp prst="textNoShape">
              <a:avLst/>
            </a:prstTxWarp>
          </a:bodyPr>
          <a:lstStyle>
            <a:lvl1pPr defTabSz="94803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7134" y="9722932"/>
            <a:ext cx="3063080" cy="487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7" tIns="47383" rIns="94767" bIns="47383" numCol="1" anchor="b" anchorCtr="0" compatLnSpc="1">
            <a:prstTxWarp prst="textNoShape">
              <a:avLst/>
            </a:prstTxWarp>
          </a:bodyPr>
          <a:lstStyle>
            <a:lvl1pPr algn="r" defTabSz="948038">
              <a:defRPr sz="1300"/>
            </a:lvl1pPr>
          </a:lstStyle>
          <a:p>
            <a:pPr>
              <a:defRPr/>
            </a:pPr>
            <a:fld id="{B1FC77AF-02F1-4FC1-A212-E730EEC356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14399-51B2-48A6-9673-7DDB13A8F1F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768350"/>
            <a:ext cx="5541963" cy="383698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450" y="4859826"/>
            <a:ext cx="5207576" cy="460559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z="1300" i="1" dirty="0" smtClean="0"/>
              <a:t>58. In relation to adaptation, bilateral funding seems to have grown remarkably between</a:t>
            </a:r>
          </a:p>
          <a:p>
            <a:r>
              <a:rPr lang="en-GB" sz="1300" i="1" dirty="0" smtClean="0"/>
              <a:t>the reporting periods of the NC4 and the NC5. Even if some distortions are taken into</a:t>
            </a:r>
          </a:p>
          <a:p>
            <a:r>
              <a:rPr lang="en-GB" sz="1300" i="1" dirty="0" smtClean="0"/>
              <a:t>account, the overall increasing trend in the allocation of funds for adaptation becomes</a:t>
            </a:r>
          </a:p>
          <a:p>
            <a:r>
              <a:rPr lang="en-GB" sz="1300" i="1" dirty="0" smtClean="0"/>
              <a:t>apparent between the two reporting periods. Again, however, these figures should be</a:t>
            </a:r>
          </a:p>
          <a:p>
            <a:r>
              <a:rPr lang="en-GB" sz="1300" i="1" dirty="0" smtClean="0"/>
              <a:t>considered carefully when taking into account the figures reported in the NC3.</a:t>
            </a:r>
          </a:p>
          <a:p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04F62D-6525-461C-BCB5-6C48C36F2A50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C77AF-02F1-4FC1-A212-E730EEC3568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58017">
              <a:defRPr/>
            </a:pPr>
            <a:r>
              <a:rPr lang="x-none" sz="1300" smtClean="0"/>
              <a:t>56. The reported figures for bilateral contributions are difficult to compare between reporting periods. This is particularly the case between the NC4 and the NC5. A significant distortion may be explained by the change in the reporting approach adopted by the United States, which is a major contributor. </a:t>
            </a:r>
            <a:r>
              <a:rPr lang="x-none" sz="1300" b="1" smtClean="0"/>
              <a:t>Table 7 shows the figures for bilateral contributions as reported by Annex II Parties, including those of the United States.</a:t>
            </a:r>
            <a:endParaRPr lang="en-GB" sz="1300" b="1" dirty="0" smtClean="0"/>
          </a:p>
          <a:p>
            <a:pPr defTabSz="958017">
              <a:defRPr/>
            </a:pPr>
            <a:endParaRPr lang="en-GB" sz="1300" b="1" dirty="0" smtClean="0"/>
          </a:p>
          <a:p>
            <a:r>
              <a:rPr lang="en-GB" sz="1300" dirty="0" smtClean="0"/>
              <a:t>59. Figures related to bilateral funding for mitigation by sector are presented in table 8,</a:t>
            </a:r>
          </a:p>
          <a:p>
            <a:r>
              <a:rPr lang="en-GB" sz="1300" dirty="0" smtClean="0"/>
              <a:t>which shows the amounts provided by all Annex II Parties except the United States. The</a:t>
            </a:r>
          </a:p>
          <a:p>
            <a:r>
              <a:rPr lang="en-GB" sz="1300" dirty="0" smtClean="0"/>
              <a:t>table has been prepared using information from tables 10 to 15 of the annex to document</a:t>
            </a:r>
          </a:p>
          <a:p>
            <a:r>
              <a:rPr lang="en-GB" sz="1300" dirty="0" smtClean="0"/>
              <a:t>FCCC/SBI/2007/INF.6/Add.2.</a:t>
            </a:r>
          </a:p>
          <a:p>
            <a:pPr defTabSz="958017">
              <a:defRPr/>
            </a:pPr>
            <a:endParaRPr lang="en-GB" sz="1300" dirty="0" smtClean="0"/>
          </a:p>
          <a:p>
            <a:endParaRPr lang="en-US" b="1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364C00-BC08-4D93-93E2-668D96960A29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F0E433-EFD4-4639-94FE-53983CAB50CF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86B4C-C72C-40A7-AF35-E97EDFF07D36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95DA8C-07B7-4B4D-868B-016F41675F05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1FAC7B-5553-4E32-8F67-BBDBC5250262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Conclusion: there is an overwhelming propensity among</a:t>
            </a:r>
            <a:r>
              <a:rPr lang="en-GB" baseline="0" dirty="0" smtClean="0"/>
              <a:t> developed country Parties to favour non-UNFCCC multilateral funds.  Options: Have only UNFCCC funds count against commitments, or introduce innovative funding sources, or make UNFCCC funds more attractive.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C77AF-02F1-4FC1-A212-E730EEC3568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Source: CIF </a:t>
            </a:r>
            <a:r>
              <a:rPr lang="fr-FR" dirty="0" err="1" smtClean="0"/>
              <a:t>Disbursement</a:t>
            </a:r>
            <a:r>
              <a:rPr lang="fr-FR" dirty="0" smtClean="0"/>
              <a:t> Reports (31/12/2010)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C77AF-02F1-4FC1-A212-E730EEC3568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C77AF-02F1-4FC1-A212-E730EEC3568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C77AF-02F1-4FC1-A212-E730EEC3568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0C6B1-E9FA-407E-8F3B-676502DE22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389C6-F247-4521-BDC4-5602C684C6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4B51E-91B4-4C8B-BD4D-084B37B584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DB14C-F00D-40A6-973E-F8A9909988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80EB-3D64-42D5-9CB1-A7181846AB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D49DE-0271-400E-A41E-A963EC4B9F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F569F-3721-4F27-88D5-5AACF143D1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C2497-C985-4ADF-841C-0EED021611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C116F-E5B4-4D29-9595-58DCFD4E6E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C3C91-77D3-4D3A-BC96-C3C209C8B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017FC-A243-4696-8AC5-F717BC5B72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C5F2611-2A66-4C9F-8D7F-97D778236D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9020175" y="1268413"/>
            <a:ext cx="68580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eaLnBrk="0" hangingPunct="0">
              <a:defRPr/>
            </a:pPr>
            <a:r>
              <a:rPr lang="en-GB" sz="2600" dirty="0" err="1">
                <a:solidFill>
                  <a:srgbClr val="800080"/>
                </a:solidFill>
                <a:latin typeface="Gill Sans" pitchFamily="34" charset="0"/>
              </a:rPr>
              <a:t>european</a:t>
            </a:r>
            <a:r>
              <a:rPr lang="en-GB" sz="2600" dirty="0">
                <a:solidFill>
                  <a:srgbClr val="800080"/>
                </a:solidFill>
                <a:latin typeface="Gill Sans" pitchFamily="34" charset="0"/>
              </a:rPr>
              <a:t> capacity building initiative ecbi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3" cstate="print"/>
          <a:srcRect r="1465" b="1465"/>
          <a:stretch>
            <a:fillRect/>
          </a:stretch>
        </p:blipFill>
        <p:spPr bwMode="auto">
          <a:xfrm>
            <a:off x="8699500" y="188913"/>
            <a:ext cx="9683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4000">
              <a:solidFill>
                <a:srgbClr val="000099"/>
              </a:solidFill>
              <a:latin typeface="Gill Sans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747838" y="3213100"/>
            <a:ext cx="756126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solidFill>
                  <a:srgbClr val="660066"/>
                </a:solidFill>
                <a:latin typeface="Gill Sans MT" pitchFamily="34" charset="0"/>
              </a:rPr>
              <a:t>Climate Finance 2011</a:t>
            </a:r>
          </a:p>
          <a:p>
            <a:pPr eaLnBrk="0" hangingPunct="0"/>
            <a:r>
              <a:rPr lang="en-GB">
                <a:solidFill>
                  <a:srgbClr val="660066"/>
                </a:solidFill>
                <a:latin typeface="Gill Sans MT" pitchFamily="34" charset="0"/>
              </a:rPr>
              <a:t>A Stocktaking</a:t>
            </a:r>
          </a:p>
          <a:p>
            <a:pPr eaLnBrk="0" hangingPunct="0"/>
            <a:endParaRPr lang="en-GB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sz="2000">
                <a:solidFill>
                  <a:srgbClr val="660066"/>
                </a:solidFill>
                <a:latin typeface="Gill Sans MT" pitchFamily="34" charset="0"/>
              </a:rPr>
              <a:t>Benito M</a:t>
            </a:r>
            <a:r>
              <a:rPr lang="en-GB" sz="2000">
                <a:solidFill>
                  <a:srgbClr val="660066"/>
                </a:solidFill>
                <a:latin typeface="Gill Sans MT" pitchFamily="34" charset="0"/>
                <a:cs typeface="Times New Roman" pitchFamily="18" charset="0"/>
              </a:rPr>
              <a:t>ü</a:t>
            </a:r>
            <a:r>
              <a:rPr lang="en-GB" sz="2000">
                <a:solidFill>
                  <a:srgbClr val="660066"/>
                </a:solidFill>
                <a:latin typeface="Gill Sans MT" pitchFamily="34" charset="0"/>
              </a:rPr>
              <a:t>ller</a:t>
            </a:r>
          </a:p>
          <a:p>
            <a:pPr eaLnBrk="0" hangingPunct="0"/>
            <a:r>
              <a:rPr lang="en-GB" sz="1600">
                <a:solidFill>
                  <a:srgbClr val="660066"/>
                </a:solidFill>
                <a:latin typeface="Gill Sans MT" pitchFamily="34" charset="0"/>
              </a:rPr>
              <a:t>Director ecbi</a:t>
            </a:r>
            <a:endParaRPr lang="en-US" sz="1600">
              <a:solidFill>
                <a:srgbClr val="660066"/>
              </a:solidFill>
              <a:latin typeface="Gill Sans MT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09675" cy="6858000"/>
          </a:xfrm>
          <a:prstGeom prst="rect">
            <a:avLst/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1116013" cy="6858000"/>
          </a:xfrm>
          <a:prstGeom prst="rect">
            <a:avLst/>
          </a:prstGeom>
          <a:gradFill rotWithShape="1"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1"/>
          </a:gra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 rot="5400000">
            <a:off x="-2814637" y="2933700"/>
            <a:ext cx="685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6838"/>
            <a:r>
              <a:rPr lang="en-GB" sz="3500">
                <a:solidFill>
                  <a:schemeClr val="bg1"/>
                </a:solidFill>
                <a:latin typeface="Gill Sans MT" pitchFamily="34" charset="0"/>
              </a:rPr>
              <a:t>european capacity building initiative</a:t>
            </a:r>
            <a:endParaRPr lang="fr-FR" sz="3500">
              <a:solidFill>
                <a:schemeClr val="bg1"/>
              </a:solidFill>
              <a:latin typeface="Gill Sans MT" pitchFamily="34" charset="0"/>
            </a:endParaRPr>
          </a:p>
          <a:p>
            <a:pPr indent="96838"/>
            <a:r>
              <a:rPr lang="fr-FR">
                <a:solidFill>
                  <a:schemeClr val="bg1"/>
                </a:solidFill>
                <a:latin typeface="Gill Sans MT" pitchFamily="34" charset="0"/>
              </a:rPr>
              <a:t>initiative européenne de renforcement des capacités</a:t>
            </a:r>
            <a:endParaRPr lang="en-GB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1244600" y="803275"/>
            <a:ext cx="866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096000" algn="r"/>
              </a:tabLst>
            </a:pPr>
            <a:r>
              <a:rPr lang="fr-FR" sz="8000">
                <a:solidFill>
                  <a:srgbClr val="660066"/>
                </a:solidFill>
                <a:latin typeface="Gill Sans MT" pitchFamily="34" charset="0"/>
              </a:rPr>
              <a:t>	ecbi</a:t>
            </a:r>
            <a:r>
              <a:rPr lang="fr-FR" sz="5400">
                <a:solidFill>
                  <a:srgbClr val="660066"/>
                </a:solidFill>
                <a:latin typeface="Gill Sans MT" pitchFamily="34" charset="0"/>
              </a:rPr>
              <a:t>	</a:t>
            </a:r>
            <a:endParaRPr lang="en-GB" sz="5400">
              <a:solidFill>
                <a:srgbClr val="660066"/>
              </a:solidFill>
              <a:latin typeface="Gill Sans MT" pitchFamily="34" charset="0"/>
            </a:endParaRPr>
          </a:p>
        </p:txBody>
      </p:sp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3" cstate="print"/>
          <a:srcRect r="1465" b="1465"/>
          <a:stretch>
            <a:fillRect/>
          </a:stretch>
        </p:blipFill>
        <p:spPr bwMode="auto">
          <a:xfrm>
            <a:off x="7691438" y="325438"/>
            <a:ext cx="154622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1749425" y="5695950"/>
            <a:ext cx="74882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rgbClr val="660066"/>
                </a:solidFill>
                <a:latin typeface="Gill Sans MT" pitchFamily="34" charset="0"/>
              </a:rPr>
              <a:t>for sustained capacity building in support of international climate change negotiations</a:t>
            </a:r>
            <a:endParaRPr lang="fr-FR" sz="1600">
              <a:solidFill>
                <a:srgbClr val="660066"/>
              </a:solidFill>
              <a:latin typeface="Gill Sans MT" pitchFamily="34" charset="0"/>
            </a:endParaRPr>
          </a:p>
          <a:p>
            <a:pPr>
              <a:spcBef>
                <a:spcPts val="600"/>
              </a:spcBef>
            </a:pPr>
            <a:r>
              <a:rPr lang="fr-FR" sz="1600">
                <a:solidFill>
                  <a:srgbClr val="660066"/>
                </a:solidFill>
                <a:latin typeface="Gill Sans MT" pitchFamily="34" charset="0"/>
              </a:rPr>
              <a:t>pour un renforcement durable des capacités en appui aux négociations internationales sur les changements climatiques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632520" y="980728"/>
          <a:ext cx="3888432" cy="5508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953000" y="1052736"/>
          <a:ext cx="3888432" cy="5508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4488" y="260350"/>
            <a:ext cx="8245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GB" dirty="0" smtClean="0">
                <a:solidFill>
                  <a:srgbClr val="660066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NATCOM Bilateral Contributions:  Overall Picture</a:t>
            </a:r>
            <a:endParaRPr lang="en-GB" sz="800" dirty="0">
              <a:solidFill>
                <a:srgbClr val="660066"/>
              </a:solidFill>
              <a:latin typeface="Gill Sans MT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920552" y="944724"/>
          <a:ext cx="356439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5205028" y="944724"/>
          <a:ext cx="356439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4488" y="260350"/>
            <a:ext cx="8245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GB" dirty="0" smtClean="0">
                <a:solidFill>
                  <a:srgbClr val="660066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NATCOM Contributions:  Overall Picture</a:t>
            </a:r>
            <a:endParaRPr lang="en-GB" sz="800" dirty="0">
              <a:solidFill>
                <a:srgbClr val="660066"/>
              </a:solidFill>
              <a:latin typeface="Gill Sans MT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5133020" y="4941168"/>
          <a:ext cx="3600400" cy="1735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632520" y="1196752"/>
          <a:ext cx="356439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844988" y="1628800"/>
            <a:ext cx="37084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74638" marR="0" lvl="0" indent="-2746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(d)</a:t>
            </a:r>
            <a:r>
              <a:rPr kumimoji="0" lang="en-GB" sz="1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main challenges when comparing data across Parties relate to the differences in the </a:t>
            </a:r>
            <a:r>
              <a:rPr kumimoji="0" lang="en-GB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sectoral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categories used by Annex II Parties to aggregate their financial data, and in the reporting periods/years and currency used by Annex II Parties;</a:t>
            </a:r>
          </a:p>
          <a:p>
            <a:pPr marL="274638" marR="0" lvl="0" indent="-2746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(e)</a:t>
            </a:r>
            <a:r>
              <a:rPr kumimoji="0" lang="en-GB" sz="1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use of different time bases makes any comparison or aggregation of data significantly difficult. Many Annex II Parties provided information on their financial contributions by year, multi-year period or GEF replenishment cycle, or for several years over a period. Reporting periods vary across Annex II Parties. Several Annex II Parties reported for a multi-year period without annual breakdown or provided information on their contributions over a GEF replenishment cycle;</a:t>
            </a: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44488" y="260350"/>
            <a:ext cx="8245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GB" dirty="0" smtClean="0">
                <a:solidFill>
                  <a:srgbClr val="660066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What Figures? The problem with current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8"/>
          <p:cNvGrpSpPr>
            <a:grpSpLocks/>
          </p:cNvGrpSpPr>
          <p:nvPr/>
        </p:nvGrpSpPr>
        <p:grpSpPr bwMode="auto">
          <a:xfrm>
            <a:off x="539750" y="2138363"/>
            <a:ext cx="2476500" cy="3168650"/>
            <a:chOff x="539140" y="1418272"/>
            <a:chExt cx="2477452" cy="3169445"/>
          </a:xfrm>
        </p:grpSpPr>
        <p:sp>
          <p:nvSpPr>
            <p:cNvPr id="3204" name="Rectangle 69"/>
            <p:cNvSpPr>
              <a:spLocks noChangeArrowheads="1"/>
            </p:cNvSpPr>
            <p:nvPr/>
          </p:nvSpPr>
          <p:spPr bwMode="auto">
            <a:xfrm>
              <a:off x="1490248" y="3002537"/>
              <a:ext cx="1516285" cy="1575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5" name="Freeform 70"/>
            <p:cNvSpPr>
              <a:spLocks noEditPoints="1"/>
            </p:cNvSpPr>
            <p:nvPr/>
          </p:nvSpPr>
          <p:spPr bwMode="auto">
            <a:xfrm>
              <a:off x="1480188" y="2993396"/>
              <a:ext cx="1536404" cy="1594321"/>
            </a:xfrm>
            <a:custGeom>
              <a:avLst/>
              <a:gdLst>
                <a:gd name="T0" fmla="*/ 0 w 1680"/>
                <a:gd name="T1" fmla="*/ 0 h 1744"/>
                <a:gd name="T2" fmla="*/ 1536404 w 1680"/>
                <a:gd name="T3" fmla="*/ 0 h 1744"/>
                <a:gd name="T4" fmla="*/ 1536404 w 1680"/>
                <a:gd name="T5" fmla="*/ 1594321 h 1744"/>
                <a:gd name="T6" fmla="*/ 0 w 1680"/>
                <a:gd name="T7" fmla="*/ 1594321 h 1744"/>
                <a:gd name="T8" fmla="*/ 0 w 1680"/>
                <a:gd name="T9" fmla="*/ 0 h 1744"/>
                <a:gd name="T10" fmla="*/ 20120 w 1680"/>
                <a:gd name="T11" fmla="*/ 1584265 h 1744"/>
                <a:gd name="T12" fmla="*/ 10060 w 1680"/>
                <a:gd name="T13" fmla="*/ 1574209 h 1744"/>
                <a:gd name="T14" fmla="*/ 1526344 w 1680"/>
                <a:gd name="T15" fmla="*/ 1574209 h 1744"/>
                <a:gd name="T16" fmla="*/ 1516284 w 1680"/>
                <a:gd name="T17" fmla="*/ 1584265 h 1744"/>
                <a:gd name="T18" fmla="*/ 1516284 w 1680"/>
                <a:gd name="T19" fmla="*/ 9142 h 1744"/>
                <a:gd name="T20" fmla="*/ 1526344 w 1680"/>
                <a:gd name="T21" fmla="*/ 19198 h 1744"/>
                <a:gd name="T22" fmla="*/ 10060 w 1680"/>
                <a:gd name="T23" fmla="*/ 19198 h 1744"/>
                <a:gd name="T24" fmla="*/ 20120 w 1680"/>
                <a:gd name="T25" fmla="*/ 9142 h 1744"/>
                <a:gd name="T26" fmla="*/ 20120 w 1680"/>
                <a:gd name="T27" fmla="*/ 1584265 h 17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80"/>
                <a:gd name="T43" fmla="*/ 0 h 1744"/>
                <a:gd name="T44" fmla="*/ 1680 w 1680"/>
                <a:gd name="T45" fmla="*/ 1744 h 17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80" h="1744">
                  <a:moveTo>
                    <a:pt x="0" y="0"/>
                  </a:moveTo>
                  <a:lnTo>
                    <a:pt x="1680" y="0"/>
                  </a:lnTo>
                  <a:lnTo>
                    <a:pt x="1680" y="1744"/>
                  </a:lnTo>
                  <a:lnTo>
                    <a:pt x="0" y="1744"/>
                  </a:lnTo>
                  <a:lnTo>
                    <a:pt x="0" y="0"/>
                  </a:lnTo>
                  <a:close/>
                  <a:moveTo>
                    <a:pt x="22" y="1733"/>
                  </a:moveTo>
                  <a:lnTo>
                    <a:pt x="11" y="1722"/>
                  </a:lnTo>
                  <a:lnTo>
                    <a:pt x="1669" y="1722"/>
                  </a:lnTo>
                  <a:lnTo>
                    <a:pt x="1658" y="1733"/>
                  </a:lnTo>
                  <a:lnTo>
                    <a:pt x="1658" y="10"/>
                  </a:lnTo>
                  <a:lnTo>
                    <a:pt x="1669" y="21"/>
                  </a:lnTo>
                  <a:lnTo>
                    <a:pt x="11" y="21"/>
                  </a:lnTo>
                  <a:lnTo>
                    <a:pt x="22" y="10"/>
                  </a:lnTo>
                  <a:lnTo>
                    <a:pt x="22" y="1733"/>
                  </a:lnTo>
                  <a:close/>
                </a:path>
              </a:pathLst>
            </a:custGeom>
            <a:solidFill>
              <a:srgbClr val="002060"/>
            </a:solidFill>
            <a:ln w="1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6" name="Rectangle 71"/>
            <p:cNvSpPr>
              <a:spLocks noChangeArrowheads="1"/>
            </p:cNvSpPr>
            <p:nvPr/>
          </p:nvSpPr>
          <p:spPr bwMode="auto">
            <a:xfrm>
              <a:off x="850994" y="2294966"/>
              <a:ext cx="1010552" cy="3958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7" name="Freeform 72"/>
            <p:cNvSpPr>
              <a:spLocks noEditPoints="1"/>
            </p:cNvSpPr>
            <p:nvPr/>
          </p:nvSpPr>
          <p:spPr bwMode="auto">
            <a:xfrm>
              <a:off x="846421" y="2290395"/>
              <a:ext cx="1020612" cy="405894"/>
            </a:xfrm>
            <a:custGeom>
              <a:avLst/>
              <a:gdLst>
                <a:gd name="T0" fmla="*/ 0 w 1116"/>
                <a:gd name="T1" fmla="*/ 0 h 444"/>
                <a:gd name="T2" fmla="*/ 1020612 w 1116"/>
                <a:gd name="T3" fmla="*/ 0 h 444"/>
                <a:gd name="T4" fmla="*/ 1020612 w 1116"/>
                <a:gd name="T5" fmla="*/ 405894 h 444"/>
                <a:gd name="T6" fmla="*/ 0 w 1116"/>
                <a:gd name="T7" fmla="*/ 405894 h 444"/>
                <a:gd name="T8" fmla="*/ 0 w 1116"/>
                <a:gd name="T9" fmla="*/ 0 h 444"/>
                <a:gd name="T10" fmla="*/ 10060 w 1116"/>
                <a:gd name="T11" fmla="*/ 400409 h 444"/>
                <a:gd name="T12" fmla="*/ 4573 w 1116"/>
                <a:gd name="T13" fmla="*/ 395838 h 444"/>
                <a:gd name="T14" fmla="*/ 1015125 w 1116"/>
                <a:gd name="T15" fmla="*/ 395838 h 444"/>
                <a:gd name="T16" fmla="*/ 1010552 w 1116"/>
                <a:gd name="T17" fmla="*/ 400409 h 444"/>
                <a:gd name="T18" fmla="*/ 1010552 w 1116"/>
                <a:gd name="T19" fmla="*/ 4571 h 444"/>
                <a:gd name="T20" fmla="*/ 1015125 w 1116"/>
                <a:gd name="T21" fmla="*/ 9142 h 444"/>
                <a:gd name="T22" fmla="*/ 4573 w 1116"/>
                <a:gd name="T23" fmla="*/ 9142 h 444"/>
                <a:gd name="T24" fmla="*/ 10060 w 1116"/>
                <a:gd name="T25" fmla="*/ 4571 h 444"/>
                <a:gd name="T26" fmla="*/ 10060 w 1116"/>
                <a:gd name="T27" fmla="*/ 400409 h 4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16"/>
                <a:gd name="T43" fmla="*/ 0 h 444"/>
                <a:gd name="T44" fmla="*/ 1116 w 1116"/>
                <a:gd name="T45" fmla="*/ 444 h 4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16" h="444">
                  <a:moveTo>
                    <a:pt x="0" y="0"/>
                  </a:moveTo>
                  <a:lnTo>
                    <a:pt x="1116" y="0"/>
                  </a:lnTo>
                  <a:lnTo>
                    <a:pt x="1116" y="444"/>
                  </a:lnTo>
                  <a:lnTo>
                    <a:pt x="0" y="444"/>
                  </a:lnTo>
                  <a:lnTo>
                    <a:pt x="0" y="0"/>
                  </a:lnTo>
                  <a:close/>
                  <a:moveTo>
                    <a:pt x="11" y="438"/>
                  </a:moveTo>
                  <a:lnTo>
                    <a:pt x="5" y="433"/>
                  </a:lnTo>
                  <a:lnTo>
                    <a:pt x="1110" y="433"/>
                  </a:lnTo>
                  <a:lnTo>
                    <a:pt x="1105" y="438"/>
                  </a:lnTo>
                  <a:lnTo>
                    <a:pt x="1105" y="5"/>
                  </a:lnTo>
                  <a:lnTo>
                    <a:pt x="1110" y="10"/>
                  </a:lnTo>
                  <a:lnTo>
                    <a:pt x="5" y="10"/>
                  </a:lnTo>
                  <a:lnTo>
                    <a:pt x="11" y="5"/>
                  </a:lnTo>
                  <a:lnTo>
                    <a:pt x="11" y="438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8" name="Rectangle 73"/>
            <p:cNvSpPr>
              <a:spLocks noChangeArrowheads="1"/>
            </p:cNvSpPr>
            <p:nvPr/>
          </p:nvSpPr>
          <p:spPr bwMode="auto">
            <a:xfrm>
              <a:off x="2000554" y="1561797"/>
              <a:ext cx="891663" cy="4058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9" name="Freeform 74"/>
            <p:cNvSpPr>
              <a:spLocks noEditPoints="1"/>
            </p:cNvSpPr>
            <p:nvPr/>
          </p:nvSpPr>
          <p:spPr bwMode="auto">
            <a:xfrm>
              <a:off x="1995981" y="1557227"/>
              <a:ext cx="901723" cy="415950"/>
            </a:xfrm>
            <a:custGeom>
              <a:avLst/>
              <a:gdLst>
                <a:gd name="T0" fmla="*/ 0 w 986"/>
                <a:gd name="T1" fmla="*/ 0 h 455"/>
                <a:gd name="T2" fmla="*/ 901723 w 986"/>
                <a:gd name="T3" fmla="*/ 0 h 455"/>
                <a:gd name="T4" fmla="*/ 901723 w 986"/>
                <a:gd name="T5" fmla="*/ 415950 h 455"/>
                <a:gd name="T6" fmla="*/ 0 w 986"/>
                <a:gd name="T7" fmla="*/ 415950 h 455"/>
                <a:gd name="T8" fmla="*/ 0 w 986"/>
                <a:gd name="T9" fmla="*/ 0 h 455"/>
                <a:gd name="T10" fmla="*/ 10060 w 986"/>
                <a:gd name="T11" fmla="*/ 410465 h 455"/>
                <a:gd name="T12" fmla="*/ 4573 w 986"/>
                <a:gd name="T13" fmla="*/ 405894 h 455"/>
                <a:gd name="T14" fmla="*/ 896236 w 986"/>
                <a:gd name="T15" fmla="*/ 405894 h 455"/>
                <a:gd name="T16" fmla="*/ 891663 w 986"/>
                <a:gd name="T17" fmla="*/ 410465 h 455"/>
                <a:gd name="T18" fmla="*/ 891663 w 986"/>
                <a:gd name="T19" fmla="*/ 4571 h 455"/>
                <a:gd name="T20" fmla="*/ 896236 w 986"/>
                <a:gd name="T21" fmla="*/ 10056 h 455"/>
                <a:gd name="T22" fmla="*/ 4573 w 986"/>
                <a:gd name="T23" fmla="*/ 10056 h 455"/>
                <a:gd name="T24" fmla="*/ 10060 w 986"/>
                <a:gd name="T25" fmla="*/ 4571 h 455"/>
                <a:gd name="T26" fmla="*/ 10060 w 986"/>
                <a:gd name="T27" fmla="*/ 410465 h 4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86"/>
                <a:gd name="T43" fmla="*/ 0 h 455"/>
                <a:gd name="T44" fmla="*/ 986 w 986"/>
                <a:gd name="T45" fmla="*/ 455 h 45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86" h="455">
                  <a:moveTo>
                    <a:pt x="0" y="0"/>
                  </a:moveTo>
                  <a:lnTo>
                    <a:pt x="986" y="0"/>
                  </a:lnTo>
                  <a:lnTo>
                    <a:pt x="986" y="455"/>
                  </a:lnTo>
                  <a:lnTo>
                    <a:pt x="0" y="455"/>
                  </a:lnTo>
                  <a:lnTo>
                    <a:pt x="0" y="0"/>
                  </a:lnTo>
                  <a:close/>
                  <a:moveTo>
                    <a:pt x="11" y="449"/>
                  </a:moveTo>
                  <a:lnTo>
                    <a:pt x="5" y="444"/>
                  </a:lnTo>
                  <a:lnTo>
                    <a:pt x="980" y="444"/>
                  </a:lnTo>
                  <a:lnTo>
                    <a:pt x="975" y="449"/>
                  </a:lnTo>
                  <a:lnTo>
                    <a:pt x="975" y="5"/>
                  </a:lnTo>
                  <a:lnTo>
                    <a:pt x="980" y="11"/>
                  </a:lnTo>
                  <a:lnTo>
                    <a:pt x="5" y="11"/>
                  </a:lnTo>
                  <a:lnTo>
                    <a:pt x="11" y="5"/>
                  </a:lnTo>
                  <a:lnTo>
                    <a:pt x="11" y="449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0" name="Rectangle 75"/>
            <p:cNvSpPr>
              <a:spLocks noChangeArrowheads="1"/>
            </p:cNvSpPr>
            <p:nvPr/>
          </p:nvSpPr>
          <p:spPr bwMode="auto">
            <a:xfrm>
              <a:off x="1920990" y="1492320"/>
              <a:ext cx="891663" cy="40680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1" name="Freeform 76"/>
            <p:cNvSpPr>
              <a:spLocks noEditPoints="1"/>
            </p:cNvSpPr>
            <p:nvPr/>
          </p:nvSpPr>
          <p:spPr bwMode="auto">
            <a:xfrm>
              <a:off x="1916417" y="1487749"/>
              <a:ext cx="901723" cy="415950"/>
            </a:xfrm>
            <a:custGeom>
              <a:avLst/>
              <a:gdLst>
                <a:gd name="T0" fmla="*/ 0 w 986"/>
                <a:gd name="T1" fmla="*/ 0 h 455"/>
                <a:gd name="T2" fmla="*/ 901723 w 986"/>
                <a:gd name="T3" fmla="*/ 0 h 455"/>
                <a:gd name="T4" fmla="*/ 901723 w 986"/>
                <a:gd name="T5" fmla="*/ 415950 h 455"/>
                <a:gd name="T6" fmla="*/ 0 w 986"/>
                <a:gd name="T7" fmla="*/ 415950 h 455"/>
                <a:gd name="T8" fmla="*/ 0 w 986"/>
                <a:gd name="T9" fmla="*/ 0 h 455"/>
                <a:gd name="T10" fmla="*/ 10060 w 986"/>
                <a:gd name="T11" fmla="*/ 411379 h 455"/>
                <a:gd name="T12" fmla="*/ 4573 w 986"/>
                <a:gd name="T13" fmla="*/ 405894 h 455"/>
                <a:gd name="T14" fmla="*/ 896236 w 986"/>
                <a:gd name="T15" fmla="*/ 405894 h 455"/>
                <a:gd name="T16" fmla="*/ 891663 w 986"/>
                <a:gd name="T17" fmla="*/ 411379 h 455"/>
                <a:gd name="T18" fmla="*/ 891663 w 986"/>
                <a:gd name="T19" fmla="*/ 4571 h 455"/>
                <a:gd name="T20" fmla="*/ 896236 w 986"/>
                <a:gd name="T21" fmla="*/ 10056 h 455"/>
                <a:gd name="T22" fmla="*/ 4573 w 986"/>
                <a:gd name="T23" fmla="*/ 10056 h 455"/>
                <a:gd name="T24" fmla="*/ 10060 w 986"/>
                <a:gd name="T25" fmla="*/ 4571 h 455"/>
                <a:gd name="T26" fmla="*/ 10060 w 986"/>
                <a:gd name="T27" fmla="*/ 411379 h 4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86"/>
                <a:gd name="T43" fmla="*/ 0 h 455"/>
                <a:gd name="T44" fmla="*/ 986 w 986"/>
                <a:gd name="T45" fmla="*/ 455 h 45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86" h="455">
                  <a:moveTo>
                    <a:pt x="0" y="0"/>
                  </a:moveTo>
                  <a:lnTo>
                    <a:pt x="986" y="0"/>
                  </a:lnTo>
                  <a:lnTo>
                    <a:pt x="986" y="455"/>
                  </a:lnTo>
                  <a:lnTo>
                    <a:pt x="0" y="455"/>
                  </a:lnTo>
                  <a:lnTo>
                    <a:pt x="0" y="0"/>
                  </a:lnTo>
                  <a:close/>
                  <a:moveTo>
                    <a:pt x="11" y="450"/>
                  </a:moveTo>
                  <a:lnTo>
                    <a:pt x="5" y="444"/>
                  </a:lnTo>
                  <a:lnTo>
                    <a:pt x="980" y="444"/>
                  </a:lnTo>
                  <a:lnTo>
                    <a:pt x="975" y="450"/>
                  </a:lnTo>
                  <a:lnTo>
                    <a:pt x="975" y="5"/>
                  </a:lnTo>
                  <a:lnTo>
                    <a:pt x="980" y="11"/>
                  </a:lnTo>
                  <a:lnTo>
                    <a:pt x="5" y="11"/>
                  </a:lnTo>
                  <a:lnTo>
                    <a:pt x="11" y="5"/>
                  </a:lnTo>
                  <a:lnTo>
                    <a:pt x="11" y="450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2" name="Rectangle 77"/>
            <p:cNvSpPr>
              <a:spLocks noChangeArrowheads="1"/>
            </p:cNvSpPr>
            <p:nvPr/>
          </p:nvSpPr>
          <p:spPr bwMode="auto">
            <a:xfrm>
              <a:off x="549200" y="3012593"/>
              <a:ext cx="772775" cy="2870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3" name="Freeform 78"/>
            <p:cNvSpPr>
              <a:spLocks noEditPoints="1"/>
            </p:cNvSpPr>
            <p:nvPr/>
          </p:nvSpPr>
          <p:spPr bwMode="auto">
            <a:xfrm>
              <a:off x="539140" y="3002537"/>
              <a:ext cx="792894" cy="307163"/>
            </a:xfrm>
            <a:custGeom>
              <a:avLst/>
              <a:gdLst>
                <a:gd name="T0" fmla="*/ 0 w 867"/>
                <a:gd name="T1" fmla="*/ 0 h 336"/>
                <a:gd name="T2" fmla="*/ 792894 w 867"/>
                <a:gd name="T3" fmla="*/ 0 h 336"/>
                <a:gd name="T4" fmla="*/ 792894 w 867"/>
                <a:gd name="T5" fmla="*/ 307163 h 336"/>
                <a:gd name="T6" fmla="*/ 0 w 867"/>
                <a:gd name="T7" fmla="*/ 307163 h 336"/>
                <a:gd name="T8" fmla="*/ 0 w 867"/>
                <a:gd name="T9" fmla="*/ 0 h 336"/>
                <a:gd name="T10" fmla="*/ 20120 w 867"/>
                <a:gd name="T11" fmla="*/ 297107 h 336"/>
                <a:gd name="T12" fmla="*/ 10060 w 867"/>
                <a:gd name="T13" fmla="*/ 287965 h 336"/>
                <a:gd name="T14" fmla="*/ 782834 w 867"/>
                <a:gd name="T15" fmla="*/ 287965 h 336"/>
                <a:gd name="T16" fmla="*/ 772774 w 867"/>
                <a:gd name="T17" fmla="*/ 297107 h 336"/>
                <a:gd name="T18" fmla="*/ 772774 w 867"/>
                <a:gd name="T19" fmla="*/ 10056 h 336"/>
                <a:gd name="T20" fmla="*/ 782834 w 867"/>
                <a:gd name="T21" fmla="*/ 20112 h 336"/>
                <a:gd name="T22" fmla="*/ 10060 w 867"/>
                <a:gd name="T23" fmla="*/ 20112 h 336"/>
                <a:gd name="T24" fmla="*/ 20120 w 867"/>
                <a:gd name="T25" fmla="*/ 10056 h 336"/>
                <a:gd name="T26" fmla="*/ 20120 w 867"/>
                <a:gd name="T27" fmla="*/ 297107 h 3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67"/>
                <a:gd name="T43" fmla="*/ 0 h 336"/>
                <a:gd name="T44" fmla="*/ 867 w 867"/>
                <a:gd name="T45" fmla="*/ 336 h 3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67" h="336">
                  <a:moveTo>
                    <a:pt x="0" y="0"/>
                  </a:moveTo>
                  <a:lnTo>
                    <a:pt x="867" y="0"/>
                  </a:lnTo>
                  <a:lnTo>
                    <a:pt x="867" y="336"/>
                  </a:lnTo>
                  <a:lnTo>
                    <a:pt x="0" y="336"/>
                  </a:lnTo>
                  <a:lnTo>
                    <a:pt x="0" y="0"/>
                  </a:lnTo>
                  <a:close/>
                  <a:moveTo>
                    <a:pt x="22" y="325"/>
                  </a:moveTo>
                  <a:lnTo>
                    <a:pt x="11" y="315"/>
                  </a:lnTo>
                  <a:lnTo>
                    <a:pt x="856" y="315"/>
                  </a:lnTo>
                  <a:lnTo>
                    <a:pt x="845" y="325"/>
                  </a:lnTo>
                  <a:lnTo>
                    <a:pt x="845" y="11"/>
                  </a:lnTo>
                  <a:lnTo>
                    <a:pt x="856" y="22"/>
                  </a:lnTo>
                  <a:lnTo>
                    <a:pt x="11" y="22"/>
                  </a:lnTo>
                  <a:lnTo>
                    <a:pt x="22" y="11"/>
                  </a:lnTo>
                  <a:lnTo>
                    <a:pt x="22" y="325"/>
                  </a:lnTo>
                  <a:close/>
                </a:path>
              </a:pathLst>
            </a:custGeom>
            <a:solidFill>
              <a:srgbClr val="FF0000"/>
            </a:solidFill>
            <a:ln w="1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4" name="Rectangle 79"/>
            <p:cNvSpPr>
              <a:spLocks noChangeArrowheads="1"/>
            </p:cNvSpPr>
            <p:nvPr/>
          </p:nvSpPr>
          <p:spPr bwMode="auto">
            <a:xfrm>
              <a:off x="1742657" y="3423972"/>
              <a:ext cx="823074" cy="4552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" name="Freeform 80"/>
            <p:cNvSpPr>
              <a:spLocks noEditPoints="1"/>
            </p:cNvSpPr>
            <p:nvPr/>
          </p:nvSpPr>
          <p:spPr bwMode="auto">
            <a:xfrm>
              <a:off x="1738085" y="3418487"/>
              <a:ext cx="832219" cy="466229"/>
            </a:xfrm>
            <a:custGeom>
              <a:avLst/>
              <a:gdLst>
                <a:gd name="T0" fmla="*/ 0 w 910"/>
                <a:gd name="T1" fmla="*/ 0 h 510"/>
                <a:gd name="T2" fmla="*/ 832219 w 910"/>
                <a:gd name="T3" fmla="*/ 0 h 510"/>
                <a:gd name="T4" fmla="*/ 832219 w 910"/>
                <a:gd name="T5" fmla="*/ 466229 h 510"/>
                <a:gd name="T6" fmla="*/ 0 w 910"/>
                <a:gd name="T7" fmla="*/ 466229 h 510"/>
                <a:gd name="T8" fmla="*/ 0 w 910"/>
                <a:gd name="T9" fmla="*/ 0 h 510"/>
                <a:gd name="T10" fmla="*/ 10060 w 910"/>
                <a:gd name="T11" fmla="*/ 460744 h 510"/>
                <a:gd name="T12" fmla="*/ 4573 w 910"/>
                <a:gd name="T13" fmla="*/ 456173 h 510"/>
                <a:gd name="T14" fmla="*/ 827646 w 910"/>
                <a:gd name="T15" fmla="*/ 456173 h 510"/>
                <a:gd name="T16" fmla="*/ 822159 w 910"/>
                <a:gd name="T17" fmla="*/ 460744 h 510"/>
                <a:gd name="T18" fmla="*/ 822159 w 910"/>
                <a:gd name="T19" fmla="*/ 5485 h 510"/>
                <a:gd name="T20" fmla="*/ 827646 w 910"/>
                <a:gd name="T21" fmla="*/ 10056 h 510"/>
                <a:gd name="T22" fmla="*/ 4573 w 910"/>
                <a:gd name="T23" fmla="*/ 10056 h 510"/>
                <a:gd name="T24" fmla="*/ 10060 w 910"/>
                <a:gd name="T25" fmla="*/ 5485 h 510"/>
                <a:gd name="T26" fmla="*/ 10060 w 910"/>
                <a:gd name="T27" fmla="*/ 460744 h 5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10"/>
                <a:gd name="T43" fmla="*/ 0 h 510"/>
                <a:gd name="T44" fmla="*/ 910 w 910"/>
                <a:gd name="T45" fmla="*/ 510 h 51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10" h="510">
                  <a:moveTo>
                    <a:pt x="0" y="0"/>
                  </a:moveTo>
                  <a:lnTo>
                    <a:pt x="910" y="0"/>
                  </a:lnTo>
                  <a:lnTo>
                    <a:pt x="910" y="510"/>
                  </a:lnTo>
                  <a:lnTo>
                    <a:pt x="0" y="510"/>
                  </a:lnTo>
                  <a:lnTo>
                    <a:pt x="0" y="0"/>
                  </a:lnTo>
                  <a:close/>
                  <a:moveTo>
                    <a:pt x="11" y="504"/>
                  </a:moveTo>
                  <a:lnTo>
                    <a:pt x="5" y="499"/>
                  </a:lnTo>
                  <a:lnTo>
                    <a:pt x="905" y="499"/>
                  </a:lnTo>
                  <a:lnTo>
                    <a:pt x="899" y="504"/>
                  </a:lnTo>
                  <a:lnTo>
                    <a:pt x="899" y="6"/>
                  </a:lnTo>
                  <a:lnTo>
                    <a:pt x="905" y="11"/>
                  </a:lnTo>
                  <a:lnTo>
                    <a:pt x="5" y="11"/>
                  </a:lnTo>
                  <a:lnTo>
                    <a:pt x="11" y="6"/>
                  </a:lnTo>
                  <a:lnTo>
                    <a:pt x="11" y="504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6" name="Rectangle 81"/>
            <p:cNvSpPr>
              <a:spLocks noChangeArrowheads="1"/>
            </p:cNvSpPr>
            <p:nvPr/>
          </p:nvSpPr>
          <p:spPr bwMode="auto">
            <a:xfrm>
              <a:off x="1842341" y="3512647"/>
              <a:ext cx="822159" cy="456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7" name="Freeform 82"/>
            <p:cNvSpPr>
              <a:spLocks noEditPoints="1"/>
            </p:cNvSpPr>
            <p:nvPr/>
          </p:nvSpPr>
          <p:spPr bwMode="auto">
            <a:xfrm>
              <a:off x="1836853" y="3508076"/>
              <a:ext cx="832219" cy="465315"/>
            </a:xfrm>
            <a:custGeom>
              <a:avLst/>
              <a:gdLst>
                <a:gd name="T0" fmla="*/ 0 w 910"/>
                <a:gd name="T1" fmla="*/ 0 h 509"/>
                <a:gd name="T2" fmla="*/ 832219 w 910"/>
                <a:gd name="T3" fmla="*/ 0 h 509"/>
                <a:gd name="T4" fmla="*/ 832219 w 910"/>
                <a:gd name="T5" fmla="*/ 465315 h 509"/>
                <a:gd name="T6" fmla="*/ 0 w 910"/>
                <a:gd name="T7" fmla="*/ 465315 h 509"/>
                <a:gd name="T8" fmla="*/ 0 w 910"/>
                <a:gd name="T9" fmla="*/ 0 h 509"/>
                <a:gd name="T10" fmla="*/ 10060 w 910"/>
                <a:gd name="T11" fmla="*/ 460744 h 509"/>
                <a:gd name="T12" fmla="*/ 5487 w 910"/>
                <a:gd name="T13" fmla="*/ 455259 h 509"/>
                <a:gd name="T14" fmla="*/ 827646 w 910"/>
                <a:gd name="T15" fmla="*/ 455259 h 509"/>
                <a:gd name="T16" fmla="*/ 823074 w 910"/>
                <a:gd name="T17" fmla="*/ 460744 h 509"/>
                <a:gd name="T18" fmla="*/ 823074 w 910"/>
                <a:gd name="T19" fmla="*/ 4571 h 509"/>
                <a:gd name="T20" fmla="*/ 827646 w 910"/>
                <a:gd name="T21" fmla="*/ 10056 h 509"/>
                <a:gd name="T22" fmla="*/ 5487 w 910"/>
                <a:gd name="T23" fmla="*/ 10056 h 509"/>
                <a:gd name="T24" fmla="*/ 10060 w 910"/>
                <a:gd name="T25" fmla="*/ 4571 h 509"/>
                <a:gd name="T26" fmla="*/ 10060 w 910"/>
                <a:gd name="T27" fmla="*/ 460744 h 5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10"/>
                <a:gd name="T43" fmla="*/ 0 h 509"/>
                <a:gd name="T44" fmla="*/ 910 w 910"/>
                <a:gd name="T45" fmla="*/ 509 h 50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10" h="509">
                  <a:moveTo>
                    <a:pt x="0" y="0"/>
                  </a:moveTo>
                  <a:lnTo>
                    <a:pt x="910" y="0"/>
                  </a:lnTo>
                  <a:lnTo>
                    <a:pt x="910" y="509"/>
                  </a:lnTo>
                  <a:lnTo>
                    <a:pt x="0" y="509"/>
                  </a:lnTo>
                  <a:lnTo>
                    <a:pt x="0" y="0"/>
                  </a:lnTo>
                  <a:close/>
                  <a:moveTo>
                    <a:pt x="11" y="504"/>
                  </a:moveTo>
                  <a:lnTo>
                    <a:pt x="6" y="498"/>
                  </a:lnTo>
                  <a:lnTo>
                    <a:pt x="905" y="498"/>
                  </a:lnTo>
                  <a:lnTo>
                    <a:pt x="900" y="504"/>
                  </a:lnTo>
                  <a:lnTo>
                    <a:pt x="900" y="5"/>
                  </a:lnTo>
                  <a:lnTo>
                    <a:pt x="905" y="11"/>
                  </a:lnTo>
                  <a:lnTo>
                    <a:pt x="6" y="11"/>
                  </a:lnTo>
                  <a:lnTo>
                    <a:pt x="11" y="5"/>
                  </a:lnTo>
                  <a:lnTo>
                    <a:pt x="11" y="504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8" name="Rectangle 83"/>
            <p:cNvSpPr>
              <a:spLocks noChangeArrowheads="1"/>
            </p:cNvSpPr>
            <p:nvPr/>
          </p:nvSpPr>
          <p:spPr bwMode="auto">
            <a:xfrm>
              <a:off x="1951169" y="3602236"/>
              <a:ext cx="812100" cy="4552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9" name="Freeform 84"/>
            <p:cNvSpPr>
              <a:spLocks noEditPoints="1"/>
            </p:cNvSpPr>
            <p:nvPr/>
          </p:nvSpPr>
          <p:spPr bwMode="auto">
            <a:xfrm>
              <a:off x="1946597" y="3596751"/>
              <a:ext cx="822159" cy="466229"/>
            </a:xfrm>
            <a:custGeom>
              <a:avLst/>
              <a:gdLst>
                <a:gd name="T0" fmla="*/ 0 w 899"/>
                <a:gd name="T1" fmla="*/ 0 h 510"/>
                <a:gd name="T2" fmla="*/ 822159 w 899"/>
                <a:gd name="T3" fmla="*/ 0 h 510"/>
                <a:gd name="T4" fmla="*/ 822159 w 899"/>
                <a:gd name="T5" fmla="*/ 466229 h 510"/>
                <a:gd name="T6" fmla="*/ 0 w 899"/>
                <a:gd name="T7" fmla="*/ 466229 h 510"/>
                <a:gd name="T8" fmla="*/ 0 w 899"/>
                <a:gd name="T9" fmla="*/ 0 h 510"/>
                <a:gd name="T10" fmla="*/ 9145 w 899"/>
                <a:gd name="T11" fmla="*/ 460744 h 510"/>
                <a:gd name="T12" fmla="*/ 4573 w 899"/>
                <a:gd name="T13" fmla="*/ 456173 h 510"/>
                <a:gd name="T14" fmla="*/ 816672 w 899"/>
                <a:gd name="T15" fmla="*/ 456173 h 510"/>
                <a:gd name="T16" fmla="*/ 812099 w 899"/>
                <a:gd name="T17" fmla="*/ 460744 h 510"/>
                <a:gd name="T18" fmla="*/ 812099 w 899"/>
                <a:gd name="T19" fmla="*/ 5485 h 510"/>
                <a:gd name="T20" fmla="*/ 816672 w 899"/>
                <a:gd name="T21" fmla="*/ 10056 h 510"/>
                <a:gd name="T22" fmla="*/ 4573 w 899"/>
                <a:gd name="T23" fmla="*/ 10056 h 510"/>
                <a:gd name="T24" fmla="*/ 9145 w 899"/>
                <a:gd name="T25" fmla="*/ 5485 h 510"/>
                <a:gd name="T26" fmla="*/ 9145 w 899"/>
                <a:gd name="T27" fmla="*/ 460744 h 5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99"/>
                <a:gd name="T43" fmla="*/ 0 h 510"/>
                <a:gd name="T44" fmla="*/ 899 w 899"/>
                <a:gd name="T45" fmla="*/ 510 h 51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99" h="510">
                  <a:moveTo>
                    <a:pt x="0" y="0"/>
                  </a:moveTo>
                  <a:lnTo>
                    <a:pt x="899" y="0"/>
                  </a:lnTo>
                  <a:lnTo>
                    <a:pt x="899" y="510"/>
                  </a:lnTo>
                  <a:lnTo>
                    <a:pt x="0" y="510"/>
                  </a:lnTo>
                  <a:lnTo>
                    <a:pt x="0" y="0"/>
                  </a:lnTo>
                  <a:close/>
                  <a:moveTo>
                    <a:pt x="10" y="504"/>
                  </a:moveTo>
                  <a:lnTo>
                    <a:pt x="5" y="499"/>
                  </a:lnTo>
                  <a:lnTo>
                    <a:pt x="893" y="499"/>
                  </a:lnTo>
                  <a:lnTo>
                    <a:pt x="888" y="504"/>
                  </a:lnTo>
                  <a:lnTo>
                    <a:pt x="888" y="6"/>
                  </a:lnTo>
                  <a:lnTo>
                    <a:pt x="893" y="11"/>
                  </a:lnTo>
                  <a:lnTo>
                    <a:pt x="5" y="11"/>
                  </a:lnTo>
                  <a:lnTo>
                    <a:pt x="10" y="6"/>
                  </a:lnTo>
                  <a:lnTo>
                    <a:pt x="10" y="504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0" name="Freeform 85"/>
            <p:cNvSpPr>
              <a:spLocks noEditPoints="1"/>
            </p:cNvSpPr>
            <p:nvPr/>
          </p:nvSpPr>
          <p:spPr bwMode="auto">
            <a:xfrm>
              <a:off x="1332949" y="3153376"/>
              <a:ext cx="412451" cy="498225"/>
            </a:xfrm>
            <a:custGeom>
              <a:avLst/>
              <a:gdLst>
                <a:gd name="T0" fmla="*/ 8231 w 451"/>
                <a:gd name="T1" fmla="*/ 0 h 545"/>
                <a:gd name="T2" fmla="*/ 374955 w 451"/>
                <a:gd name="T3" fmla="*/ 443374 h 545"/>
                <a:gd name="T4" fmla="*/ 366725 w 451"/>
                <a:gd name="T5" fmla="*/ 449774 h 545"/>
                <a:gd name="T6" fmla="*/ 0 w 451"/>
                <a:gd name="T7" fmla="*/ 6399 h 545"/>
                <a:gd name="T8" fmla="*/ 8231 w 451"/>
                <a:gd name="T9" fmla="*/ 0 h 545"/>
                <a:gd name="T10" fmla="*/ 393246 w 451"/>
                <a:gd name="T11" fmla="*/ 411378 h 545"/>
                <a:gd name="T12" fmla="*/ 412451 w 451"/>
                <a:gd name="T13" fmla="*/ 498225 h 545"/>
                <a:gd name="T14" fmla="*/ 331973 w 451"/>
                <a:gd name="T15" fmla="*/ 462572 h 545"/>
                <a:gd name="T16" fmla="*/ 393246 w 451"/>
                <a:gd name="T17" fmla="*/ 411378 h 5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1"/>
                <a:gd name="T28" fmla="*/ 0 h 545"/>
                <a:gd name="T29" fmla="*/ 451 w 451"/>
                <a:gd name="T30" fmla="*/ 545 h 5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1" h="545">
                  <a:moveTo>
                    <a:pt x="9" y="0"/>
                  </a:moveTo>
                  <a:lnTo>
                    <a:pt x="410" y="485"/>
                  </a:lnTo>
                  <a:lnTo>
                    <a:pt x="401" y="492"/>
                  </a:lnTo>
                  <a:lnTo>
                    <a:pt x="0" y="7"/>
                  </a:lnTo>
                  <a:lnTo>
                    <a:pt x="9" y="0"/>
                  </a:lnTo>
                  <a:close/>
                  <a:moveTo>
                    <a:pt x="430" y="450"/>
                  </a:moveTo>
                  <a:lnTo>
                    <a:pt x="451" y="545"/>
                  </a:lnTo>
                  <a:lnTo>
                    <a:pt x="363" y="506"/>
                  </a:lnTo>
                  <a:lnTo>
                    <a:pt x="430" y="450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1" name="Freeform 86"/>
            <p:cNvSpPr>
              <a:spLocks noEditPoints="1"/>
            </p:cNvSpPr>
            <p:nvPr/>
          </p:nvSpPr>
          <p:spPr bwMode="auto">
            <a:xfrm>
              <a:off x="1336608" y="3805183"/>
              <a:ext cx="613647" cy="141697"/>
            </a:xfrm>
            <a:custGeom>
              <a:avLst/>
              <a:gdLst>
                <a:gd name="T0" fmla="*/ 0 w 671"/>
                <a:gd name="T1" fmla="*/ 131641 h 155"/>
                <a:gd name="T2" fmla="*/ 548716 w 671"/>
                <a:gd name="T3" fmla="*/ 31996 h 155"/>
                <a:gd name="T4" fmla="*/ 549630 w 671"/>
                <a:gd name="T5" fmla="*/ 41138 h 155"/>
                <a:gd name="T6" fmla="*/ 1829 w 671"/>
                <a:gd name="T7" fmla="*/ 141697 h 155"/>
                <a:gd name="T8" fmla="*/ 0 w 671"/>
                <a:gd name="T9" fmla="*/ 131641 h 155"/>
                <a:gd name="T10" fmla="*/ 528596 w 671"/>
                <a:gd name="T11" fmla="*/ 0 h 155"/>
                <a:gd name="T12" fmla="*/ 613647 w 671"/>
                <a:gd name="T13" fmla="*/ 24683 h 155"/>
                <a:gd name="T14" fmla="*/ 542314 w 671"/>
                <a:gd name="T15" fmla="*/ 77705 h 155"/>
                <a:gd name="T16" fmla="*/ 528596 w 671"/>
                <a:gd name="T17" fmla="*/ 0 h 1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71"/>
                <a:gd name="T28" fmla="*/ 0 h 155"/>
                <a:gd name="T29" fmla="*/ 671 w 671"/>
                <a:gd name="T30" fmla="*/ 155 h 1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71" h="155">
                  <a:moveTo>
                    <a:pt x="0" y="144"/>
                  </a:moveTo>
                  <a:lnTo>
                    <a:pt x="600" y="35"/>
                  </a:lnTo>
                  <a:lnTo>
                    <a:pt x="601" y="45"/>
                  </a:lnTo>
                  <a:lnTo>
                    <a:pt x="2" y="155"/>
                  </a:lnTo>
                  <a:lnTo>
                    <a:pt x="0" y="144"/>
                  </a:lnTo>
                  <a:close/>
                  <a:moveTo>
                    <a:pt x="578" y="0"/>
                  </a:moveTo>
                  <a:lnTo>
                    <a:pt x="671" y="27"/>
                  </a:lnTo>
                  <a:lnTo>
                    <a:pt x="593" y="85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2" name="Rectangle 87"/>
            <p:cNvSpPr>
              <a:spLocks noChangeArrowheads="1"/>
            </p:cNvSpPr>
            <p:nvPr/>
          </p:nvSpPr>
          <p:spPr bwMode="auto">
            <a:xfrm>
              <a:off x="1832281" y="1423757"/>
              <a:ext cx="891663" cy="4058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3" name="Freeform 88"/>
            <p:cNvSpPr>
              <a:spLocks noEditPoints="1"/>
            </p:cNvSpPr>
            <p:nvPr/>
          </p:nvSpPr>
          <p:spPr bwMode="auto">
            <a:xfrm>
              <a:off x="1827708" y="1418272"/>
              <a:ext cx="900809" cy="415950"/>
            </a:xfrm>
            <a:custGeom>
              <a:avLst/>
              <a:gdLst>
                <a:gd name="T0" fmla="*/ 0 w 985"/>
                <a:gd name="T1" fmla="*/ 0 h 455"/>
                <a:gd name="T2" fmla="*/ 900809 w 985"/>
                <a:gd name="T3" fmla="*/ 0 h 455"/>
                <a:gd name="T4" fmla="*/ 900809 w 985"/>
                <a:gd name="T5" fmla="*/ 415950 h 455"/>
                <a:gd name="T6" fmla="*/ 0 w 985"/>
                <a:gd name="T7" fmla="*/ 415950 h 455"/>
                <a:gd name="T8" fmla="*/ 0 w 985"/>
                <a:gd name="T9" fmla="*/ 0 h 455"/>
                <a:gd name="T10" fmla="*/ 9145 w 985"/>
                <a:gd name="T11" fmla="*/ 411379 h 455"/>
                <a:gd name="T12" fmla="*/ 4573 w 985"/>
                <a:gd name="T13" fmla="*/ 405894 h 455"/>
                <a:gd name="T14" fmla="*/ 896236 w 985"/>
                <a:gd name="T15" fmla="*/ 405894 h 455"/>
                <a:gd name="T16" fmla="*/ 891664 w 985"/>
                <a:gd name="T17" fmla="*/ 411379 h 455"/>
                <a:gd name="T18" fmla="*/ 891664 w 985"/>
                <a:gd name="T19" fmla="*/ 5485 h 455"/>
                <a:gd name="T20" fmla="*/ 896236 w 985"/>
                <a:gd name="T21" fmla="*/ 10056 h 455"/>
                <a:gd name="T22" fmla="*/ 4573 w 985"/>
                <a:gd name="T23" fmla="*/ 10056 h 455"/>
                <a:gd name="T24" fmla="*/ 9145 w 985"/>
                <a:gd name="T25" fmla="*/ 5485 h 455"/>
                <a:gd name="T26" fmla="*/ 9145 w 985"/>
                <a:gd name="T27" fmla="*/ 411379 h 4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85"/>
                <a:gd name="T43" fmla="*/ 0 h 455"/>
                <a:gd name="T44" fmla="*/ 985 w 985"/>
                <a:gd name="T45" fmla="*/ 455 h 45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85" h="455">
                  <a:moveTo>
                    <a:pt x="0" y="0"/>
                  </a:moveTo>
                  <a:lnTo>
                    <a:pt x="985" y="0"/>
                  </a:lnTo>
                  <a:lnTo>
                    <a:pt x="985" y="455"/>
                  </a:lnTo>
                  <a:lnTo>
                    <a:pt x="0" y="455"/>
                  </a:lnTo>
                  <a:lnTo>
                    <a:pt x="0" y="0"/>
                  </a:lnTo>
                  <a:close/>
                  <a:moveTo>
                    <a:pt x="10" y="450"/>
                  </a:moveTo>
                  <a:lnTo>
                    <a:pt x="5" y="444"/>
                  </a:lnTo>
                  <a:lnTo>
                    <a:pt x="980" y="444"/>
                  </a:lnTo>
                  <a:lnTo>
                    <a:pt x="975" y="450"/>
                  </a:lnTo>
                  <a:lnTo>
                    <a:pt x="975" y="6"/>
                  </a:lnTo>
                  <a:lnTo>
                    <a:pt x="980" y="11"/>
                  </a:lnTo>
                  <a:lnTo>
                    <a:pt x="5" y="11"/>
                  </a:lnTo>
                  <a:lnTo>
                    <a:pt x="10" y="6"/>
                  </a:lnTo>
                  <a:lnTo>
                    <a:pt x="10" y="450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4" name="Rectangle 89"/>
            <p:cNvSpPr>
              <a:spLocks noChangeArrowheads="1"/>
            </p:cNvSpPr>
            <p:nvPr/>
          </p:nvSpPr>
          <p:spPr bwMode="auto">
            <a:xfrm>
              <a:off x="712900" y="2225489"/>
              <a:ext cx="1069996" cy="3958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5" name="Freeform 90"/>
            <p:cNvSpPr>
              <a:spLocks noEditPoints="1"/>
            </p:cNvSpPr>
            <p:nvPr/>
          </p:nvSpPr>
          <p:spPr bwMode="auto">
            <a:xfrm>
              <a:off x="707413" y="2220918"/>
              <a:ext cx="1080056" cy="405894"/>
            </a:xfrm>
            <a:custGeom>
              <a:avLst/>
              <a:gdLst>
                <a:gd name="T0" fmla="*/ 0 w 1181"/>
                <a:gd name="T1" fmla="*/ 0 h 444"/>
                <a:gd name="T2" fmla="*/ 1080056 w 1181"/>
                <a:gd name="T3" fmla="*/ 0 h 444"/>
                <a:gd name="T4" fmla="*/ 1080056 w 1181"/>
                <a:gd name="T5" fmla="*/ 405894 h 444"/>
                <a:gd name="T6" fmla="*/ 0 w 1181"/>
                <a:gd name="T7" fmla="*/ 405894 h 444"/>
                <a:gd name="T8" fmla="*/ 0 w 1181"/>
                <a:gd name="T9" fmla="*/ 0 h 444"/>
                <a:gd name="T10" fmla="*/ 10060 w 1181"/>
                <a:gd name="T11" fmla="*/ 400409 h 444"/>
                <a:gd name="T12" fmla="*/ 5487 w 1181"/>
                <a:gd name="T13" fmla="*/ 395838 h 444"/>
                <a:gd name="T14" fmla="*/ 1075483 w 1181"/>
                <a:gd name="T15" fmla="*/ 395838 h 444"/>
                <a:gd name="T16" fmla="*/ 1069996 w 1181"/>
                <a:gd name="T17" fmla="*/ 400409 h 444"/>
                <a:gd name="T18" fmla="*/ 1069996 w 1181"/>
                <a:gd name="T19" fmla="*/ 4571 h 444"/>
                <a:gd name="T20" fmla="*/ 1075483 w 1181"/>
                <a:gd name="T21" fmla="*/ 10056 h 444"/>
                <a:gd name="T22" fmla="*/ 5487 w 1181"/>
                <a:gd name="T23" fmla="*/ 10056 h 444"/>
                <a:gd name="T24" fmla="*/ 10060 w 1181"/>
                <a:gd name="T25" fmla="*/ 4571 h 444"/>
                <a:gd name="T26" fmla="*/ 10060 w 1181"/>
                <a:gd name="T27" fmla="*/ 400409 h 4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81"/>
                <a:gd name="T43" fmla="*/ 0 h 444"/>
                <a:gd name="T44" fmla="*/ 1181 w 1181"/>
                <a:gd name="T45" fmla="*/ 444 h 4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81" h="444">
                  <a:moveTo>
                    <a:pt x="0" y="0"/>
                  </a:moveTo>
                  <a:lnTo>
                    <a:pt x="1181" y="0"/>
                  </a:lnTo>
                  <a:lnTo>
                    <a:pt x="1181" y="444"/>
                  </a:lnTo>
                  <a:lnTo>
                    <a:pt x="0" y="444"/>
                  </a:lnTo>
                  <a:lnTo>
                    <a:pt x="0" y="0"/>
                  </a:lnTo>
                  <a:close/>
                  <a:moveTo>
                    <a:pt x="11" y="438"/>
                  </a:moveTo>
                  <a:lnTo>
                    <a:pt x="6" y="433"/>
                  </a:lnTo>
                  <a:lnTo>
                    <a:pt x="1176" y="433"/>
                  </a:lnTo>
                  <a:lnTo>
                    <a:pt x="1170" y="438"/>
                  </a:lnTo>
                  <a:lnTo>
                    <a:pt x="1170" y="5"/>
                  </a:lnTo>
                  <a:lnTo>
                    <a:pt x="1176" y="11"/>
                  </a:lnTo>
                  <a:lnTo>
                    <a:pt x="6" y="11"/>
                  </a:lnTo>
                  <a:lnTo>
                    <a:pt x="11" y="5"/>
                  </a:lnTo>
                  <a:lnTo>
                    <a:pt x="11" y="438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6" name="Freeform 91"/>
            <p:cNvSpPr>
              <a:spLocks noEditPoints="1"/>
            </p:cNvSpPr>
            <p:nvPr/>
          </p:nvSpPr>
          <p:spPr bwMode="auto">
            <a:xfrm>
              <a:off x="936959" y="2621326"/>
              <a:ext cx="317341" cy="385782"/>
            </a:xfrm>
            <a:custGeom>
              <a:avLst/>
              <a:gdLst>
                <a:gd name="T0" fmla="*/ 0 w 347"/>
                <a:gd name="T1" fmla="*/ 379383 h 422"/>
                <a:gd name="T2" fmla="*/ 270700 w 347"/>
                <a:gd name="T3" fmla="*/ 48451 h 422"/>
                <a:gd name="T4" fmla="*/ 278931 w 347"/>
                <a:gd name="T5" fmla="*/ 54851 h 422"/>
                <a:gd name="T6" fmla="*/ 8231 w 347"/>
                <a:gd name="T7" fmla="*/ 385782 h 422"/>
                <a:gd name="T8" fmla="*/ 0 w 347"/>
                <a:gd name="T9" fmla="*/ 379383 h 422"/>
                <a:gd name="T10" fmla="*/ 235948 w 347"/>
                <a:gd name="T11" fmla="*/ 36567 h 422"/>
                <a:gd name="T12" fmla="*/ 317341 w 347"/>
                <a:gd name="T13" fmla="*/ 0 h 422"/>
                <a:gd name="T14" fmla="*/ 297221 w 347"/>
                <a:gd name="T15" fmla="*/ 86847 h 422"/>
                <a:gd name="T16" fmla="*/ 235948 w 347"/>
                <a:gd name="T17" fmla="*/ 36567 h 4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47"/>
                <a:gd name="T28" fmla="*/ 0 h 422"/>
                <a:gd name="T29" fmla="*/ 347 w 347"/>
                <a:gd name="T30" fmla="*/ 422 h 4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47" h="422">
                  <a:moveTo>
                    <a:pt x="0" y="415"/>
                  </a:moveTo>
                  <a:lnTo>
                    <a:pt x="296" y="53"/>
                  </a:lnTo>
                  <a:lnTo>
                    <a:pt x="305" y="60"/>
                  </a:lnTo>
                  <a:lnTo>
                    <a:pt x="9" y="422"/>
                  </a:lnTo>
                  <a:lnTo>
                    <a:pt x="0" y="415"/>
                  </a:lnTo>
                  <a:close/>
                  <a:moveTo>
                    <a:pt x="258" y="40"/>
                  </a:moveTo>
                  <a:lnTo>
                    <a:pt x="347" y="0"/>
                  </a:lnTo>
                  <a:lnTo>
                    <a:pt x="325" y="95"/>
                  </a:lnTo>
                  <a:lnTo>
                    <a:pt x="258" y="40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7" name="Freeform 92"/>
            <p:cNvSpPr>
              <a:spLocks noEditPoints="1"/>
            </p:cNvSpPr>
            <p:nvPr/>
          </p:nvSpPr>
          <p:spPr bwMode="auto">
            <a:xfrm>
              <a:off x="1247898" y="1825080"/>
              <a:ext cx="1027928" cy="408636"/>
            </a:xfrm>
            <a:custGeom>
              <a:avLst/>
              <a:gdLst>
                <a:gd name="T0" fmla="*/ 1027928 w 1124"/>
                <a:gd name="T1" fmla="*/ 9142 h 447"/>
                <a:gd name="T2" fmla="*/ 64017 w 1124"/>
                <a:gd name="T3" fmla="*/ 381211 h 447"/>
                <a:gd name="T4" fmla="*/ 60359 w 1124"/>
                <a:gd name="T5" fmla="*/ 372069 h 447"/>
                <a:gd name="T6" fmla="*/ 1024270 w 1124"/>
                <a:gd name="T7" fmla="*/ 0 h 447"/>
                <a:gd name="T8" fmla="*/ 1027928 w 1124"/>
                <a:gd name="T9" fmla="*/ 9142 h 447"/>
                <a:gd name="T10" fmla="*/ 88709 w 1124"/>
                <a:gd name="T11" fmla="*/ 408636 h 447"/>
                <a:gd name="T12" fmla="*/ 0 w 1124"/>
                <a:gd name="T13" fmla="*/ 400408 h 447"/>
                <a:gd name="T14" fmla="*/ 60359 w 1124"/>
                <a:gd name="T15" fmla="*/ 334588 h 447"/>
                <a:gd name="T16" fmla="*/ 88709 w 1124"/>
                <a:gd name="T17" fmla="*/ 408636 h 4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24"/>
                <a:gd name="T28" fmla="*/ 0 h 447"/>
                <a:gd name="T29" fmla="*/ 1124 w 1124"/>
                <a:gd name="T30" fmla="*/ 447 h 44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24" h="447">
                  <a:moveTo>
                    <a:pt x="1124" y="10"/>
                  </a:moveTo>
                  <a:lnTo>
                    <a:pt x="70" y="417"/>
                  </a:lnTo>
                  <a:lnTo>
                    <a:pt x="66" y="407"/>
                  </a:lnTo>
                  <a:lnTo>
                    <a:pt x="1120" y="0"/>
                  </a:lnTo>
                  <a:lnTo>
                    <a:pt x="1124" y="10"/>
                  </a:lnTo>
                  <a:close/>
                  <a:moveTo>
                    <a:pt x="97" y="447"/>
                  </a:moveTo>
                  <a:lnTo>
                    <a:pt x="0" y="438"/>
                  </a:lnTo>
                  <a:lnTo>
                    <a:pt x="66" y="366"/>
                  </a:lnTo>
                  <a:lnTo>
                    <a:pt x="97" y="447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8" name="Freeform 93"/>
            <p:cNvSpPr>
              <a:spLocks noEditPoints="1"/>
            </p:cNvSpPr>
            <p:nvPr/>
          </p:nvSpPr>
          <p:spPr bwMode="auto">
            <a:xfrm>
              <a:off x="1244240" y="2617670"/>
              <a:ext cx="1111150" cy="987309"/>
            </a:xfrm>
            <a:custGeom>
              <a:avLst/>
              <a:gdLst>
                <a:gd name="T0" fmla="*/ 7316 w 1215"/>
                <a:gd name="T1" fmla="*/ 0 h 1080"/>
                <a:gd name="T2" fmla="*/ 1064509 w 1215"/>
                <a:gd name="T3" fmla="*/ 938858 h 1080"/>
                <a:gd name="T4" fmla="*/ 1058107 w 1215"/>
                <a:gd name="T5" fmla="*/ 947085 h 1080"/>
                <a:gd name="T6" fmla="*/ 0 w 1215"/>
                <a:gd name="T7" fmla="*/ 7313 h 1080"/>
                <a:gd name="T8" fmla="*/ 7316 w 1215"/>
                <a:gd name="T9" fmla="*/ 0 h 1080"/>
                <a:gd name="T10" fmla="*/ 1078227 w 1215"/>
                <a:gd name="T11" fmla="*/ 904119 h 1080"/>
                <a:gd name="T12" fmla="*/ 1111150 w 1215"/>
                <a:gd name="T13" fmla="*/ 987309 h 1080"/>
                <a:gd name="T14" fmla="*/ 1025185 w 1215"/>
                <a:gd name="T15" fmla="*/ 963540 h 1080"/>
                <a:gd name="T16" fmla="*/ 1078227 w 1215"/>
                <a:gd name="T17" fmla="*/ 904119 h 10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15"/>
                <a:gd name="T28" fmla="*/ 0 h 1080"/>
                <a:gd name="T29" fmla="*/ 1215 w 1215"/>
                <a:gd name="T30" fmla="*/ 1080 h 10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15" h="1080">
                  <a:moveTo>
                    <a:pt x="8" y="0"/>
                  </a:moveTo>
                  <a:lnTo>
                    <a:pt x="1164" y="1027"/>
                  </a:lnTo>
                  <a:lnTo>
                    <a:pt x="1157" y="1036"/>
                  </a:lnTo>
                  <a:lnTo>
                    <a:pt x="0" y="8"/>
                  </a:lnTo>
                  <a:lnTo>
                    <a:pt x="8" y="0"/>
                  </a:lnTo>
                  <a:close/>
                  <a:moveTo>
                    <a:pt x="1179" y="989"/>
                  </a:moveTo>
                  <a:lnTo>
                    <a:pt x="1215" y="1080"/>
                  </a:lnTo>
                  <a:lnTo>
                    <a:pt x="1121" y="1054"/>
                  </a:lnTo>
                  <a:lnTo>
                    <a:pt x="1179" y="989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9" name="Freeform 94"/>
            <p:cNvSpPr>
              <a:spLocks noEditPoints="1"/>
            </p:cNvSpPr>
            <p:nvPr/>
          </p:nvSpPr>
          <p:spPr bwMode="auto">
            <a:xfrm>
              <a:off x="2209980" y="1829651"/>
              <a:ext cx="79564" cy="1682082"/>
            </a:xfrm>
            <a:custGeom>
              <a:avLst/>
              <a:gdLst>
                <a:gd name="T0" fmla="*/ 67675 w 87"/>
                <a:gd name="T1" fmla="*/ 0 h 1840"/>
                <a:gd name="T2" fmla="*/ 44812 w 87"/>
                <a:gd name="T3" fmla="*/ 1616261 h 1840"/>
                <a:gd name="T4" fmla="*/ 34752 w 87"/>
                <a:gd name="T5" fmla="*/ 1616261 h 1840"/>
                <a:gd name="T6" fmla="*/ 58530 w 87"/>
                <a:gd name="T7" fmla="*/ 0 h 1840"/>
                <a:gd name="T8" fmla="*/ 67675 w 87"/>
                <a:gd name="T9" fmla="*/ 0 h 1840"/>
                <a:gd name="T10" fmla="*/ 79564 w 87"/>
                <a:gd name="T11" fmla="*/ 1603463 h 1840"/>
                <a:gd name="T12" fmla="*/ 38410 w 87"/>
                <a:gd name="T13" fmla="*/ 1682082 h 1840"/>
                <a:gd name="T14" fmla="*/ 0 w 87"/>
                <a:gd name="T15" fmla="*/ 1602549 h 1840"/>
                <a:gd name="T16" fmla="*/ 79564 w 87"/>
                <a:gd name="T17" fmla="*/ 1603463 h 18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7"/>
                <a:gd name="T28" fmla="*/ 0 h 1840"/>
                <a:gd name="T29" fmla="*/ 87 w 87"/>
                <a:gd name="T30" fmla="*/ 1840 h 18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7" h="1840">
                  <a:moveTo>
                    <a:pt x="74" y="0"/>
                  </a:moveTo>
                  <a:lnTo>
                    <a:pt x="49" y="1768"/>
                  </a:lnTo>
                  <a:lnTo>
                    <a:pt x="38" y="1768"/>
                  </a:lnTo>
                  <a:lnTo>
                    <a:pt x="64" y="0"/>
                  </a:lnTo>
                  <a:lnTo>
                    <a:pt x="74" y="0"/>
                  </a:lnTo>
                  <a:close/>
                  <a:moveTo>
                    <a:pt x="87" y="1754"/>
                  </a:moveTo>
                  <a:lnTo>
                    <a:pt x="42" y="1840"/>
                  </a:lnTo>
                  <a:lnTo>
                    <a:pt x="0" y="1753"/>
                  </a:lnTo>
                  <a:lnTo>
                    <a:pt x="87" y="1754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0" name="Freeform 95"/>
            <p:cNvSpPr>
              <a:spLocks noEditPoints="1"/>
            </p:cNvSpPr>
            <p:nvPr/>
          </p:nvSpPr>
          <p:spPr bwMode="auto">
            <a:xfrm>
              <a:off x="1857888" y="2491513"/>
              <a:ext cx="309110" cy="931544"/>
            </a:xfrm>
            <a:custGeom>
              <a:avLst/>
              <a:gdLst>
                <a:gd name="T0" fmla="*/ 9145 w 338"/>
                <a:gd name="T1" fmla="*/ 0 h 1019"/>
                <a:gd name="T2" fmla="*/ 278931 w 338"/>
                <a:gd name="T3" fmla="*/ 866638 h 1019"/>
                <a:gd name="T4" fmla="*/ 269785 w 338"/>
                <a:gd name="T5" fmla="*/ 869380 h 1019"/>
                <a:gd name="T6" fmla="*/ 0 w 338"/>
                <a:gd name="T7" fmla="*/ 3657 h 1019"/>
                <a:gd name="T8" fmla="*/ 9145 w 338"/>
                <a:gd name="T9" fmla="*/ 0 h 1019"/>
                <a:gd name="T10" fmla="*/ 309110 w 338"/>
                <a:gd name="T11" fmla="*/ 843783 h 1019"/>
                <a:gd name="T12" fmla="*/ 294478 w 338"/>
                <a:gd name="T13" fmla="*/ 931544 h 1019"/>
                <a:gd name="T14" fmla="*/ 232290 w 338"/>
                <a:gd name="T15" fmla="*/ 867552 h 1019"/>
                <a:gd name="T16" fmla="*/ 309110 w 338"/>
                <a:gd name="T17" fmla="*/ 843783 h 10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38"/>
                <a:gd name="T28" fmla="*/ 0 h 1019"/>
                <a:gd name="T29" fmla="*/ 338 w 338"/>
                <a:gd name="T30" fmla="*/ 1019 h 10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38" h="1019">
                  <a:moveTo>
                    <a:pt x="10" y="0"/>
                  </a:moveTo>
                  <a:lnTo>
                    <a:pt x="305" y="948"/>
                  </a:lnTo>
                  <a:lnTo>
                    <a:pt x="295" y="951"/>
                  </a:lnTo>
                  <a:lnTo>
                    <a:pt x="0" y="4"/>
                  </a:lnTo>
                  <a:lnTo>
                    <a:pt x="10" y="0"/>
                  </a:lnTo>
                  <a:close/>
                  <a:moveTo>
                    <a:pt x="338" y="923"/>
                  </a:moveTo>
                  <a:lnTo>
                    <a:pt x="322" y="1019"/>
                  </a:lnTo>
                  <a:lnTo>
                    <a:pt x="254" y="949"/>
                  </a:lnTo>
                  <a:lnTo>
                    <a:pt x="338" y="923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1" name="Freeform 96"/>
            <p:cNvSpPr>
              <a:spLocks noEditPoints="1"/>
            </p:cNvSpPr>
            <p:nvPr/>
          </p:nvSpPr>
          <p:spPr bwMode="auto">
            <a:xfrm>
              <a:off x="2121271" y="1898214"/>
              <a:ext cx="250580" cy="1530329"/>
            </a:xfrm>
            <a:custGeom>
              <a:avLst/>
              <a:gdLst>
                <a:gd name="T0" fmla="*/ 250580 w 274"/>
                <a:gd name="T1" fmla="*/ 1828 h 1674"/>
                <a:gd name="T2" fmla="*/ 42068 w 274"/>
                <a:gd name="T3" fmla="*/ 1466337 h 1674"/>
                <a:gd name="T4" fmla="*/ 32923 w 274"/>
                <a:gd name="T5" fmla="*/ 1464508 h 1674"/>
                <a:gd name="T6" fmla="*/ 240520 w 274"/>
                <a:gd name="T7" fmla="*/ 0 h 1674"/>
                <a:gd name="T8" fmla="*/ 250580 w 274"/>
                <a:gd name="T9" fmla="*/ 1828 h 1674"/>
                <a:gd name="T10" fmla="*/ 78649 w 274"/>
                <a:gd name="T11" fmla="*/ 1458109 h 1674"/>
                <a:gd name="T12" fmla="*/ 28350 w 274"/>
                <a:gd name="T13" fmla="*/ 1530329 h 1674"/>
                <a:gd name="T14" fmla="*/ 0 w 274"/>
                <a:gd name="T15" fmla="*/ 1447139 h 1674"/>
                <a:gd name="T16" fmla="*/ 78649 w 274"/>
                <a:gd name="T17" fmla="*/ 1458109 h 16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4"/>
                <a:gd name="T28" fmla="*/ 0 h 1674"/>
                <a:gd name="T29" fmla="*/ 274 w 274"/>
                <a:gd name="T30" fmla="*/ 1674 h 16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4" h="1674">
                  <a:moveTo>
                    <a:pt x="274" y="2"/>
                  </a:moveTo>
                  <a:lnTo>
                    <a:pt x="46" y="1604"/>
                  </a:lnTo>
                  <a:lnTo>
                    <a:pt x="36" y="1602"/>
                  </a:lnTo>
                  <a:lnTo>
                    <a:pt x="263" y="0"/>
                  </a:lnTo>
                  <a:lnTo>
                    <a:pt x="274" y="2"/>
                  </a:lnTo>
                  <a:close/>
                  <a:moveTo>
                    <a:pt x="86" y="1595"/>
                  </a:moveTo>
                  <a:lnTo>
                    <a:pt x="31" y="1674"/>
                  </a:lnTo>
                  <a:lnTo>
                    <a:pt x="0" y="1583"/>
                  </a:lnTo>
                  <a:lnTo>
                    <a:pt x="86" y="1595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2" name="Freeform 97"/>
            <p:cNvSpPr>
              <a:spLocks noEditPoints="1"/>
            </p:cNvSpPr>
            <p:nvPr/>
          </p:nvSpPr>
          <p:spPr bwMode="auto">
            <a:xfrm>
              <a:off x="1861546" y="1964949"/>
              <a:ext cx="586211" cy="531136"/>
            </a:xfrm>
            <a:custGeom>
              <a:avLst/>
              <a:gdLst>
                <a:gd name="T0" fmla="*/ 586211 w 641"/>
                <a:gd name="T1" fmla="*/ 7313 h 581"/>
                <a:gd name="T2" fmla="*/ 53042 w 641"/>
                <a:gd name="T3" fmla="*/ 489998 h 581"/>
                <a:gd name="T4" fmla="*/ 46641 w 641"/>
                <a:gd name="T5" fmla="*/ 482685 h 581"/>
                <a:gd name="T6" fmla="*/ 579809 w 641"/>
                <a:gd name="T7" fmla="*/ 0 h 581"/>
                <a:gd name="T8" fmla="*/ 586211 w 641"/>
                <a:gd name="T9" fmla="*/ 7313 h 581"/>
                <a:gd name="T10" fmla="*/ 85965 w 641"/>
                <a:gd name="T11" fmla="*/ 507367 h 581"/>
                <a:gd name="T12" fmla="*/ 0 w 641"/>
                <a:gd name="T13" fmla="*/ 531136 h 581"/>
                <a:gd name="T14" fmla="*/ 32923 w 641"/>
                <a:gd name="T15" fmla="*/ 447946 h 581"/>
                <a:gd name="T16" fmla="*/ 85965 w 641"/>
                <a:gd name="T17" fmla="*/ 507367 h 5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1"/>
                <a:gd name="T28" fmla="*/ 0 h 581"/>
                <a:gd name="T29" fmla="*/ 641 w 641"/>
                <a:gd name="T30" fmla="*/ 581 h 5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1" h="581">
                  <a:moveTo>
                    <a:pt x="641" y="8"/>
                  </a:moveTo>
                  <a:lnTo>
                    <a:pt x="58" y="536"/>
                  </a:lnTo>
                  <a:lnTo>
                    <a:pt x="51" y="528"/>
                  </a:lnTo>
                  <a:lnTo>
                    <a:pt x="634" y="0"/>
                  </a:lnTo>
                  <a:lnTo>
                    <a:pt x="641" y="8"/>
                  </a:lnTo>
                  <a:close/>
                  <a:moveTo>
                    <a:pt x="94" y="555"/>
                  </a:moveTo>
                  <a:lnTo>
                    <a:pt x="0" y="581"/>
                  </a:lnTo>
                  <a:lnTo>
                    <a:pt x="36" y="490"/>
                  </a:lnTo>
                  <a:lnTo>
                    <a:pt x="94" y="555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3" name="Rectangle 98"/>
            <p:cNvSpPr>
              <a:spLocks noChangeArrowheads="1"/>
            </p:cNvSpPr>
            <p:nvPr/>
          </p:nvSpPr>
          <p:spPr bwMode="auto">
            <a:xfrm>
              <a:off x="549200" y="3399289"/>
              <a:ext cx="772775" cy="2870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4" name="Freeform 99"/>
            <p:cNvSpPr>
              <a:spLocks noEditPoints="1"/>
            </p:cNvSpPr>
            <p:nvPr/>
          </p:nvSpPr>
          <p:spPr bwMode="auto">
            <a:xfrm>
              <a:off x="539140" y="3389233"/>
              <a:ext cx="792894" cy="307163"/>
            </a:xfrm>
            <a:custGeom>
              <a:avLst/>
              <a:gdLst>
                <a:gd name="T0" fmla="*/ 0 w 867"/>
                <a:gd name="T1" fmla="*/ 0 h 336"/>
                <a:gd name="T2" fmla="*/ 792894 w 867"/>
                <a:gd name="T3" fmla="*/ 0 h 336"/>
                <a:gd name="T4" fmla="*/ 792894 w 867"/>
                <a:gd name="T5" fmla="*/ 307163 h 336"/>
                <a:gd name="T6" fmla="*/ 0 w 867"/>
                <a:gd name="T7" fmla="*/ 307163 h 336"/>
                <a:gd name="T8" fmla="*/ 0 w 867"/>
                <a:gd name="T9" fmla="*/ 0 h 336"/>
                <a:gd name="T10" fmla="*/ 20120 w 867"/>
                <a:gd name="T11" fmla="*/ 297107 h 336"/>
                <a:gd name="T12" fmla="*/ 10060 w 867"/>
                <a:gd name="T13" fmla="*/ 287051 h 336"/>
                <a:gd name="T14" fmla="*/ 782834 w 867"/>
                <a:gd name="T15" fmla="*/ 287051 h 336"/>
                <a:gd name="T16" fmla="*/ 772774 w 867"/>
                <a:gd name="T17" fmla="*/ 297107 h 336"/>
                <a:gd name="T18" fmla="*/ 772774 w 867"/>
                <a:gd name="T19" fmla="*/ 10056 h 336"/>
                <a:gd name="T20" fmla="*/ 782834 w 867"/>
                <a:gd name="T21" fmla="*/ 20112 h 336"/>
                <a:gd name="T22" fmla="*/ 10060 w 867"/>
                <a:gd name="T23" fmla="*/ 20112 h 336"/>
                <a:gd name="T24" fmla="*/ 20120 w 867"/>
                <a:gd name="T25" fmla="*/ 10056 h 336"/>
                <a:gd name="T26" fmla="*/ 20120 w 867"/>
                <a:gd name="T27" fmla="*/ 297107 h 3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67"/>
                <a:gd name="T43" fmla="*/ 0 h 336"/>
                <a:gd name="T44" fmla="*/ 867 w 867"/>
                <a:gd name="T45" fmla="*/ 336 h 3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67" h="336">
                  <a:moveTo>
                    <a:pt x="0" y="0"/>
                  </a:moveTo>
                  <a:lnTo>
                    <a:pt x="867" y="0"/>
                  </a:lnTo>
                  <a:lnTo>
                    <a:pt x="867" y="336"/>
                  </a:lnTo>
                  <a:lnTo>
                    <a:pt x="0" y="336"/>
                  </a:lnTo>
                  <a:lnTo>
                    <a:pt x="0" y="0"/>
                  </a:lnTo>
                  <a:close/>
                  <a:moveTo>
                    <a:pt x="22" y="325"/>
                  </a:moveTo>
                  <a:lnTo>
                    <a:pt x="11" y="314"/>
                  </a:lnTo>
                  <a:lnTo>
                    <a:pt x="856" y="314"/>
                  </a:lnTo>
                  <a:lnTo>
                    <a:pt x="845" y="325"/>
                  </a:lnTo>
                  <a:lnTo>
                    <a:pt x="845" y="11"/>
                  </a:lnTo>
                  <a:lnTo>
                    <a:pt x="856" y="22"/>
                  </a:lnTo>
                  <a:lnTo>
                    <a:pt x="11" y="22"/>
                  </a:lnTo>
                  <a:lnTo>
                    <a:pt x="22" y="11"/>
                  </a:lnTo>
                  <a:lnTo>
                    <a:pt x="22" y="325"/>
                  </a:lnTo>
                  <a:close/>
                </a:path>
              </a:pathLst>
            </a:custGeom>
            <a:solidFill>
              <a:srgbClr val="FF0000"/>
            </a:solidFill>
            <a:ln w="1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5" name="Rectangle 100"/>
            <p:cNvSpPr>
              <a:spLocks noChangeArrowheads="1"/>
            </p:cNvSpPr>
            <p:nvPr/>
          </p:nvSpPr>
          <p:spPr bwMode="auto">
            <a:xfrm>
              <a:off x="549200" y="3795127"/>
              <a:ext cx="772775" cy="2870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6" name="Freeform 101"/>
            <p:cNvSpPr>
              <a:spLocks noEditPoints="1"/>
            </p:cNvSpPr>
            <p:nvPr/>
          </p:nvSpPr>
          <p:spPr bwMode="auto">
            <a:xfrm>
              <a:off x="539140" y="3785071"/>
              <a:ext cx="792894" cy="307163"/>
            </a:xfrm>
            <a:custGeom>
              <a:avLst/>
              <a:gdLst>
                <a:gd name="T0" fmla="*/ 0 w 867"/>
                <a:gd name="T1" fmla="*/ 0 h 336"/>
                <a:gd name="T2" fmla="*/ 792894 w 867"/>
                <a:gd name="T3" fmla="*/ 0 h 336"/>
                <a:gd name="T4" fmla="*/ 792894 w 867"/>
                <a:gd name="T5" fmla="*/ 307163 h 336"/>
                <a:gd name="T6" fmla="*/ 0 w 867"/>
                <a:gd name="T7" fmla="*/ 307163 h 336"/>
                <a:gd name="T8" fmla="*/ 0 w 867"/>
                <a:gd name="T9" fmla="*/ 0 h 336"/>
                <a:gd name="T10" fmla="*/ 20120 w 867"/>
                <a:gd name="T11" fmla="*/ 297107 h 336"/>
                <a:gd name="T12" fmla="*/ 10060 w 867"/>
                <a:gd name="T13" fmla="*/ 287051 h 336"/>
                <a:gd name="T14" fmla="*/ 782834 w 867"/>
                <a:gd name="T15" fmla="*/ 287051 h 336"/>
                <a:gd name="T16" fmla="*/ 772774 w 867"/>
                <a:gd name="T17" fmla="*/ 297107 h 336"/>
                <a:gd name="T18" fmla="*/ 772774 w 867"/>
                <a:gd name="T19" fmla="*/ 10056 h 336"/>
                <a:gd name="T20" fmla="*/ 782834 w 867"/>
                <a:gd name="T21" fmla="*/ 20112 h 336"/>
                <a:gd name="T22" fmla="*/ 10060 w 867"/>
                <a:gd name="T23" fmla="*/ 20112 h 336"/>
                <a:gd name="T24" fmla="*/ 20120 w 867"/>
                <a:gd name="T25" fmla="*/ 10056 h 336"/>
                <a:gd name="T26" fmla="*/ 20120 w 867"/>
                <a:gd name="T27" fmla="*/ 297107 h 3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67"/>
                <a:gd name="T43" fmla="*/ 0 h 336"/>
                <a:gd name="T44" fmla="*/ 867 w 867"/>
                <a:gd name="T45" fmla="*/ 336 h 3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67" h="336">
                  <a:moveTo>
                    <a:pt x="0" y="0"/>
                  </a:moveTo>
                  <a:lnTo>
                    <a:pt x="867" y="0"/>
                  </a:lnTo>
                  <a:lnTo>
                    <a:pt x="867" y="336"/>
                  </a:lnTo>
                  <a:lnTo>
                    <a:pt x="0" y="336"/>
                  </a:lnTo>
                  <a:lnTo>
                    <a:pt x="0" y="0"/>
                  </a:lnTo>
                  <a:close/>
                  <a:moveTo>
                    <a:pt x="22" y="325"/>
                  </a:moveTo>
                  <a:lnTo>
                    <a:pt x="11" y="314"/>
                  </a:lnTo>
                  <a:lnTo>
                    <a:pt x="856" y="314"/>
                  </a:lnTo>
                  <a:lnTo>
                    <a:pt x="845" y="325"/>
                  </a:lnTo>
                  <a:lnTo>
                    <a:pt x="845" y="11"/>
                  </a:lnTo>
                  <a:lnTo>
                    <a:pt x="856" y="22"/>
                  </a:lnTo>
                  <a:lnTo>
                    <a:pt x="11" y="22"/>
                  </a:lnTo>
                  <a:lnTo>
                    <a:pt x="22" y="11"/>
                  </a:lnTo>
                  <a:lnTo>
                    <a:pt x="22" y="325"/>
                  </a:lnTo>
                  <a:close/>
                </a:path>
              </a:pathLst>
            </a:custGeom>
            <a:solidFill>
              <a:srgbClr val="FF0000"/>
            </a:solidFill>
            <a:ln w="1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7" name="Freeform 102"/>
            <p:cNvSpPr>
              <a:spLocks noEditPoints="1"/>
            </p:cNvSpPr>
            <p:nvPr/>
          </p:nvSpPr>
          <p:spPr bwMode="auto">
            <a:xfrm>
              <a:off x="1335693" y="3548300"/>
              <a:ext cx="509391" cy="205689"/>
            </a:xfrm>
            <a:custGeom>
              <a:avLst/>
              <a:gdLst>
                <a:gd name="T0" fmla="*/ 2744 w 557"/>
                <a:gd name="T1" fmla="*/ 0 h 225"/>
                <a:gd name="T2" fmla="*/ 449032 w 557"/>
                <a:gd name="T3" fmla="*/ 169122 h 225"/>
                <a:gd name="T4" fmla="*/ 445374 w 557"/>
                <a:gd name="T5" fmla="*/ 178264 h 225"/>
                <a:gd name="T6" fmla="*/ 0 w 557"/>
                <a:gd name="T7" fmla="*/ 9142 h 225"/>
                <a:gd name="T8" fmla="*/ 2744 w 557"/>
                <a:gd name="T9" fmla="*/ 0 h 225"/>
                <a:gd name="T10" fmla="*/ 449032 w 557"/>
                <a:gd name="T11" fmla="*/ 131641 h 225"/>
                <a:gd name="T12" fmla="*/ 509391 w 557"/>
                <a:gd name="T13" fmla="*/ 196547 h 225"/>
                <a:gd name="T14" fmla="*/ 420682 w 557"/>
                <a:gd name="T15" fmla="*/ 205689 h 225"/>
                <a:gd name="T16" fmla="*/ 449032 w 557"/>
                <a:gd name="T17" fmla="*/ 131641 h 2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7"/>
                <a:gd name="T28" fmla="*/ 0 h 225"/>
                <a:gd name="T29" fmla="*/ 557 w 557"/>
                <a:gd name="T30" fmla="*/ 225 h 2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7" h="225">
                  <a:moveTo>
                    <a:pt x="3" y="0"/>
                  </a:moveTo>
                  <a:lnTo>
                    <a:pt x="491" y="185"/>
                  </a:lnTo>
                  <a:lnTo>
                    <a:pt x="487" y="195"/>
                  </a:lnTo>
                  <a:lnTo>
                    <a:pt x="0" y="10"/>
                  </a:lnTo>
                  <a:lnTo>
                    <a:pt x="3" y="0"/>
                  </a:lnTo>
                  <a:close/>
                  <a:moveTo>
                    <a:pt x="491" y="144"/>
                  </a:moveTo>
                  <a:lnTo>
                    <a:pt x="557" y="215"/>
                  </a:lnTo>
                  <a:lnTo>
                    <a:pt x="460" y="225"/>
                  </a:lnTo>
                  <a:lnTo>
                    <a:pt x="491" y="144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8" name="Text Box 104"/>
            <p:cNvSpPr txBox="1">
              <a:spLocks noChangeArrowheads="1"/>
            </p:cNvSpPr>
            <p:nvPr/>
          </p:nvSpPr>
          <p:spPr bwMode="auto">
            <a:xfrm>
              <a:off x="1694187" y="1470380"/>
              <a:ext cx="1166936" cy="39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GB" sz="1000">
                  <a:latin typeface="Calibri" pitchFamily="34" charset="0"/>
                </a:rPr>
                <a:t>International</a:t>
              </a:r>
            </a:p>
            <a:p>
              <a:pPr algn="ctr">
                <a:spcAft>
                  <a:spcPts val="500"/>
                </a:spcAft>
              </a:pPr>
              <a:r>
                <a:rPr lang="en-GB" sz="1000">
                  <a:latin typeface="Calibri" pitchFamily="34" charset="0"/>
                </a:rPr>
                <a:t>Sources</a:t>
              </a:r>
              <a:endParaRPr lang="en-US" sz="1000"/>
            </a:p>
          </p:txBody>
        </p:sp>
        <p:sp>
          <p:nvSpPr>
            <p:cNvPr id="3239" name="Text Box 109"/>
            <p:cNvSpPr txBox="1">
              <a:spLocks noChangeArrowheads="1"/>
            </p:cNvSpPr>
            <p:nvPr/>
          </p:nvSpPr>
          <p:spPr bwMode="auto">
            <a:xfrm>
              <a:off x="701926" y="2350731"/>
              <a:ext cx="1166936" cy="39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500"/>
                </a:spcAft>
              </a:pPr>
              <a:r>
                <a:rPr lang="en-GB" sz="1000">
                  <a:latin typeface="Calibri" pitchFamily="34" charset="0"/>
                </a:rPr>
                <a:t>IFIs/IGOs/Funds</a:t>
              </a:r>
              <a:endParaRPr lang="en-US" sz="1000"/>
            </a:p>
          </p:txBody>
        </p:sp>
        <p:sp>
          <p:nvSpPr>
            <p:cNvPr id="3240" name="Text Box 111"/>
            <p:cNvSpPr txBox="1">
              <a:spLocks noChangeArrowheads="1"/>
            </p:cNvSpPr>
            <p:nvPr/>
          </p:nvSpPr>
          <p:spPr bwMode="auto">
            <a:xfrm>
              <a:off x="542799" y="3090298"/>
              <a:ext cx="825817" cy="20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500"/>
                </a:spcAft>
              </a:pPr>
              <a:r>
                <a:rPr lang="en-GB" sz="1000">
                  <a:latin typeface="Calibri" pitchFamily="34" charset="0"/>
                </a:rPr>
                <a:t>Country A</a:t>
              </a:r>
              <a:endParaRPr lang="en-US" sz="1000"/>
            </a:p>
          </p:txBody>
        </p:sp>
        <p:sp>
          <p:nvSpPr>
            <p:cNvPr id="3241" name="Text Box 114"/>
            <p:cNvSpPr txBox="1">
              <a:spLocks noChangeArrowheads="1"/>
            </p:cNvSpPr>
            <p:nvPr/>
          </p:nvSpPr>
          <p:spPr bwMode="auto">
            <a:xfrm>
              <a:off x="547371" y="3474252"/>
              <a:ext cx="825817" cy="20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500"/>
                </a:spcAft>
              </a:pPr>
              <a:r>
                <a:rPr lang="en-GB" sz="1000">
                  <a:latin typeface="Calibri" pitchFamily="34" charset="0"/>
                </a:rPr>
                <a:t>Country B</a:t>
              </a:r>
              <a:endParaRPr lang="en-US" sz="1000"/>
            </a:p>
          </p:txBody>
        </p:sp>
        <p:sp>
          <p:nvSpPr>
            <p:cNvPr id="3242" name="Text Box 117"/>
            <p:cNvSpPr txBox="1">
              <a:spLocks noChangeArrowheads="1"/>
            </p:cNvSpPr>
            <p:nvPr/>
          </p:nvSpPr>
          <p:spPr bwMode="auto">
            <a:xfrm>
              <a:off x="547371" y="3867347"/>
              <a:ext cx="825817" cy="20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500"/>
                </a:spcAft>
              </a:pPr>
              <a:r>
                <a:rPr lang="en-GB" sz="1000">
                  <a:latin typeface="Calibri" pitchFamily="34" charset="0"/>
                </a:rPr>
                <a:t>Country C</a:t>
              </a:r>
              <a:endParaRPr lang="en-US" sz="1000"/>
            </a:p>
          </p:txBody>
        </p:sp>
        <p:sp>
          <p:nvSpPr>
            <p:cNvPr id="3243" name="Text Box 120"/>
            <p:cNvSpPr txBox="1">
              <a:spLocks noChangeArrowheads="1"/>
            </p:cNvSpPr>
            <p:nvPr/>
          </p:nvSpPr>
          <p:spPr bwMode="auto">
            <a:xfrm>
              <a:off x="1980434" y="3700053"/>
              <a:ext cx="777347" cy="278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500"/>
                </a:spcAft>
              </a:pPr>
              <a:r>
                <a:rPr lang="en-GB" sz="1000">
                  <a:latin typeface="Calibri" pitchFamily="34" charset="0"/>
                </a:rPr>
                <a:t>Funded Activities</a:t>
              </a:r>
              <a:endParaRPr lang="en-US" sz="1000"/>
            </a:p>
          </p:txBody>
        </p:sp>
        <p:sp>
          <p:nvSpPr>
            <p:cNvPr id="3244" name="Text Box 123"/>
            <p:cNvSpPr txBox="1">
              <a:spLocks noChangeArrowheads="1"/>
            </p:cNvSpPr>
            <p:nvPr/>
          </p:nvSpPr>
          <p:spPr bwMode="auto">
            <a:xfrm>
              <a:off x="1619196" y="4361001"/>
              <a:ext cx="1360815" cy="192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500"/>
                </a:spcAft>
              </a:pPr>
              <a:r>
                <a:rPr lang="en-GB" sz="1000">
                  <a:latin typeface="Calibri" pitchFamily="34" charset="0"/>
                </a:rPr>
                <a:t>Recipient Country D</a:t>
              </a:r>
              <a:endParaRPr lang="en-US" sz="1000"/>
            </a:p>
          </p:txBody>
        </p:sp>
      </p:grpSp>
      <p:grpSp>
        <p:nvGrpSpPr>
          <p:cNvPr id="3" name="Group 169"/>
          <p:cNvGrpSpPr>
            <a:grpSpLocks/>
          </p:cNvGrpSpPr>
          <p:nvPr/>
        </p:nvGrpSpPr>
        <p:grpSpPr bwMode="auto">
          <a:xfrm>
            <a:off x="6375400" y="2138363"/>
            <a:ext cx="2646363" cy="3178175"/>
            <a:chOff x="6136042" y="1418272"/>
            <a:chExt cx="2646640" cy="3178586"/>
          </a:xfrm>
        </p:grpSpPr>
        <p:sp>
          <p:nvSpPr>
            <p:cNvPr id="3166" name="Freeform 38"/>
            <p:cNvSpPr>
              <a:spLocks noEditPoints="1"/>
            </p:cNvSpPr>
            <p:nvPr/>
          </p:nvSpPr>
          <p:spPr bwMode="auto">
            <a:xfrm>
              <a:off x="6544836" y="2571961"/>
              <a:ext cx="934646" cy="1234136"/>
            </a:xfrm>
            <a:custGeom>
              <a:avLst/>
              <a:gdLst>
                <a:gd name="T0" fmla="*/ 0 w 1022"/>
                <a:gd name="T1" fmla="*/ 1227737 h 1350"/>
                <a:gd name="T2" fmla="*/ 890749 w 1022"/>
                <a:gd name="T3" fmla="*/ 50280 h 1350"/>
                <a:gd name="T4" fmla="*/ 898979 w 1022"/>
                <a:gd name="T5" fmla="*/ 55765 h 1350"/>
                <a:gd name="T6" fmla="*/ 7316 w 1022"/>
                <a:gd name="T7" fmla="*/ 1234136 h 1350"/>
                <a:gd name="T8" fmla="*/ 0 w 1022"/>
                <a:gd name="T9" fmla="*/ 1227737 h 1350"/>
                <a:gd name="T10" fmla="*/ 855082 w 1022"/>
                <a:gd name="T11" fmla="*/ 40224 h 1350"/>
                <a:gd name="T12" fmla="*/ 934646 w 1022"/>
                <a:gd name="T13" fmla="*/ 0 h 1350"/>
                <a:gd name="T14" fmla="*/ 918185 w 1022"/>
                <a:gd name="T15" fmla="*/ 87761 h 1350"/>
                <a:gd name="T16" fmla="*/ 855082 w 1022"/>
                <a:gd name="T17" fmla="*/ 40224 h 13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22"/>
                <a:gd name="T28" fmla="*/ 0 h 1350"/>
                <a:gd name="T29" fmla="*/ 1022 w 1022"/>
                <a:gd name="T30" fmla="*/ 1350 h 135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22" h="1350">
                  <a:moveTo>
                    <a:pt x="0" y="1343"/>
                  </a:moveTo>
                  <a:lnTo>
                    <a:pt x="974" y="55"/>
                  </a:lnTo>
                  <a:lnTo>
                    <a:pt x="983" y="61"/>
                  </a:lnTo>
                  <a:lnTo>
                    <a:pt x="8" y="1350"/>
                  </a:lnTo>
                  <a:lnTo>
                    <a:pt x="0" y="1343"/>
                  </a:lnTo>
                  <a:close/>
                  <a:moveTo>
                    <a:pt x="935" y="44"/>
                  </a:moveTo>
                  <a:lnTo>
                    <a:pt x="1022" y="0"/>
                  </a:lnTo>
                  <a:lnTo>
                    <a:pt x="1004" y="96"/>
                  </a:lnTo>
                  <a:lnTo>
                    <a:pt x="935" y="44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7" name="Rectangle 39"/>
            <p:cNvSpPr>
              <a:spLocks noChangeArrowheads="1"/>
            </p:cNvSpPr>
            <p:nvPr/>
          </p:nvSpPr>
          <p:spPr bwMode="auto">
            <a:xfrm>
              <a:off x="6776211" y="2176123"/>
              <a:ext cx="1396482" cy="3958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68" name="Freeform 40"/>
            <p:cNvSpPr>
              <a:spLocks noEditPoints="1"/>
            </p:cNvSpPr>
            <p:nvPr/>
          </p:nvSpPr>
          <p:spPr bwMode="auto">
            <a:xfrm>
              <a:off x="6770724" y="2171552"/>
              <a:ext cx="1407456" cy="405894"/>
            </a:xfrm>
            <a:custGeom>
              <a:avLst/>
              <a:gdLst>
                <a:gd name="T0" fmla="*/ 0 w 1539"/>
                <a:gd name="T1" fmla="*/ 0 h 444"/>
                <a:gd name="T2" fmla="*/ 1407456 w 1539"/>
                <a:gd name="T3" fmla="*/ 0 h 444"/>
                <a:gd name="T4" fmla="*/ 1407456 w 1539"/>
                <a:gd name="T5" fmla="*/ 405894 h 444"/>
                <a:gd name="T6" fmla="*/ 0 w 1539"/>
                <a:gd name="T7" fmla="*/ 405894 h 444"/>
                <a:gd name="T8" fmla="*/ 0 w 1539"/>
                <a:gd name="T9" fmla="*/ 0 h 444"/>
                <a:gd name="T10" fmla="*/ 10060 w 1539"/>
                <a:gd name="T11" fmla="*/ 400409 h 444"/>
                <a:gd name="T12" fmla="*/ 5487 w 1539"/>
                <a:gd name="T13" fmla="*/ 395838 h 444"/>
                <a:gd name="T14" fmla="*/ 1401969 w 1539"/>
                <a:gd name="T15" fmla="*/ 395838 h 444"/>
                <a:gd name="T16" fmla="*/ 1397396 w 1539"/>
                <a:gd name="T17" fmla="*/ 400409 h 444"/>
                <a:gd name="T18" fmla="*/ 1397396 w 1539"/>
                <a:gd name="T19" fmla="*/ 4571 h 444"/>
                <a:gd name="T20" fmla="*/ 1401969 w 1539"/>
                <a:gd name="T21" fmla="*/ 9142 h 444"/>
                <a:gd name="T22" fmla="*/ 5487 w 1539"/>
                <a:gd name="T23" fmla="*/ 9142 h 444"/>
                <a:gd name="T24" fmla="*/ 10060 w 1539"/>
                <a:gd name="T25" fmla="*/ 4571 h 444"/>
                <a:gd name="T26" fmla="*/ 10060 w 1539"/>
                <a:gd name="T27" fmla="*/ 400409 h 4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39"/>
                <a:gd name="T43" fmla="*/ 0 h 444"/>
                <a:gd name="T44" fmla="*/ 1539 w 1539"/>
                <a:gd name="T45" fmla="*/ 444 h 4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39" h="444">
                  <a:moveTo>
                    <a:pt x="0" y="0"/>
                  </a:moveTo>
                  <a:lnTo>
                    <a:pt x="1539" y="0"/>
                  </a:lnTo>
                  <a:lnTo>
                    <a:pt x="1539" y="444"/>
                  </a:lnTo>
                  <a:lnTo>
                    <a:pt x="0" y="444"/>
                  </a:lnTo>
                  <a:lnTo>
                    <a:pt x="0" y="0"/>
                  </a:lnTo>
                  <a:close/>
                  <a:moveTo>
                    <a:pt x="11" y="438"/>
                  </a:moveTo>
                  <a:lnTo>
                    <a:pt x="6" y="433"/>
                  </a:lnTo>
                  <a:lnTo>
                    <a:pt x="1533" y="433"/>
                  </a:lnTo>
                  <a:lnTo>
                    <a:pt x="1528" y="438"/>
                  </a:lnTo>
                  <a:lnTo>
                    <a:pt x="1528" y="5"/>
                  </a:lnTo>
                  <a:lnTo>
                    <a:pt x="1533" y="10"/>
                  </a:lnTo>
                  <a:lnTo>
                    <a:pt x="6" y="10"/>
                  </a:lnTo>
                  <a:lnTo>
                    <a:pt x="11" y="5"/>
                  </a:lnTo>
                  <a:lnTo>
                    <a:pt x="11" y="438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9" name="Freeform 41"/>
            <p:cNvSpPr>
              <a:spLocks noEditPoints="1"/>
            </p:cNvSpPr>
            <p:nvPr/>
          </p:nvSpPr>
          <p:spPr bwMode="auto">
            <a:xfrm>
              <a:off x="6544836" y="2571961"/>
              <a:ext cx="934646" cy="839213"/>
            </a:xfrm>
            <a:custGeom>
              <a:avLst/>
              <a:gdLst>
                <a:gd name="T0" fmla="*/ 0 w 1022"/>
                <a:gd name="T1" fmla="*/ 830985 h 918"/>
                <a:gd name="T2" fmla="*/ 881603 w 1022"/>
                <a:gd name="T3" fmla="*/ 41138 h 918"/>
                <a:gd name="T4" fmla="*/ 888920 w 1022"/>
                <a:gd name="T5" fmla="*/ 48451 h 918"/>
                <a:gd name="T6" fmla="*/ 7316 w 1022"/>
                <a:gd name="T7" fmla="*/ 839213 h 918"/>
                <a:gd name="T8" fmla="*/ 0 w 1022"/>
                <a:gd name="T9" fmla="*/ 830985 h 918"/>
                <a:gd name="T10" fmla="*/ 849595 w 1022"/>
                <a:gd name="T11" fmla="*/ 23769 h 918"/>
                <a:gd name="T12" fmla="*/ 934646 w 1022"/>
                <a:gd name="T13" fmla="*/ 0 h 918"/>
                <a:gd name="T14" fmla="*/ 902638 w 1022"/>
                <a:gd name="T15" fmla="*/ 83190 h 918"/>
                <a:gd name="T16" fmla="*/ 849595 w 1022"/>
                <a:gd name="T17" fmla="*/ 23769 h 9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22"/>
                <a:gd name="T28" fmla="*/ 0 h 918"/>
                <a:gd name="T29" fmla="*/ 1022 w 1022"/>
                <a:gd name="T30" fmla="*/ 918 h 9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22" h="918">
                  <a:moveTo>
                    <a:pt x="0" y="909"/>
                  </a:moveTo>
                  <a:lnTo>
                    <a:pt x="964" y="45"/>
                  </a:lnTo>
                  <a:lnTo>
                    <a:pt x="972" y="53"/>
                  </a:lnTo>
                  <a:lnTo>
                    <a:pt x="8" y="918"/>
                  </a:lnTo>
                  <a:lnTo>
                    <a:pt x="0" y="909"/>
                  </a:lnTo>
                  <a:close/>
                  <a:moveTo>
                    <a:pt x="929" y="26"/>
                  </a:moveTo>
                  <a:lnTo>
                    <a:pt x="1022" y="0"/>
                  </a:lnTo>
                  <a:lnTo>
                    <a:pt x="987" y="91"/>
                  </a:lnTo>
                  <a:lnTo>
                    <a:pt x="929" y="26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0" name="Freeform 42"/>
            <p:cNvSpPr>
              <a:spLocks noEditPoints="1"/>
            </p:cNvSpPr>
            <p:nvPr/>
          </p:nvSpPr>
          <p:spPr bwMode="auto">
            <a:xfrm>
              <a:off x="6546665" y="2571047"/>
              <a:ext cx="932817" cy="452517"/>
            </a:xfrm>
            <a:custGeom>
              <a:avLst/>
              <a:gdLst>
                <a:gd name="T0" fmla="*/ 0 w 1020"/>
                <a:gd name="T1" fmla="*/ 443375 h 495"/>
                <a:gd name="T2" fmla="*/ 871544 w 1020"/>
                <a:gd name="T3" fmla="*/ 25597 h 495"/>
                <a:gd name="T4" fmla="*/ 875202 w 1020"/>
                <a:gd name="T5" fmla="*/ 34739 h 495"/>
                <a:gd name="T6" fmla="*/ 3658 w 1020"/>
                <a:gd name="T7" fmla="*/ 452517 h 495"/>
                <a:gd name="T8" fmla="*/ 0 w 1020"/>
                <a:gd name="T9" fmla="*/ 443375 h 495"/>
                <a:gd name="T10" fmla="*/ 844108 w 1020"/>
                <a:gd name="T11" fmla="*/ 0 h 495"/>
                <a:gd name="T12" fmla="*/ 932817 w 1020"/>
                <a:gd name="T13" fmla="*/ 914 h 495"/>
                <a:gd name="T14" fmla="*/ 877945 w 1020"/>
                <a:gd name="T15" fmla="*/ 71306 h 495"/>
                <a:gd name="T16" fmla="*/ 844108 w 1020"/>
                <a:gd name="T17" fmla="*/ 0 h 49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20"/>
                <a:gd name="T28" fmla="*/ 0 h 495"/>
                <a:gd name="T29" fmla="*/ 1020 w 1020"/>
                <a:gd name="T30" fmla="*/ 495 h 49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20" h="495">
                  <a:moveTo>
                    <a:pt x="0" y="485"/>
                  </a:moveTo>
                  <a:lnTo>
                    <a:pt x="953" y="28"/>
                  </a:lnTo>
                  <a:lnTo>
                    <a:pt x="957" y="38"/>
                  </a:lnTo>
                  <a:lnTo>
                    <a:pt x="4" y="495"/>
                  </a:lnTo>
                  <a:lnTo>
                    <a:pt x="0" y="485"/>
                  </a:lnTo>
                  <a:close/>
                  <a:moveTo>
                    <a:pt x="923" y="0"/>
                  </a:moveTo>
                  <a:lnTo>
                    <a:pt x="1020" y="1"/>
                  </a:lnTo>
                  <a:lnTo>
                    <a:pt x="960" y="78"/>
                  </a:lnTo>
                  <a:lnTo>
                    <a:pt x="923" y="0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1" name="Rectangle 43"/>
            <p:cNvSpPr>
              <a:spLocks noChangeArrowheads="1"/>
            </p:cNvSpPr>
            <p:nvPr/>
          </p:nvSpPr>
          <p:spPr bwMode="auto">
            <a:xfrm>
              <a:off x="6157077" y="3022649"/>
              <a:ext cx="772775" cy="2870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2" name="Freeform 44"/>
            <p:cNvSpPr>
              <a:spLocks noEditPoints="1"/>
            </p:cNvSpPr>
            <p:nvPr/>
          </p:nvSpPr>
          <p:spPr bwMode="auto">
            <a:xfrm>
              <a:off x="6147017" y="3012593"/>
              <a:ext cx="792894" cy="307163"/>
            </a:xfrm>
            <a:custGeom>
              <a:avLst/>
              <a:gdLst>
                <a:gd name="T0" fmla="*/ 0 w 867"/>
                <a:gd name="T1" fmla="*/ 0 h 336"/>
                <a:gd name="T2" fmla="*/ 792894 w 867"/>
                <a:gd name="T3" fmla="*/ 0 h 336"/>
                <a:gd name="T4" fmla="*/ 792894 w 867"/>
                <a:gd name="T5" fmla="*/ 307163 h 336"/>
                <a:gd name="T6" fmla="*/ 0 w 867"/>
                <a:gd name="T7" fmla="*/ 307163 h 336"/>
                <a:gd name="T8" fmla="*/ 0 w 867"/>
                <a:gd name="T9" fmla="*/ 0 h 336"/>
                <a:gd name="T10" fmla="*/ 20120 w 867"/>
                <a:gd name="T11" fmla="*/ 297107 h 336"/>
                <a:gd name="T12" fmla="*/ 10060 w 867"/>
                <a:gd name="T13" fmla="*/ 287051 h 336"/>
                <a:gd name="T14" fmla="*/ 782834 w 867"/>
                <a:gd name="T15" fmla="*/ 287051 h 336"/>
                <a:gd name="T16" fmla="*/ 772774 w 867"/>
                <a:gd name="T17" fmla="*/ 297107 h 336"/>
                <a:gd name="T18" fmla="*/ 772774 w 867"/>
                <a:gd name="T19" fmla="*/ 10056 h 336"/>
                <a:gd name="T20" fmla="*/ 782834 w 867"/>
                <a:gd name="T21" fmla="*/ 20112 h 336"/>
                <a:gd name="T22" fmla="*/ 10060 w 867"/>
                <a:gd name="T23" fmla="*/ 20112 h 336"/>
                <a:gd name="T24" fmla="*/ 20120 w 867"/>
                <a:gd name="T25" fmla="*/ 10056 h 336"/>
                <a:gd name="T26" fmla="*/ 20120 w 867"/>
                <a:gd name="T27" fmla="*/ 297107 h 3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67"/>
                <a:gd name="T43" fmla="*/ 0 h 336"/>
                <a:gd name="T44" fmla="*/ 867 w 867"/>
                <a:gd name="T45" fmla="*/ 336 h 3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67" h="336">
                  <a:moveTo>
                    <a:pt x="0" y="0"/>
                  </a:moveTo>
                  <a:lnTo>
                    <a:pt x="867" y="0"/>
                  </a:lnTo>
                  <a:lnTo>
                    <a:pt x="867" y="336"/>
                  </a:lnTo>
                  <a:lnTo>
                    <a:pt x="0" y="336"/>
                  </a:lnTo>
                  <a:lnTo>
                    <a:pt x="0" y="0"/>
                  </a:lnTo>
                  <a:close/>
                  <a:moveTo>
                    <a:pt x="22" y="325"/>
                  </a:moveTo>
                  <a:lnTo>
                    <a:pt x="11" y="314"/>
                  </a:lnTo>
                  <a:lnTo>
                    <a:pt x="856" y="314"/>
                  </a:lnTo>
                  <a:lnTo>
                    <a:pt x="845" y="325"/>
                  </a:lnTo>
                  <a:lnTo>
                    <a:pt x="845" y="11"/>
                  </a:lnTo>
                  <a:lnTo>
                    <a:pt x="856" y="22"/>
                  </a:lnTo>
                  <a:lnTo>
                    <a:pt x="11" y="22"/>
                  </a:lnTo>
                  <a:lnTo>
                    <a:pt x="22" y="11"/>
                  </a:lnTo>
                  <a:lnTo>
                    <a:pt x="22" y="325"/>
                  </a:lnTo>
                  <a:close/>
                </a:path>
              </a:pathLst>
            </a:custGeom>
            <a:solidFill>
              <a:srgbClr val="FF0000"/>
            </a:solidFill>
            <a:ln w="1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3" name="Rectangle 45"/>
            <p:cNvSpPr>
              <a:spLocks noChangeArrowheads="1"/>
            </p:cNvSpPr>
            <p:nvPr/>
          </p:nvSpPr>
          <p:spPr bwMode="auto">
            <a:xfrm>
              <a:off x="6157077" y="3409345"/>
              <a:ext cx="772775" cy="2971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4" name="Freeform 46"/>
            <p:cNvSpPr>
              <a:spLocks noEditPoints="1"/>
            </p:cNvSpPr>
            <p:nvPr/>
          </p:nvSpPr>
          <p:spPr bwMode="auto">
            <a:xfrm>
              <a:off x="6147017" y="3399289"/>
              <a:ext cx="792894" cy="316305"/>
            </a:xfrm>
            <a:custGeom>
              <a:avLst/>
              <a:gdLst>
                <a:gd name="T0" fmla="*/ 0 w 867"/>
                <a:gd name="T1" fmla="*/ 0 h 346"/>
                <a:gd name="T2" fmla="*/ 792894 w 867"/>
                <a:gd name="T3" fmla="*/ 0 h 346"/>
                <a:gd name="T4" fmla="*/ 792894 w 867"/>
                <a:gd name="T5" fmla="*/ 316305 h 346"/>
                <a:gd name="T6" fmla="*/ 0 w 867"/>
                <a:gd name="T7" fmla="*/ 316305 h 346"/>
                <a:gd name="T8" fmla="*/ 0 w 867"/>
                <a:gd name="T9" fmla="*/ 0 h 346"/>
                <a:gd name="T10" fmla="*/ 20120 w 867"/>
                <a:gd name="T11" fmla="*/ 307163 h 346"/>
                <a:gd name="T12" fmla="*/ 10060 w 867"/>
                <a:gd name="T13" fmla="*/ 297107 h 346"/>
                <a:gd name="T14" fmla="*/ 782834 w 867"/>
                <a:gd name="T15" fmla="*/ 297107 h 346"/>
                <a:gd name="T16" fmla="*/ 772774 w 867"/>
                <a:gd name="T17" fmla="*/ 307163 h 346"/>
                <a:gd name="T18" fmla="*/ 772774 w 867"/>
                <a:gd name="T19" fmla="*/ 10056 h 346"/>
                <a:gd name="T20" fmla="*/ 782834 w 867"/>
                <a:gd name="T21" fmla="*/ 19198 h 346"/>
                <a:gd name="T22" fmla="*/ 10060 w 867"/>
                <a:gd name="T23" fmla="*/ 19198 h 346"/>
                <a:gd name="T24" fmla="*/ 20120 w 867"/>
                <a:gd name="T25" fmla="*/ 10056 h 346"/>
                <a:gd name="T26" fmla="*/ 20120 w 867"/>
                <a:gd name="T27" fmla="*/ 307163 h 3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67"/>
                <a:gd name="T43" fmla="*/ 0 h 346"/>
                <a:gd name="T44" fmla="*/ 867 w 867"/>
                <a:gd name="T45" fmla="*/ 346 h 34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67" h="346">
                  <a:moveTo>
                    <a:pt x="0" y="0"/>
                  </a:moveTo>
                  <a:lnTo>
                    <a:pt x="867" y="0"/>
                  </a:lnTo>
                  <a:lnTo>
                    <a:pt x="867" y="346"/>
                  </a:lnTo>
                  <a:lnTo>
                    <a:pt x="0" y="346"/>
                  </a:lnTo>
                  <a:lnTo>
                    <a:pt x="0" y="0"/>
                  </a:lnTo>
                  <a:close/>
                  <a:moveTo>
                    <a:pt x="22" y="336"/>
                  </a:moveTo>
                  <a:lnTo>
                    <a:pt x="11" y="325"/>
                  </a:lnTo>
                  <a:lnTo>
                    <a:pt x="856" y="325"/>
                  </a:lnTo>
                  <a:lnTo>
                    <a:pt x="845" y="336"/>
                  </a:lnTo>
                  <a:lnTo>
                    <a:pt x="845" y="11"/>
                  </a:lnTo>
                  <a:lnTo>
                    <a:pt x="856" y="21"/>
                  </a:lnTo>
                  <a:lnTo>
                    <a:pt x="11" y="21"/>
                  </a:lnTo>
                  <a:lnTo>
                    <a:pt x="22" y="11"/>
                  </a:lnTo>
                  <a:lnTo>
                    <a:pt x="22" y="336"/>
                  </a:lnTo>
                  <a:close/>
                </a:path>
              </a:pathLst>
            </a:custGeom>
            <a:solidFill>
              <a:srgbClr val="FF0000"/>
            </a:solidFill>
            <a:ln w="1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5" name="Rectangle 47"/>
            <p:cNvSpPr>
              <a:spLocks noChangeArrowheads="1"/>
            </p:cNvSpPr>
            <p:nvPr/>
          </p:nvSpPr>
          <p:spPr bwMode="auto">
            <a:xfrm>
              <a:off x="6157077" y="3805183"/>
              <a:ext cx="772775" cy="2971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6" name="Freeform 48"/>
            <p:cNvSpPr>
              <a:spLocks noEditPoints="1"/>
            </p:cNvSpPr>
            <p:nvPr/>
          </p:nvSpPr>
          <p:spPr bwMode="auto">
            <a:xfrm>
              <a:off x="6147017" y="3795127"/>
              <a:ext cx="792894" cy="317219"/>
            </a:xfrm>
            <a:custGeom>
              <a:avLst/>
              <a:gdLst>
                <a:gd name="T0" fmla="*/ 0 w 867"/>
                <a:gd name="T1" fmla="*/ 0 h 347"/>
                <a:gd name="T2" fmla="*/ 792894 w 867"/>
                <a:gd name="T3" fmla="*/ 0 h 347"/>
                <a:gd name="T4" fmla="*/ 792894 w 867"/>
                <a:gd name="T5" fmla="*/ 317219 h 347"/>
                <a:gd name="T6" fmla="*/ 0 w 867"/>
                <a:gd name="T7" fmla="*/ 317219 h 347"/>
                <a:gd name="T8" fmla="*/ 0 w 867"/>
                <a:gd name="T9" fmla="*/ 0 h 347"/>
                <a:gd name="T10" fmla="*/ 20120 w 867"/>
                <a:gd name="T11" fmla="*/ 307163 h 347"/>
                <a:gd name="T12" fmla="*/ 10060 w 867"/>
                <a:gd name="T13" fmla="*/ 297107 h 347"/>
                <a:gd name="T14" fmla="*/ 782834 w 867"/>
                <a:gd name="T15" fmla="*/ 297107 h 347"/>
                <a:gd name="T16" fmla="*/ 772774 w 867"/>
                <a:gd name="T17" fmla="*/ 307163 h 347"/>
                <a:gd name="T18" fmla="*/ 772774 w 867"/>
                <a:gd name="T19" fmla="*/ 10056 h 347"/>
                <a:gd name="T20" fmla="*/ 782834 w 867"/>
                <a:gd name="T21" fmla="*/ 20112 h 347"/>
                <a:gd name="T22" fmla="*/ 10060 w 867"/>
                <a:gd name="T23" fmla="*/ 20112 h 347"/>
                <a:gd name="T24" fmla="*/ 20120 w 867"/>
                <a:gd name="T25" fmla="*/ 10056 h 347"/>
                <a:gd name="T26" fmla="*/ 20120 w 867"/>
                <a:gd name="T27" fmla="*/ 307163 h 3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67"/>
                <a:gd name="T43" fmla="*/ 0 h 347"/>
                <a:gd name="T44" fmla="*/ 867 w 867"/>
                <a:gd name="T45" fmla="*/ 347 h 34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67" h="347">
                  <a:moveTo>
                    <a:pt x="0" y="0"/>
                  </a:moveTo>
                  <a:lnTo>
                    <a:pt x="867" y="0"/>
                  </a:lnTo>
                  <a:lnTo>
                    <a:pt x="867" y="347"/>
                  </a:lnTo>
                  <a:lnTo>
                    <a:pt x="0" y="347"/>
                  </a:lnTo>
                  <a:lnTo>
                    <a:pt x="0" y="0"/>
                  </a:lnTo>
                  <a:close/>
                  <a:moveTo>
                    <a:pt x="22" y="336"/>
                  </a:moveTo>
                  <a:lnTo>
                    <a:pt x="11" y="325"/>
                  </a:lnTo>
                  <a:lnTo>
                    <a:pt x="856" y="325"/>
                  </a:lnTo>
                  <a:lnTo>
                    <a:pt x="845" y="336"/>
                  </a:lnTo>
                  <a:lnTo>
                    <a:pt x="845" y="11"/>
                  </a:lnTo>
                  <a:lnTo>
                    <a:pt x="856" y="22"/>
                  </a:lnTo>
                  <a:lnTo>
                    <a:pt x="11" y="22"/>
                  </a:lnTo>
                  <a:lnTo>
                    <a:pt x="22" y="11"/>
                  </a:lnTo>
                  <a:lnTo>
                    <a:pt x="22" y="336"/>
                  </a:lnTo>
                  <a:close/>
                </a:path>
              </a:pathLst>
            </a:custGeom>
            <a:solidFill>
              <a:srgbClr val="FF0000"/>
            </a:solidFill>
            <a:ln w="1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7" name="Rectangle 49"/>
            <p:cNvSpPr>
              <a:spLocks noChangeArrowheads="1"/>
            </p:cNvSpPr>
            <p:nvPr/>
          </p:nvSpPr>
          <p:spPr bwMode="auto">
            <a:xfrm>
              <a:off x="7102697" y="1561797"/>
              <a:ext cx="891663" cy="4058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78" name="Freeform 50"/>
            <p:cNvSpPr>
              <a:spLocks noEditPoints="1"/>
            </p:cNvSpPr>
            <p:nvPr/>
          </p:nvSpPr>
          <p:spPr bwMode="auto">
            <a:xfrm>
              <a:off x="7098124" y="1557227"/>
              <a:ext cx="901723" cy="415950"/>
            </a:xfrm>
            <a:custGeom>
              <a:avLst/>
              <a:gdLst>
                <a:gd name="T0" fmla="*/ 0 w 986"/>
                <a:gd name="T1" fmla="*/ 0 h 455"/>
                <a:gd name="T2" fmla="*/ 901723 w 986"/>
                <a:gd name="T3" fmla="*/ 0 h 455"/>
                <a:gd name="T4" fmla="*/ 901723 w 986"/>
                <a:gd name="T5" fmla="*/ 415950 h 455"/>
                <a:gd name="T6" fmla="*/ 0 w 986"/>
                <a:gd name="T7" fmla="*/ 415950 h 455"/>
                <a:gd name="T8" fmla="*/ 0 w 986"/>
                <a:gd name="T9" fmla="*/ 0 h 455"/>
                <a:gd name="T10" fmla="*/ 10060 w 986"/>
                <a:gd name="T11" fmla="*/ 410465 h 455"/>
                <a:gd name="T12" fmla="*/ 4573 w 986"/>
                <a:gd name="T13" fmla="*/ 405894 h 455"/>
                <a:gd name="T14" fmla="*/ 896236 w 986"/>
                <a:gd name="T15" fmla="*/ 405894 h 455"/>
                <a:gd name="T16" fmla="*/ 891663 w 986"/>
                <a:gd name="T17" fmla="*/ 410465 h 455"/>
                <a:gd name="T18" fmla="*/ 891663 w 986"/>
                <a:gd name="T19" fmla="*/ 4571 h 455"/>
                <a:gd name="T20" fmla="*/ 896236 w 986"/>
                <a:gd name="T21" fmla="*/ 10056 h 455"/>
                <a:gd name="T22" fmla="*/ 4573 w 986"/>
                <a:gd name="T23" fmla="*/ 10056 h 455"/>
                <a:gd name="T24" fmla="*/ 10060 w 986"/>
                <a:gd name="T25" fmla="*/ 4571 h 455"/>
                <a:gd name="T26" fmla="*/ 10060 w 986"/>
                <a:gd name="T27" fmla="*/ 410465 h 4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86"/>
                <a:gd name="T43" fmla="*/ 0 h 455"/>
                <a:gd name="T44" fmla="*/ 986 w 986"/>
                <a:gd name="T45" fmla="*/ 455 h 45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86" h="455">
                  <a:moveTo>
                    <a:pt x="0" y="0"/>
                  </a:moveTo>
                  <a:lnTo>
                    <a:pt x="986" y="0"/>
                  </a:lnTo>
                  <a:lnTo>
                    <a:pt x="986" y="455"/>
                  </a:lnTo>
                  <a:lnTo>
                    <a:pt x="0" y="455"/>
                  </a:lnTo>
                  <a:lnTo>
                    <a:pt x="0" y="0"/>
                  </a:lnTo>
                  <a:close/>
                  <a:moveTo>
                    <a:pt x="11" y="449"/>
                  </a:moveTo>
                  <a:lnTo>
                    <a:pt x="5" y="444"/>
                  </a:lnTo>
                  <a:lnTo>
                    <a:pt x="980" y="444"/>
                  </a:lnTo>
                  <a:lnTo>
                    <a:pt x="975" y="449"/>
                  </a:lnTo>
                  <a:lnTo>
                    <a:pt x="975" y="5"/>
                  </a:lnTo>
                  <a:lnTo>
                    <a:pt x="980" y="11"/>
                  </a:lnTo>
                  <a:lnTo>
                    <a:pt x="5" y="11"/>
                  </a:lnTo>
                  <a:lnTo>
                    <a:pt x="11" y="5"/>
                  </a:lnTo>
                  <a:lnTo>
                    <a:pt x="11" y="449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9" name="Rectangle 51"/>
            <p:cNvSpPr>
              <a:spLocks noChangeArrowheads="1"/>
            </p:cNvSpPr>
            <p:nvPr/>
          </p:nvSpPr>
          <p:spPr bwMode="auto">
            <a:xfrm>
              <a:off x="7024048" y="1483178"/>
              <a:ext cx="900809" cy="4159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80" name="Freeform 52"/>
            <p:cNvSpPr>
              <a:spLocks noEditPoints="1"/>
            </p:cNvSpPr>
            <p:nvPr/>
          </p:nvSpPr>
          <p:spPr bwMode="auto">
            <a:xfrm>
              <a:off x="7018560" y="1477693"/>
              <a:ext cx="911783" cy="426006"/>
            </a:xfrm>
            <a:custGeom>
              <a:avLst/>
              <a:gdLst>
                <a:gd name="T0" fmla="*/ 0 w 997"/>
                <a:gd name="T1" fmla="*/ 0 h 466"/>
                <a:gd name="T2" fmla="*/ 911783 w 997"/>
                <a:gd name="T3" fmla="*/ 0 h 466"/>
                <a:gd name="T4" fmla="*/ 911783 w 997"/>
                <a:gd name="T5" fmla="*/ 426006 h 466"/>
                <a:gd name="T6" fmla="*/ 0 w 997"/>
                <a:gd name="T7" fmla="*/ 426006 h 466"/>
                <a:gd name="T8" fmla="*/ 0 w 997"/>
                <a:gd name="T9" fmla="*/ 0 h 466"/>
                <a:gd name="T10" fmla="*/ 10060 w 997"/>
                <a:gd name="T11" fmla="*/ 421435 h 466"/>
                <a:gd name="T12" fmla="*/ 5487 w 997"/>
                <a:gd name="T13" fmla="*/ 415950 h 466"/>
                <a:gd name="T14" fmla="*/ 906296 w 997"/>
                <a:gd name="T15" fmla="*/ 415950 h 466"/>
                <a:gd name="T16" fmla="*/ 901723 w 997"/>
                <a:gd name="T17" fmla="*/ 421435 h 466"/>
                <a:gd name="T18" fmla="*/ 901723 w 997"/>
                <a:gd name="T19" fmla="*/ 5485 h 466"/>
                <a:gd name="T20" fmla="*/ 906296 w 997"/>
                <a:gd name="T21" fmla="*/ 10056 h 466"/>
                <a:gd name="T22" fmla="*/ 5487 w 997"/>
                <a:gd name="T23" fmla="*/ 10056 h 466"/>
                <a:gd name="T24" fmla="*/ 10060 w 997"/>
                <a:gd name="T25" fmla="*/ 5485 h 466"/>
                <a:gd name="T26" fmla="*/ 10060 w 997"/>
                <a:gd name="T27" fmla="*/ 421435 h 4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97"/>
                <a:gd name="T43" fmla="*/ 0 h 466"/>
                <a:gd name="T44" fmla="*/ 997 w 997"/>
                <a:gd name="T45" fmla="*/ 466 h 46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97" h="466">
                  <a:moveTo>
                    <a:pt x="0" y="0"/>
                  </a:moveTo>
                  <a:lnTo>
                    <a:pt x="997" y="0"/>
                  </a:lnTo>
                  <a:lnTo>
                    <a:pt x="997" y="466"/>
                  </a:lnTo>
                  <a:lnTo>
                    <a:pt x="0" y="466"/>
                  </a:lnTo>
                  <a:lnTo>
                    <a:pt x="0" y="0"/>
                  </a:lnTo>
                  <a:close/>
                  <a:moveTo>
                    <a:pt x="11" y="461"/>
                  </a:moveTo>
                  <a:lnTo>
                    <a:pt x="6" y="455"/>
                  </a:lnTo>
                  <a:lnTo>
                    <a:pt x="991" y="455"/>
                  </a:lnTo>
                  <a:lnTo>
                    <a:pt x="986" y="461"/>
                  </a:lnTo>
                  <a:lnTo>
                    <a:pt x="986" y="6"/>
                  </a:lnTo>
                  <a:lnTo>
                    <a:pt x="991" y="11"/>
                  </a:lnTo>
                  <a:lnTo>
                    <a:pt x="6" y="11"/>
                  </a:lnTo>
                  <a:lnTo>
                    <a:pt x="11" y="6"/>
                  </a:lnTo>
                  <a:lnTo>
                    <a:pt x="11" y="461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1" name="Rectangle 53"/>
            <p:cNvSpPr>
              <a:spLocks noChangeArrowheads="1"/>
            </p:cNvSpPr>
            <p:nvPr/>
          </p:nvSpPr>
          <p:spPr bwMode="auto">
            <a:xfrm>
              <a:off x="6934424" y="1423757"/>
              <a:ext cx="891663" cy="4058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82" name="Freeform 54"/>
            <p:cNvSpPr>
              <a:spLocks noEditPoints="1"/>
            </p:cNvSpPr>
            <p:nvPr/>
          </p:nvSpPr>
          <p:spPr bwMode="auto">
            <a:xfrm>
              <a:off x="6929851" y="1418272"/>
              <a:ext cx="901723" cy="415950"/>
            </a:xfrm>
            <a:custGeom>
              <a:avLst/>
              <a:gdLst>
                <a:gd name="T0" fmla="*/ 0 w 986"/>
                <a:gd name="T1" fmla="*/ 0 h 455"/>
                <a:gd name="T2" fmla="*/ 901723 w 986"/>
                <a:gd name="T3" fmla="*/ 0 h 455"/>
                <a:gd name="T4" fmla="*/ 901723 w 986"/>
                <a:gd name="T5" fmla="*/ 415950 h 455"/>
                <a:gd name="T6" fmla="*/ 0 w 986"/>
                <a:gd name="T7" fmla="*/ 415950 h 455"/>
                <a:gd name="T8" fmla="*/ 0 w 986"/>
                <a:gd name="T9" fmla="*/ 0 h 455"/>
                <a:gd name="T10" fmla="*/ 10060 w 986"/>
                <a:gd name="T11" fmla="*/ 411379 h 455"/>
                <a:gd name="T12" fmla="*/ 4573 w 986"/>
                <a:gd name="T13" fmla="*/ 405894 h 455"/>
                <a:gd name="T14" fmla="*/ 896236 w 986"/>
                <a:gd name="T15" fmla="*/ 405894 h 455"/>
                <a:gd name="T16" fmla="*/ 891663 w 986"/>
                <a:gd name="T17" fmla="*/ 411379 h 455"/>
                <a:gd name="T18" fmla="*/ 891663 w 986"/>
                <a:gd name="T19" fmla="*/ 5485 h 455"/>
                <a:gd name="T20" fmla="*/ 896236 w 986"/>
                <a:gd name="T21" fmla="*/ 10056 h 455"/>
                <a:gd name="T22" fmla="*/ 4573 w 986"/>
                <a:gd name="T23" fmla="*/ 10056 h 455"/>
                <a:gd name="T24" fmla="*/ 10060 w 986"/>
                <a:gd name="T25" fmla="*/ 5485 h 455"/>
                <a:gd name="T26" fmla="*/ 10060 w 986"/>
                <a:gd name="T27" fmla="*/ 411379 h 4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86"/>
                <a:gd name="T43" fmla="*/ 0 h 455"/>
                <a:gd name="T44" fmla="*/ 986 w 986"/>
                <a:gd name="T45" fmla="*/ 455 h 45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86" h="455">
                  <a:moveTo>
                    <a:pt x="0" y="0"/>
                  </a:moveTo>
                  <a:lnTo>
                    <a:pt x="986" y="0"/>
                  </a:lnTo>
                  <a:lnTo>
                    <a:pt x="986" y="455"/>
                  </a:lnTo>
                  <a:lnTo>
                    <a:pt x="0" y="455"/>
                  </a:lnTo>
                  <a:lnTo>
                    <a:pt x="0" y="0"/>
                  </a:lnTo>
                  <a:close/>
                  <a:moveTo>
                    <a:pt x="11" y="450"/>
                  </a:moveTo>
                  <a:lnTo>
                    <a:pt x="5" y="444"/>
                  </a:lnTo>
                  <a:lnTo>
                    <a:pt x="980" y="444"/>
                  </a:lnTo>
                  <a:lnTo>
                    <a:pt x="975" y="450"/>
                  </a:lnTo>
                  <a:lnTo>
                    <a:pt x="975" y="6"/>
                  </a:lnTo>
                  <a:lnTo>
                    <a:pt x="980" y="11"/>
                  </a:lnTo>
                  <a:lnTo>
                    <a:pt x="5" y="11"/>
                  </a:lnTo>
                  <a:lnTo>
                    <a:pt x="11" y="6"/>
                  </a:lnTo>
                  <a:lnTo>
                    <a:pt x="11" y="450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3" name="Freeform 55"/>
            <p:cNvSpPr>
              <a:spLocks noEditPoints="1"/>
            </p:cNvSpPr>
            <p:nvPr/>
          </p:nvSpPr>
          <p:spPr bwMode="auto">
            <a:xfrm>
              <a:off x="7376140" y="1827822"/>
              <a:ext cx="117974" cy="345558"/>
            </a:xfrm>
            <a:custGeom>
              <a:avLst/>
              <a:gdLst>
                <a:gd name="T0" fmla="*/ 9145 w 129"/>
                <a:gd name="T1" fmla="*/ 0 h 378"/>
                <a:gd name="T2" fmla="*/ 88709 w 129"/>
                <a:gd name="T3" fmla="*/ 279737 h 378"/>
                <a:gd name="T4" fmla="*/ 79564 w 129"/>
                <a:gd name="T5" fmla="*/ 283394 h 378"/>
                <a:gd name="T6" fmla="*/ 0 w 129"/>
                <a:gd name="T7" fmla="*/ 3657 h 378"/>
                <a:gd name="T8" fmla="*/ 9145 w 129"/>
                <a:gd name="T9" fmla="*/ 0 h 378"/>
                <a:gd name="T10" fmla="*/ 117974 w 129"/>
                <a:gd name="T11" fmla="*/ 258711 h 378"/>
                <a:gd name="T12" fmla="*/ 101512 w 129"/>
                <a:gd name="T13" fmla="*/ 345558 h 378"/>
                <a:gd name="T14" fmla="*/ 42068 w 129"/>
                <a:gd name="T15" fmla="*/ 279737 h 378"/>
                <a:gd name="T16" fmla="*/ 117974 w 129"/>
                <a:gd name="T17" fmla="*/ 258711 h 3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"/>
                <a:gd name="T28" fmla="*/ 0 h 378"/>
                <a:gd name="T29" fmla="*/ 129 w 129"/>
                <a:gd name="T30" fmla="*/ 378 h 3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" h="378">
                  <a:moveTo>
                    <a:pt x="10" y="0"/>
                  </a:moveTo>
                  <a:lnTo>
                    <a:pt x="97" y="306"/>
                  </a:lnTo>
                  <a:lnTo>
                    <a:pt x="87" y="310"/>
                  </a:lnTo>
                  <a:lnTo>
                    <a:pt x="0" y="4"/>
                  </a:lnTo>
                  <a:lnTo>
                    <a:pt x="10" y="0"/>
                  </a:lnTo>
                  <a:close/>
                  <a:moveTo>
                    <a:pt x="129" y="283"/>
                  </a:moveTo>
                  <a:lnTo>
                    <a:pt x="111" y="378"/>
                  </a:lnTo>
                  <a:lnTo>
                    <a:pt x="46" y="306"/>
                  </a:lnTo>
                  <a:lnTo>
                    <a:pt x="129" y="283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4" name="Freeform 56"/>
            <p:cNvSpPr>
              <a:spLocks noEditPoints="1"/>
            </p:cNvSpPr>
            <p:nvPr/>
          </p:nvSpPr>
          <p:spPr bwMode="auto">
            <a:xfrm>
              <a:off x="7431926" y="1899128"/>
              <a:ext cx="79564" cy="277909"/>
            </a:xfrm>
            <a:custGeom>
              <a:avLst/>
              <a:gdLst>
                <a:gd name="T0" fmla="*/ 42983 w 87"/>
                <a:gd name="T1" fmla="*/ 0 h 304"/>
                <a:gd name="T2" fmla="*/ 45726 w 87"/>
                <a:gd name="T3" fmla="*/ 211174 h 304"/>
                <a:gd name="T4" fmla="*/ 35667 w 87"/>
                <a:gd name="T5" fmla="*/ 211174 h 304"/>
                <a:gd name="T6" fmla="*/ 32923 w 87"/>
                <a:gd name="T7" fmla="*/ 0 h 304"/>
                <a:gd name="T8" fmla="*/ 42983 w 87"/>
                <a:gd name="T9" fmla="*/ 0 h 304"/>
                <a:gd name="T10" fmla="*/ 79564 w 87"/>
                <a:gd name="T11" fmla="*/ 197462 h 304"/>
                <a:gd name="T12" fmla="*/ 41154 w 87"/>
                <a:gd name="T13" fmla="*/ 277909 h 304"/>
                <a:gd name="T14" fmla="*/ 0 w 87"/>
                <a:gd name="T15" fmla="*/ 198376 h 304"/>
                <a:gd name="T16" fmla="*/ 79564 w 87"/>
                <a:gd name="T17" fmla="*/ 197462 h 3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7"/>
                <a:gd name="T28" fmla="*/ 0 h 304"/>
                <a:gd name="T29" fmla="*/ 87 w 87"/>
                <a:gd name="T30" fmla="*/ 304 h 30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7" h="304">
                  <a:moveTo>
                    <a:pt x="47" y="0"/>
                  </a:moveTo>
                  <a:lnTo>
                    <a:pt x="50" y="231"/>
                  </a:lnTo>
                  <a:lnTo>
                    <a:pt x="39" y="231"/>
                  </a:lnTo>
                  <a:lnTo>
                    <a:pt x="36" y="0"/>
                  </a:lnTo>
                  <a:lnTo>
                    <a:pt x="47" y="0"/>
                  </a:lnTo>
                  <a:close/>
                  <a:moveTo>
                    <a:pt x="87" y="216"/>
                  </a:moveTo>
                  <a:lnTo>
                    <a:pt x="45" y="304"/>
                  </a:lnTo>
                  <a:lnTo>
                    <a:pt x="0" y="217"/>
                  </a:lnTo>
                  <a:lnTo>
                    <a:pt x="87" y="216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5" name="Freeform 57"/>
            <p:cNvSpPr>
              <a:spLocks noEditPoints="1"/>
            </p:cNvSpPr>
            <p:nvPr/>
          </p:nvSpPr>
          <p:spPr bwMode="auto">
            <a:xfrm>
              <a:off x="7468507" y="1966777"/>
              <a:ext cx="87795" cy="206604"/>
            </a:xfrm>
            <a:custGeom>
              <a:avLst/>
              <a:gdLst>
                <a:gd name="T0" fmla="*/ 87795 w 96"/>
                <a:gd name="T1" fmla="*/ 2743 h 226"/>
                <a:gd name="T2" fmla="*/ 37496 w 96"/>
                <a:gd name="T3" fmla="*/ 145354 h 226"/>
                <a:gd name="T4" fmla="*/ 28350 w 96"/>
                <a:gd name="T5" fmla="*/ 142612 h 226"/>
                <a:gd name="T6" fmla="*/ 78650 w 96"/>
                <a:gd name="T7" fmla="*/ 0 h 226"/>
                <a:gd name="T8" fmla="*/ 87795 w 96"/>
                <a:gd name="T9" fmla="*/ 2743 h 226"/>
                <a:gd name="T10" fmla="*/ 74992 w 96"/>
                <a:gd name="T11" fmla="*/ 145354 h 226"/>
                <a:gd name="T12" fmla="*/ 10974 w 96"/>
                <a:gd name="T13" fmla="*/ 206604 h 226"/>
                <a:gd name="T14" fmla="*/ 0 w 96"/>
                <a:gd name="T15" fmla="*/ 117929 h 226"/>
                <a:gd name="T16" fmla="*/ 74992 w 96"/>
                <a:gd name="T17" fmla="*/ 145354 h 2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6"/>
                <a:gd name="T28" fmla="*/ 0 h 226"/>
                <a:gd name="T29" fmla="*/ 96 w 96"/>
                <a:gd name="T30" fmla="*/ 226 h 2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6" h="226">
                  <a:moveTo>
                    <a:pt x="96" y="3"/>
                  </a:moveTo>
                  <a:lnTo>
                    <a:pt x="41" y="159"/>
                  </a:lnTo>
                  <a:lnTo>
                    <a:pt x="31" y="156"/>
                  </a:lnTo>
                  <a:lnTo>
                    <a:pt x="86" y="0"/>
                  </a:lnTo>
                  <a:lnTo>
                    <a:pt x="96" y="3"/>
                  </a:lnTo>
                  <a:close/>
                  <a:moveTo>
                    <a:pt x="82" y="159"/>
                  </a:moveTo>
                  <a:lnTo>
                    <a:pt x="12" y="226"/>
                  </a:lnTo>
                  <a:lnTo>
                    <a:pt x="0" y="129"/>
                  </a:lnTo>
                  <a:lnTo>
                    <a:pt x="82" y="159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6" name="Rectangle 58"/>
            <p:cNvSpPr>
              <a:spLocks noChangeArrowheads="1"/>
            </p:cNvSpPr>
            <p:nvPr/>
          </p:nvSpPr>
          <p:spPr bwMode="auto">
            <a:xfrm>
              <a:off x="7256337" y="3012593"/>
              <a:ext cx="1516285" cy="1575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87" name="Freeform 59"/>
            <p:cNvSpPr>
              <a:spLocks noEditPoints="1"/>
            </p:cNvSpPr>
            <p:nvPr/>
          </p:nvSpPr>
          <p:spPr bwMode="auto">
            <a:xfrm>
              <a:off x="7246278" y="3002537"/>
              <a:ext cx="1536404" cy="1594321"/>
            </a:xfrm>
            <a:custGeom>
              <a:avLst/>
              <a:gdLst>
                <a:gd name="T0" fmla="*/ 0 w 1680"/>
                <a:gd name="T1" fmla="*/ 0 h 1744"/>
                <a:gd name="T2" fmla="*/ 1536404 w 1680"/>
                <a:gd name="T3" fmla="*/ 0 h 1744"/>
                <a:gd name="T4" fmla="*/ 1536404 w 1680"/>
                <a:gd name="T5" fmla="*/ 1594321 h 1744"/>
                <a:gd name="T6" fmla="*/ 0 w 1680"/>
                <a:gd name="T7" fmla="*/ 1594321 h 1744"/>
                <a:gd name="T8" fmla="*/ 0 w 1680"/>
                <a:gd name="T9" fmla="*/ 0 h 1744"/>
                <a:gd name="T10" fmla="*/ 20120 w 1680"/>
                <a:gd name="T11" fmla="*/ 1585179 h 1744"/>
                <a:gd name="T12" fmla="*/ 10060 w 1680"/>
                <a:gd name="T13" fmla="*/ 1575123 h 1744"/>
                <a:gd name="T14" fmla="*/ 1526344 w 1680"/>
                <a:gd name="T15" fmla="*/ 1575123 h 1744"/>
                <a:gd name="T16" fmla="*/ 1516284 w 1680"/>
                <a:gd name="T17" fmla="*/ 1585179 h 1744"/>
                <a:gd name="T18" fmla="*/ 1516284 w 1680"/>
                <a:gd name="T19" fmla="*/ 10056 h 1744"/>
                <a:gd name="T20" fmla="*/ 1526344 w 1680"/>
                <a:gd name="T21" fmla="*/ 20112 h 1744"/>
                <a:gd name="T22" fmla="*/ 10060 w 1680"/>
                <a:gd name="T23" fmla="*/ 20112 h 1744"/>
                <a:gd name="T24" fmla="*/ 20120 w 1680"/>
                <a:gd name="T25" fmla="*/ 10056 h 1744"/>
                <a:gd name="T26" fmla="*/ 20120 w 1680"/>
                <a:gd name="T27" fmla="*/ 1585179 h 17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80"/>
                <a:gd name="T43" fmla="*/ 0 h 1744"/>
                <a:gd name="T44" fmla="*/ 1680 w 1680"/>
                <a:gd name="T45" fmla="*/ 1744 h 17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80" h="1744">
                  <a:moveTo>
                    <a:pt x="0" y="0"/>
                  </a:moveTo>
                  <a:lnTo>
                    <a:pt x="1680" y="0"/>
                  </a:lnTo>
                  <a:lnTo>
                    <a:pt x="1680" y="1744"/>
                  </a:lnTo>
                  <a:lnTo>
                    <a:pt x="0" y="1744"/>
                  </a:lnTo>
                  <a:lnTo>
                    <a:pt x="0" y="0"/>
                  </a:lnTo>
                  <a:close/>
                  <a:moveTo>
                    <a:pt x="22" y="1734"/>
                  </a:moveTo>
                  <a:lnTo>
                    <a:pt x="11" y="1723"/>
                  </a:lnTo>
                  <a:lnTo>
                    <a:pt x="1669" y="1723"/>
                  </a:lnTo>
                  <a:lnTo>
                    <a:pt x="1658" y="1734"/>
                  </a:lnTo>
                  <a:lnTo>
                    <a:pt x="1658" y="11"/>
                  </a:lnTo>
                  <a:lnTo>
                    <a:pt x="1669" y="22"/>
                  </a:lnTo>
                  <a:lnTo>
                    <a:pt x="11" y="22"/>
                  </a:lnTo>
                  <a:lnTo>
                    <a:pt x="22" y="11"/>
                  </a:lnTo>
                  <a:lnTo>
                    <a:pt x="22" y="1734"/>
                  </a:lnTo>
                  <a:close/>
                </a:path>
              </a:pathLst>
            </a:custGeom>
            <a:solidFill>
              <a:srgbClr val="002060"/>
            </a:solidFill>
            <a:ln w="1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8" name="Rectangle 60"/>
            <p:cNvSpPr>
              <a:spLocks noChangeArrowheads="1"/>
            </p:cNvSpPr>
            <p:nvPr/>
          </p:nvSpPr>
          <p:spPr bwMode="auto">
            <a:xfrm>
              <a:off x="7538926" y="3413916"/>
              <a:ext cx="812100" cy="4552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89" name="Freeform 61"/>
            <p:cNvSpPr>
              <a:spLocks noEditPoints="1"/>
            </p:cNvSpPr>
            <p:nvPr/>
          </p:nvSpPr>
          <p:spPr bwMode="auto">
            <a:xfrm>
              <a:off x="7534353" y="3409345"/>
              <a:ext cx="822159" cy="465315"/>
            </a:xfrm>
            <a:custGeom>
              <a:avLst/>
              <a:gdLst>
                <a:gd name="T0" fmla="*/ 0 w 899"/>
                <a:gd name="T1" fmla="*/ 0 h 509"/>
                <a:gd name="T2" fmla="*/ 822159 w 899"/>
                <a:gd name="T3" fmla="*/ 0 h 509"/>
                <a:gd name="T4" fmla="*/ 822159 w 899"/>
                <a:gd name="T5" fmla="*/ 465315 h 509"/>
                <a:gd name="T6" fmla="*/ 0 w 899"/>
                <a:gd name="T7" fmla="*/ 465315 h 509"/>
                <a:gd name="T8" fmla="*/ 0 w 899"/>
                <a:gd name="T9" fmla="*/ 0 h 509"/>
                <a:gd name="T10" fmla="*/ 9145 w 899"/>
                <a:gd name="T11" fmla="*/ 459830 h 509"/>
                <a:gd name="T12" fmla="*/ 4573 w 899"/>
                <a:gd name="T13" fmla="*/ 455259 h 509"/>
                <a:gd name="T14" fmla="*/ 816672 w 899"/>
                <a:gd name="T15" fmla="*/ 455259 h 509"/>
                <a:gd name="T16" fmla="*/ 812099 w 899"/>
                <a:gd name="T17" fmla="*/ 459830 h 509"/>
                <a:gd name="T18" fmla="*/ 812099 w 899"/>
                <a:gd name="T19" fmla="*/ 4571 h 509"/>
                <a:gd name="T20" fmla="*/ 816672 w 899"/>
                <a:gd name="T21" fmla="*/ 9142 h 509"/>
                <a:gd name="T22" fmla="*/ 4573 w 899"/>
                <a:gd name="T23" fmla="*/ 9142 h 509"/>
                <a:gd name="T24" fmla="*/ 9145 w 899"/>
                <a:gd name="T25" fmla="*/ 4571 h 509"/>
                <a:gd name="T26" fmla="*/ 9145 w 899"/>
                <a:gd name="T27" fmla="*/ 459830 h 5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99"/>
                <a:gd name="T43" fmla="*/ 0 h 509"/>
                <a:gd name="T44" fmla="*/ 899 w 899"/>
                <a:gd name="T45" fmla="*/ 509 h 50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99" h="509">
                  <a:moveTo>
                    <a:pt x="0" y="0"/>
                  </a:moveTo>
                  <a:lnTo>
                    <a:pt x="899" y="0"/>
                  </a:lnTo>
                  <a:lnTo>
                    <a:pt x="899" y="509"/>
                  </a:lnTo>
                  <a:lnTo>
                    <a:pt x="0" y="509"/>
                  </a:lnTo>
                  <a:lnTo>
                    <a:pt x="0" y="0"/>
                  </a:lnTo>
                  <a:close/>
                  <a:moveTo>
                    <a:pt x="10" y="503"/>
                  </a:moveTo>
                  <a:lnTo>
                    <a:pt x="5" y="498"/>
                  </a:lnTo>
                  <a:lnTo>
                    <a:pt x="893" y="498"/>
                  </a:lnTo>
                  <a:lnTo>
                    <a:pt x="888" y="503"/>
                  </a:lnTo>
                  <a:lnTo>
                    <a:pt x="888" y="5"/>
                  </a:lnTo>
                  <a:lnTo>
                    <a:pt x="893" y="10"/>
                  </a:lnTo>
                  <a:lnTo>
                    <a:pt x="5" y="10"/>
                  </a:lnTo>
                  <a:lnTo>
                    <a:pt x="10" y="5"/>
                  </a:lnTo>
                  <a:lnTo>
                    <a:pt x="10" y="503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0" name="Rectangle 62"/>
            <p:cNvSpPr>
              <a:spLocks noChangeArrowheads="1"/>
            </p:cNvSpPr>
            <p:nvPr/>
          </p:nvSpPr>
          <p:spPr bwMode="auto">
            <a:xfrm>
              <a:off x="7637695" y="3502591"/>
              <a:ext cx="813014" cy="456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91" name="Freeform 63"/>
            <p:cNvSpPr>
              <a:spLocks noEditPoints="1"/>
            </p:cNvSpPr>
            <p:nvPr/>
          </p:nvSpPr>
          <p:spPr bwMode="auto">
            <a:xfrm>
              <a:off x="7633122" y="3498020"/>
              <a:ext cx="822159" cy="465315"/>
            </a:xfrm>
            <a:custGeom>
              <a:avLst/>
              <a:gdLst>
                <a:gd name="T0" fmla="*/ 0 w 899"/>
                <a:gd name="T1" fmla="*/ 0 h 509"/>
                <a:gd name="T2" fmla="*/ 822159 w 899"/>
                <a:gd name="T3" fmla="*/ 0 h 509"/>
                <a:gd name="T4" fmla="*/ 822159 w 899"/>
                <a:gd name="T5" fmla="*/ 465315 h 509"/>
                <a:gd name="T6" fmla="*/ 0 w 899"/>
                <a:gd name="T7" fmla="*/ 465315 h 509"/>
                <a:gd name="T8" fmla="*/ 0 w 899"/>
                <a:gd name="T9" fmla="*/ 0 h 509"/>
                <a:gd name="T10" fmla="*/ 10060 w 899"/>
                <a:gd name="T11" fmla="*/ 460744 h 509"/>
                <a:gd name="T12" fmla="*/ 4573 w 899"/>
                <a:gd name="T13" fmla="*/ 455259 h 509"/>
                <a:gd name="T14" fmla="*/ 817586 w 899"/>
                <a:gd name="T15" fmla="*/ 455259 h 509"/>
                <a:gd name="T16" fmla="*/ 812099 w 899"/>
                <a:gd name="T17" fmla="*/ 460744 h 509"/>
                <a:gd name="T18" fmla="*/ 812099 w 899"/>
                <a:gd name="T19" fmla="*/ 4571 h 509"/>
                <a:gd name="T20" fmla="*/ 817586 w 899"/>
                <a:gd name="T21" fmla="*/ 10056 h 509"/>
                <a:gd name="T22" fmla="*/ 4573 w 899"/>
                <a:gd name="T23" fmla="*/ 10056 h 509"/>
                <a:gd name="T24" fmla="*/ 10060 w 899"/>
                <a:gd name="T25" fmla="*/ 4571 h 509"/>
                <a:gd name="T26" fmla="*/ 10060 w 899"/>
                <a:gd name="T27" fmla="*/ 460744 h 5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99"/>
                <a:gd name="T43" fmla="*/ 0 h 509"/>
                <a:gd name="T44" fmla="*/ 899 w 899"/>
                <a:gd name="T45" fmla="*/ 509 h 50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99" h="509">
                  <a:moveTo>
                    <a:pt x="0" y="0"/>
                  </a:moveTo>
                  <a:lnTo>
                    <a:pt x="899" y="0"/>
                  </a:lnTo>
                  <a:lnTo>
                    <a:pt x="899" y="509"/>
                  </a:lnTo>
                  <a:lnTo>
                    <a:pt x="0" y="509"/>
                  </a:lnTo>
                  <a:lnTo>
                    <a:pt x="0" y="0"/>
                  </a:lnTo>
                  <a:close/>
                  <a:moveTo>
                    <a:pt x="11" y="504"/>
                  </a:moveTo>
                  <a:lnTo>
                    <a:pt x="5" y="498"/>
                  </a:lnTo>
                  <a:lnTo>
                    <a:pt x="894" y="498"/>
                  </a:lnTo>
                  <a:lnTo>
                    <a:pt x="888" y="504"/>
                  </a:lnTo>
                  <a:lnTo>
                    <a:pt x="888" y="5"/>
                  </a:lnTo>
                  <a:lnTo>
                    <a:pt x="894" y="11"/>
                  </a:lnTo>
                  <a:lnTo>
                    <a:pt x="5" y="11"/>
                  </a:lnTo>
                  <a:lnTo>
                    <a:pt x="11" y="5"/>
                  </a:lnTo>
                  <a:lnTo>
                    <a:pt x="11" y="504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2" name="Rectangle 64"/>
            <p:cNvSpPr>
              <a:spLocks noChangeArrowheads="1"/>
            </p:cNvSpPr>
            <p:nvPr/>
          </p:nvSpPr>
          <p:spPr bwMode="auto">
            <a:xfrm>
              <a:off x="7737378" y="3592180"/>
              <a:ext cx="822159" cy="4552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3193" name="Freeform 65"/>
            <p:cNvSpPr>
              <a:spLocks noEditPoints="1"/>
            </p:cNvSpPr>
            <p:nvPr/>
          </p:nvSpPr>
          <p:spPr bwMode="auto">
            <a:xfrm>
              <a:off x="7731891" y="3587609"/>
              <a:ext cx="832219" cy="465315"/>
            </a:xfrm>
            <a:custGeom>
              <a:avLst/>
              <a:gdLst>
                <a:gd name="T0" fmla="*/ 0 w 910"/>
                <a:gd name="T1" fmla="*/ 0 h 509"/>
                <a:gd name="T2" fmla="*/ 832219 w 910"/>
                <a:gd name="T3" fmla="*/ 0 h 509"/>
                <a:gd name="T4" fmla="*/ 832219 w 910"/>
                <a:gd name="T5" fmla="*/ 465315 h 509"/>
                <a:gd name="T6" fmla="*/ 0 w 910"/>
                <a:gd name="T7" fmla="*/ 465315 h 509"/>
                <a:gd name="T8" fmla="*/ 0 w 910"/>
                <a:gd name="T9" fmla="*/ 0 h 509"/>
                <a:gd name="T10" fmla="*/ 10060 w 910"/>
                <a:gd name="T11" fmla="*/ 459830 h 509"/>
                <a:gd name="T12" fmla="*/ 5487 w 910"/>
                <a:gd name="T13" fmla="*/ 455259 h 509"/>
                <a:gd name="T14" fmla="*/ 827646 w 910"/>
                <a:gd name="T15" fmla="*/ 455259 h 509"/>
                <a:gd name="T16" fmla="*/ 822159 w 910"/>
                <a:gd name="T17" fmla="*/ 459830 h 509"/>
                <a:gd name="T18" fmla="*/ 822159 w 910"/>
                <a:gd name="T19" fmla="*/ 4571 h 509"/>
                <a:gd name="T20" fmla="*/ 827646 w 910"/>
                <a:gd name="T21" fmla="*/ 9142 h 509"/>
                <a:gd name="T22" fmla="*/ 5487 w 910"/>
                <a:gd name="T23" fmla="*/ 9142 h 509"/>
                <a:gd name="T24" fmla="*/ 10060 w 910"/>
                <a:gd name="T25" fmla="*/ 4571 h 509"/>
                <a:gd name="T26" fmla="*/ 10060 w 910"/>
                <a:gd name="T27" fmla="*/ 459830 h 5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10"/>
                <a:gd name="T43" fmla="*/ 0 h 509"/>
                <a:gd name="T44" fmla="*/ 910 w 910"/>
                <a:gd name="T45" fmla="*/ 509 h 50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10" h="509">
                  <a:moveTo>
                    <a:pt x="0" y="0"/>
                  </a:moveTo>
                  <a:lnTo>
                    <a:pt x="910" y="0"/>
                  </a:lnTo>
                  <a:lnTo>
                    <a:pt x="910" y="509"/>
                  </a:lnTo>
                  <a:lnTo>
                    <a:pt x="0" y="509"/>
                  </a:lnTo>
                  <a:lnTo>
                    <a:pt x="0" y="0"/>
                  </a:lnTo>
                  <a:close/>
                  <a:moveTo>
                    <a:pt x="11" y="503"/>
                  </a:moveTo>
                  <a:lnTo>
                    <a:pt x="6" y="498"/>
                  </a:lnTo>
                  <a:lnTo>
                    <a:pt x="905" y="498"/>
                  </a:lnTo>
                  <a:lnTo>
                    <a:pt x="899" y="503"/>
                  </a:lnTo>
                  <a:lnTo>
                    <a:pt x="899" y="5"/>
                  </a:lnTo>
                  <a:lnTo>
                    <a:pt x="905" y="10"/>
                  </a:lnTo>
                  <a:lnTo>
                    <a:pt x="6" y="10"/>
                  </a:lnTo>
                  <a:lnTo>
                    <a:pt x="11" y="5"/>
                  </a:lnTo>
                  <a:lnTo>
                    <a:pt x="11" y="503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4" name="Freeform 66"/>
            <p:cNvSpPr>
              <a:spLocks noEditPoints="1"/>
            </p:cNvSpPr>
            <p:nvPr/>
          </p:nvSpPr>
          <p:spPr bwMode="auto">
            <a:xfrm>
              <a:off x="7474909" y="2570133"/>
              <a:ext cx="470981" cy="846526"/>
            </a:xfrm>
            <a:custGeom>
              <a:avLst/>
              <a:gdLst>
                <a:gd name="T0" fmla="*/ 9145 w 515"/>
                <a:gd name="T1" fmla="*/ 0 h 926"/>
                <a:gd name="T2" fmla="*/ 443545 w 515"/>
                <a:gd name="T3" fmla="*/ 787105 h 926"/>
                <a:gd name="T4" fmla="*/ 435314 w 515"/>
                <a:gd name="T5" fmla="*/ 791676 h 926"/>
                <a:gd name="T6" fmla="*/ 0 w 515"/>
                <a:gd name="T7" fmla="*/ 4571 h 926"/>
                <a:gd name="T8" fmla="*/ 9145 w 515"/>
                <a:gd name="T9" fmla="*/ 0 h 926"/>
                <a:gd name="T10" fmla="*/ 467323 w 515"/>
                <a:gd name="T11" fmla="*/ 758765 h 926"/>
                <a:gd name="T12" fmla="*/ 470981 w 515"/>
                <a:gd name="T13" fmla="*/ 846526 h 926"/>
                <a:gd name="T14" fmla="*/ 398733 w 515"/>
                <a:gd name="T15" fmla="*/ 797161 h 926"/>
                <a:gd name="T16" fmla="*/ 467323 w 515"/>
                <a:gd name="T17" fmla="*/ 758765 h 9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5"/>
                <a:gd name="T28" fmla="*/ 0 h 926"/>
                <a:gd name="T29" fmla="*/ 515 w 515"/>
                <a:gd name="T30" fmla="*/ 926 h 9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5" h="926">
                  <a:moveTo>
                    <a:pt x="10" y="0"/>
                  </a:moveTo>
                  <a:lnTo>
                    <a:pt x="485" y="861"/>
                  </a:lnTo>
                  <a:lnTo>
                    <a:pt x="476" y="866"/>
                  </a:lnTo>
                  <a:lnTo>
                    <a:pt x="0" y="5"/>
                  </a:lnTo>
                  <a:lnTo>
                    <a:pt x="10" y="0"/>
                  </a:lnTo>
                  <a:close/>
                  <a:moveTo>
                    <a:pt x="511" y="830"/>
                  </a:moveTo>
                  <a:lnTo>
                    <a:pt x="515" y="926"/>
                  </a:lnTo>
                  <a:lnTo>
                    <a:pt x="436" y="872"/>
                  </a:lnTo>
                  <a:lnTo>
                    <a:pt x="511" y="830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5" name="Freeform 67"/>
            <p:cNvSpPr>
              <a:spLocks noEditPoints="1"/>
            </p:cNvSpPr>
            <p:nvPr/>
          </p:nvSpPr>
          <p:spPr bwMode="auto">
            <a:xfrm>
              <a:off x="7475824" y="2570133"/>
              <a:ext cx="569750" cy="932459"/>
            </a:xfrm>
            <a:custGeom>
              <a:avLst/>
              <a:gdLst>
                <a:gd name="T0" fmla="*/ 8231 w 623"/>
                <a:gd name="T1" fmla="*/ 0 h 1020"/>
                <a:gd name="T2" fmla="*/ 539571 w 623"/>
                <a:gd name="T3" fmla="*/ 873952 h 1020"/>
                <a:gd name="T4" fmla="*/ 531340 w 623"/>
                <a:gd name="T5" fmla="*/ 879437 h 1020"/>
                <a:gd name="T6" fmla="*/ 0 w 623"/>
                <a:gd name="T7" fmla="*/ 5485 h 1020"/>
                <a:gd name="T8" fmla="*/ 8231 w 623"/>
                <a:gd name="T9" fmla="*/ 0 h 1020"/>
                <a:gd name="T10" fmla="*/ 562434 w 623"/>
                <a:gd name="T11" fmla="*/ 844698 h 1020"/>
                <a:gd name="T12" fmla="*/ 569750 w 623"/>
                <a:gd name="T13" fmla="*/ 932459 h 1020"/>
                <a:gd name="T14" fmla="*/ 494759 w 623"/>
                <a:gd name="T15" fmla="*/ 885836 h 1020"/>
                <a:gd name="T16" fmla="*/ 562434 w 623"/>
                <a:gd name="T17" fmla="*/ 844698 h 10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23"/>
                <a:gd name="T28" fmla="*/ 0 h 1020"/>
                <a:gd name="T29" fmla="*/ 623 w 623"/>
                <a:gd name="T30" fmla="*/ 1020 h 10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23" h="1020">
                  <a:moveTo>
                    <a:pt x="9" y="0"/>
                  </a:moveTo>
                  <a:lnTo>
                    <a:pt x="590" y="956"/>
                  </a:lnTo>
                  <a:lnTo>
                    <a:pt x="581" y="962"/>
                  </a:lnTo>
                  <a:lnTo>
                    <a:pt x="0" y="6"/>
                  </a:lnTo>
                  <a:lnTo>
                    <a:pt x="9" y="0"/>
                  </a:lnTo>
                  <a:close/>
                  <a:moveTo>
                    <a:pt x="615" y="924"/>
                  </a:moveTo>
                  <a:lnTo>
                    <a:pt x="623" y="1020"/>
                  </a:lnTo>
                  <a:lnTo>
                    <a:pt x="541" y="969"/>
                  </a:lnTo>
                  <a:lnTo>
                    <a:pt x="615" y="924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6" name="Freeform 68"/>
            <p:cNvSpPr>
              <a:spLocks noEditPoints="1"/>
            </p:cNvSpPr>
            <p:nvPr/>
          </p:nvSpPr>
          <p:spPr bwMode="auto">
            <a:xfrm>
              <a:off x="7475824" y="2570133"/>
              <a:ext cx="675835" cy="1024790"/>
            </a:xfrm>
            <a:custGeom>
              <a:avLst/>
              <a:gdLst>
                <a:gd name="T0" fmla="*/ 8231 w 739"/>
                <a:gd name="T1" fmla="*/ 0 h 1121"/>
                <a:gd name="T2" fmla="*/ 642912 w 739"/>
                <a:gd name="T3" fmla="*/ 967197 h 1121"/>
                <a:gd name="T4" fmla="*/ 634681 w 739"/>
                <a:gd name="T5" fmla="*/ 972682 h 1121"/>
                <a:gd name="T6" fmla="*/ 0 w 739"/>
                <a:gd name="T7" fmla="*/ 5485 h 1121"/>
                <a:gd name="T8" fmla="*/ 8231 w 739"/>
                <a:gd name="T9" fmla="*/ 0 h 1121"/>
                <a:gd name="T10" fmla="*/ 664861 w 739"/>
                <a:gd name="T11" fmla="*/ 937029 h 1121"/>
                <a:gd name="T12" fmla="*/ 675835 w 739"/>
                <a:gd name="T13" fmla="*/ 1024790 h 1121"/>
                <a:gd name="T14" fmla="*/ 599015 w 739"/>
                <a:gd name="T15" fmla="*/ 980910 h 1121"/>
                <a:gd name="T16" fmla="*/ 664861 w 739"/>
                <a:gd name="T17" fmla="*/ 937029 h 11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9"/>
                <a:gd name="T28" fmla="*/ 0 h 1121"/>
                <a:gd name="T29" fmla="*/ 739 w 739"/>
                <a:gd name="T30" fmla="*/ 1121 h 11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9" h="1121">
                  <a:moveTo>
                    <a:pt x="9" y="0"/>
                  </a:moveTo>
                  <a:lnTo>
                    <a:pt x="703" y="1058"/>
                  </a:lnTo>
                  <a:lnTo>
                    <a:pt x="694" y="1064"/>
                  </a:lnTo>
                  <a:lnTo>
                    <a:pt x="0" y="6"/>
                  </a:lnTo>
                  <a:lnTo>
                    <a:pt x="9" y="0"/>
                  </a:lnTo>
                  <a:close/>
                  <a:moveTo>
                    <a:pt x="727" y="1025"/>
                  </a:moveTo>
                  <a:lnTo>
                    <a:pt x="739" y="1121"/>
                  </a:lnTo>
                  <a:lnTo>
                    <a:pt x="655" y="1073"/>
                  </a:lnTo>
                  <a:lnTo>
                    <a:pt x="727" y="1025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97" name="Text Box 106"/>
            <p:cNvSpPr txBox="1">
              <a:spLocks noChangeArrowheads="1"/>
            </p:cNvSpPr>
            <p:nvPr/>
          </p:nvSpPr>
          <p:spPr bwMode="auto">
            <a:xfrm>
              <a:off x="6794501" y="1470380"/>
              <a:ext cx="1166936" cy="39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GB" sz="1000">
                  <a:latin typeface="Calibri" pitchFamily="34" charset="0"/>
                </a:rPr>
                <a:t>International</a:t>
              </a:r>
            </a:p>
            <a:p>
              <a:pPr algn="ctr">
                <a:spcAft>
                  <a:spcPts val="500"/>
                </a:spcAft>
              </a:pPr>
              <a:r>
                <a:rPr lang="en-GB" sz="1000">
                  <a:latin typeface="Calibri" pitchFamily="34" charset="0"/>
                </a:rPr>
                <a:t>Sources</a:t>
              </a:r>
              <a:endParaRPr lang="en-US" sz="1000"/>
            </a:p>
          </p:txBody>
        </p:sp>
        <p:sp>
          <p:nvSpPr>
            <p:cNvPr id="3198" name="Text Box 108"/>
            <p:cNvSpPr txBox="1">
              <a:spLocks noChangeArrowheads="1"/>
            </p:cNvSpPr>
            <p:nvPr/>
          </p:nvSpPr>
          <p:spPr bwMode="auto">
            <a:xfrm>
              <a:off x="6878638" y="2219089"/>
              <a:ext cx="1166936" cy="39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GB" sz="1000">
                  <a:latin typeface="Calibri" pitchFamily="34" charset="0"/>
                </a:rPr>
                <a:t>International</a:t>
              </a:r>
            </a:p>
            <a:p>
              <a:pPr algn="ctr">
                <a:spcAft>
                  <a:spcPts val="500"/>
                </a:spcAft>
              </a:pPr>
              <a:r>
                <a:rPr lang="en-GB" sz="1000">
                  <a:latin typeface="Calibri" pitchFamily="34" charset="0"/>
                </a:rPr>
                <a:t>Consolidated Fund</a:t>
              </a:r>
              <a:endParaRPr lang="en-US" sz="1000"/>
            </a:p>
          </p:txBody>
        </p:sp>
        <p:sp>
          <p:nvSpPr>
            <p:cNvPr id="3199" name="Text Box 113"/>
            <p:cNvSpPr txBox="1">
              <a:spLocks noChangeArrowheads="1"/>
            </p:cNvSpPr>
            <p:nvPr/>
          </p:nvSpPr>
          <p:spPr bwMode="auto">
            <a:xfrm>
              <a:off x="6145188" y="3105839"/>
              <a:ext cx="825817" cy="20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500"/>
                </a:spcAft>
              </a:pPr>
              <a:r>
                <a:rPr lang="en-GB" sz="1000">
                  <a:latin typeface="Calibri" pitchFamily="34" charset="0"/>
                </a:rPr>
                <a:t>Country A</a:t>
              </a:r>
              <a:endParaRPr lang="en-US" sz="1000"/>
            </a:p>
          </p:txBody>
        </p:sp>
        <p:sp>
          <p:nvSpPr>
            <p:cNvPr id="3200" name="Text Box 116"/>
            <p:cNvSpPr txBox="1">
              <a:spLocks noChangeArrowheads="1"/>
            </p:cNvSpPr>
            <p:nvPr/>
          </p:nvSpPr>
          <p:spPr bwMode="auto">
            <a:xfrm>
              <a:off x="6150675" y="3483393"/>
              <a:ext cx="825817" cy="20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500"/>
                </a:spcAft>
              </a:pPr>
              <a:r>
                <a:rPr lang="en-GB" sz="1000">
                  <a:latin typeface="Calibri" pitchFamily="34" charset="0"/>
                </a:rPr>
                <a:t>Country B</a:t>
              </a:r>
              <a:endParaRPr lang="en-US" sz="1000"/>
            </a:p>
          </p:txBody>
        </p:sp>
        <p:sp>
          <p:nvSpPr>
            <p:cNvPr id="3201" name="Text Box 119"/>
            <p:cNvSpPr txBox="1">
              <a:spLocks noChangeArrowheads="1"/>
            </p:cNvSpPr>
            <p:nvPr/>
          </p:nvSpPr>
          <p:spPr bwMode="auto">
            <a:xfrm>
              <a:off x="6136042" y="3891115"/>
              <a:ext cx="825817" cy="20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500"/>
                </a:spcAft>
              </a:pPr>
              <a:r>
                <a:rPr lang="en-GB" sz="1000">
                  <a:latin typeface="Calibri" pitchFamily="34" charset="0"/>
                </a:rPr>
                <a:t>Country C</a:t>
              </a:r>
              <a:endParaRPr lang="en-US" sz="1000"/>
            </a:p>
          </p:txBody>
        </p:sp>
        <p:sp>
          <p:nvSpPr>
            <p:cNvPr id="3202" name="Text Box 122"/>
            <p:cNvSpPr txBox="1">
              <a:spLocks noChangeArrowheads="1"/>
            </p:cNvSpPr>
            <p:nvPr/>
          </p:nvSpPr>
          <p:spPr bwMode="auto">
            <a:xfrm>
              <a:off x="7736464" y="3676284"/>
              <a:ext cx="777347" cy="278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500"/>
                </a:spcAft>
              </a:pPr>
              <a:r>
                <a:rPr lang="en-GB" sz="1000">
                  <a:latin typeface="Calibri" pitchFamily="34" charset="0"/>
                </a:rPr>
                <a:t>Funded Activities</a:t>
              </a:r>
              <a:endParaRPr lang="en-US" sz="1000"/>
            </a:p>
          </p:txBody>
        </p:sp>
        <p:sp>
          <p:nvSpPr>
            <p:cNvPr id="3203" name="Text Box 125"/>
            <p:cNvSpPr txBox="1">
              <a:spLocks noChangeArrowheads="1"/>
            </p:cNvSpPr>
            <p:nvPr/>
          </p:nvSpPr>
          <p:spPr bwMode="auto">
            <a:xfrm>
              <a:off x="7405405" y="4388427"/>
              <a:ext cx="1360815" cy="192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500"/>
                </a:spcAft>
              </a:pPr>
              <a:r>
                <a:rPr lang="en-GB" sz="1000">
                  <a:latin typeface="Calibri" pitchFamily="34" charset="0"/>
                </a:rPr>
                <a:t>Recipient Country D</a:t>
              </a:r>
              <a:endParaRPr lang="en-US" sz="1000"/>
            </a:p>
          </p:txBody>
        </p:sp>
      </p:grpSp>
      <p:graphicFrame>
        <p:nvGraphicFramePr>
          <p:cNvPr id="174" name="Table 173"/>
          <p:cNvGraphicFramePr>
            <a:graphicFrameLocks noGrp="1"/>
          </p:cNvGraphicFramePr>
          <p:nvPr/>
        </p:nvGraphicFramePr>
        <p:xfrm>
          <a:off x="523875" y="5913438"/>
          <a:ext cx="2499360" cy="578358"/>
        </p:xfrm>
        <a:graphic>
          <a:graphicData uri="http://schemas.openxmlformats.org/drawingml/2006/table">
            <a:tbl>
              <a:tblPr/>
              <a:tblGrid>
                <a:gridCol w="1238885"/>
                <a:gridCol w="126047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fragmented</a:t>
                      </a:r>
                      <a:endParaRPr lang="en-GB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consolidated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centralised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decentralised</a:t>
                      </a:r>
                      <a:endParaRPr lang="en-GB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retained</a:t>
                      </a:r>
                      <a:endParaRPr lang="en-GB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devolved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6" name="Table 175"/>
          <p:cNvGraphicFramePr>
            <a:graphicFrameLocks noGrp="1"/>
          </p:cNvGraphicFramePr>
          <p:nvPr/>
        </p:nvGraphicFramePr>
        <p:xfrm>
          <a:off x="6451600" y="5913438"/>
          <a:ext cx="2499360" cy="578358"/>
        </p:xfrm>
        <a:graphic>
          <a:graphicData uri="http://schemas.openxmlformats.org/drawingml/2006/table">
            <a:tbl>
              <a:tblPr/>
              <a:tblGrid>
                <a:gridCol w="1238885"/>
                <a:gridCol w="126047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fragmented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consolidated</a:t>
                      </a:r>
                      <a:endParaRPr lang="en-GB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centralised</a:t>
                      </a:r>
                      <a:endParaRPr lang="en-GB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decentralised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retained</a:t>
                      </a:r>
                      <a:endParaRPr lang="en-GB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devolved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7" name="TextBox 176"/>
          <p:cNvSpPr txBox="1">
            <a:spLocks noChangeArrowheads="1"/>
          </p:cNvSpPr>
          <p:nvPr/>
        </p:nvSpPr>
        <p:spPr bwMode="auto">
          <a:xfrm>
            <a:off x="1316038" y="5516563"/>
            <a:ext cx="9144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/>
              <a:t>Status Quo</a:t>
            </a:r>
          </a:p>
        </p:txBody>
      </p:sp>
      <p:sp>
        <p:nvSpPr>
          <p:cNvPr id="179" name="TextBox 178"/>
          <p:cNvSpPr txBox="1">
            <a:spLocks noChangeArrowheads="1"/>
          </p:cNvSpPr>
          <p:nvPr/>
        </p:nvSpPr>
        <p:spPr bwMode="auto">
          <a:xfrm>
            <a:off x="7243763" y="5516563"/>
            <a:ext cx="11842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/>
              <a:t>G77 and China</a:t>
            </a:r>
          </a:p>
        </p:txBody>
      </p:sp>
      <p:sp>
        <p:nvSpPr>
          <p:cNvPr id="231" name="Rectangle 230"/>
          <p:cNvSpPr/>
          <p:nvPr/>
        </p:nvSpPr>
        <p:spPr>
          <a:xfrm>
            <a:off x="0" y="1952625"/>
            <a:ext cx="9129713" cy="5626100"/>
          </a:xfrm>
          <a:prstGeom prst="rect">
            <a:avLst/>
          </a:prstGeom>
          <a:solidFill>
            <a:schemeClr val="accent3">
              <a:lumMod val="95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4" name="Group 226"/>
          <p:cNvGrpSpPr>
            <a:grpSpLocks/>
          </p:cNvGrpSpPr>
          <p:nvPr/>
        </p:nvGrpSpPr>
        <p:grpSpPr bwMode="auto">
          <a:xfrm>
            <a:off x="3395663" y="2133600"/>
            <a:ext cx="2636837" cy="3178175"/>
            <a:chOff x="3395626" y="1412776"/>
            <a:chExt cx="2637494" cy="3178586"/>
          </a:xfrm>
        </p:grpSpPr>
        <p:sp>
          <p:nvSpPr>
            <p:cNvPr id="3125" name="Freeform 4"/>
            <p:cNvSpPr>
              <a:spLocks noEditPoints="1"/>
            </p:cNvSpPr>
            <p:nvPr/>
          </p:nvSpPr>
          <p:spPr bwMode="auto">
            <a:xfrm>
              <a:off x="3795274" y="2566465"/>
              <a:ext cx="934646" cy="1234136"/>
            </a:xfrm>
            <a:custGeom>
              <a:avLst/>
              <a:gdLst>
                <a:gd name="T0" fmla="*/ 0 w 1022"/>
                <a:gd name="T1" fmla="*/ 1227737 h 1350"/>
                <a:gd name="T2" fmla="*/ 890749 w 1022"/>
                <a:gd name="T3" fmla="*/ 50280 h 1350"/>
                <a:gd name="T4" fmla="*/ 898979 w 1022"/>
                <a:gd name="T5" fmla="*/ 55765 h 1350"/>
                <a:gd name="T6" fmla="*/ 7316 w 1022"/>
                <a:gd name="T7" fmla="*/ 1234136 h 1350"/>
                <a:gd name="T8" fmla="*/ 0 w 1022"/>
                <a:gd name="T9" fmla="*/ 1227737 h 1350"/>
                <a:gd name="T10" fmla="*/ 855082 w 1022"/>
                <a:gd name="T11" fmla="*/ 40224 h 1350"/>
                <a:gd name="T12" fmla="*/ 934646 w 1022"/>
                <a:gd name="T13" fmla="*/ 0 h 1350"/>
                <a:gd name="T14" fmla="*/ 918185 w 1022"/>
                <a:gd name="T15" fmla="*/ 87761 h 1350"/>
                <a:gd name="T16" fmla="*/ 855082 w 1022"/>
                <a:gd name="T17" fmla="*/ 40224 h 13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22"/>
                <a:gd name="T28" fmla="*/ 0 h 1350"/>
                <a:gd name="T29" fmla="*/ 1022 w 1022"/>
                <a:gd name="T30" fmla="*/ 1350 h 135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22" h="1350">
                  <a:moveTo>
                    <a:pt x="0" y="1343"/>
                  </a:moveTo>
                  <a:lnTo>
                    <a:pt x="974" y="55"/>
                  </a:lnTo>
                  <a:lnTo>
                    <a:pt x="983" y="61"/>
                  </a:lnTo>
                  <a:lnTo>
                    <a:pt x="8" y="1350"/>
                  </a:lnTo>
                  <a:lnTo>
                    <a:pt x="0" y="1343"/>
                  </a:lnTo>
                  <a:close/>
                  <a:moveTo>
                    <a:pt x="935" y="44"/>
                  </a:moveTo>
                  <a:lnTo>
                    <a:pt x="1022" y="0"/>
                  </a:lnTo>
                  <a:lnTo>
                    <a:pt x="1004" y="96"/>
                  </a:lnTo>
                  <a:lnTo>
                    <a:pt x="935" y="44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Rectangle 5"/>
            <p:cNvSpPr>
              <a:spLocks noChangeArrowheads="1"/>
            </p:cNvSpPr>
            <p:nvPr/>
          </p:nvSpPr>
          <p:spPr bwMode="auto">
            <a:xfrm>
              <a:off x="4026649" y="2170627"/>
              <a:ext cx="1396482" cy="3958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Freeform 6"/>
            <p:cNvSpPr>
              <a:spLocks noEditPoints="1"/>
            </p:cNvSpPr>
            <p:nvPr/>
          </p:nvSpPr>
          <p:spPr bwMode="auto">
            <a:xfrm>
              <a:off x="4021162" y="2166056"/>
              <a:ext cx="1407456" cy="405894"/>
            </a:xfrm>
            <a:custGeom>
              <a:avLst/>
              <a:gdLst>
                <a:gd name="T0" fmla="*/ 0 w 1539"/>
                <a:gd name="T1" fmla="*/ 0 h 444"/>
                <a:gd name="T2" fmla="*/ 1407456 w 1539"/>
                <a:gd name="T3" fmla="*/ 0 h 444"/>
                <a:gd name="T4" fmla="*/ 1407456 w 1539"/>
                <a:gd name="T5" fmla="*/ 405894 h 444"/>
                <a:gd name="T6" fmla="*/ 0 w 1539"/>
                <a:gd name="T7" fmla="*/ 405894 h 444"/>
                <a:gd name="T8" fmla="*/ 0 w 1539"/>
                <a:gd name="T9" fmla="*/ 0 h 444"/>
                <a:gd name="T10" fmla="*/ 10060 w 1539"/>
                <a:gd name="T11" fmla="*/ 400409 h 444"/>
                <a:gd name="T12" fmla="*/ 5487 w 1539"/>
                <a:gd name="T13" fmla="*/ 395838 h 444"/>
                <a:gd name="T14" fmla="*/ 1401969 w 1539"/>
                <a:gd name="T15" fmla="*/ 395838 h 444"/>
                <a:gd name="T16" fmla="*/ 1397396 w 1539"/>
                <a:gd name="T17" fmla="*/ 400409 h 444"/>
                <a:gd name="T18" fmla="*/ 1397396 w 1539"/>
                <a:gd name="T19" fmla="*/ 4571 h 444"/>
                <a:gd name="T20" fmla="*/ 1401969 w 1539"/>
                <a:gd name="T21" fmla="*/ 9142 h 444"/>
                <a:gd name="T22" fmla="*/ 5487 w 1539"/>
                <a:gd name="T23" fmla="*/ 9142 h 444"/>
                <a:gd name="T24" fmla="*/ 10060 w 1539"/>
                <a:gd name="T25" fmla="*/ 4571 h 444"/>
                <a:gd name="T26" fmla="*/ 10060 w 1539"/>
                <a:gd name="T27" fmla="*/ 400409 h 4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39"/>
                <a:gd name="T43" fmla="*/ 0 h 444"/>
                <a:gd name="T44" fmla="*/ 1539 w 1539"/>
                <a:gd name="T45" fmla="*/ 444 h 4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39" h="444">
                  <a:moveTo>
                    <a:pt x="0" y="0"/>
                  </a:moveTo>
                  <a:lnTo>
                    <a:pt x="1539" y="0"/>
                  </a:lnTo>
                  <a:lnTo>
                    <a:pt x="1539" y="444"/>
                  </a:lnTo>
                  <a:lnTo>
                    <a:pt x="0" y="444"/>
                  </a:lnTo>
                  <a:lnTo>
                    <a:pt x="0" y="0"/>
                  </a:lnTo>
                  <a:close/>
                  <a:moveTo>
                    <a:pt x="11" y="438"/>
                  </a:moveTo>
                  <a:lnTo>
                    <a:pt x="6" y="433"/>
                  </a:lnTo>
                  <a:lnTo>
                    <a:pt x="1533" y="433"/>
                  </a:lnTo>
                  <a:lnTo>
                    <a:pt x="1528" y="438"/>
                  </a:lnTo>
                  <a:lnTo>
                    <a:pt x="1528" y="5"/>
                  </a:lnTo>
                  <a:lnTo>
                    <a:pt x="1533" y="10"/>
                  </a:lnTo>
                  <a:lnTo>
                    <a:pt x="6" y="10"/>
                  </a:lnTo>
                  <a:lnTo>
                    <a:pt x="11" y="5"/>
                  </a:lnTo>
                  <a:lnTo>
                    <a:pt x="11" y="438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7"/>
            <p:cNvSpPr>
              <a:spLocks noEditPoints="1"/>
            </p:cNvSpPr>
            <p:nvPr/>
          </p:nvSpPr>
          <p:spPr bwMode="auto">
            <a:xfrm>
              <a:off x="3795274" y="2566465"/>
              <a:ext cx="934646" cy="839213"/>
            </a:xfrm>
            <a:custGeom>
              <a:avLst/>
              <a:gdLst>
                <a:gd name="T0" fmla="*/ 0 w 1022"/>
                <a:gd name="T1" fmla="*/ 830985 h 918"/>
                <a:gd name="T2" fmla="*/ 881603 w 1022"/>
                <a:gd name="T3" fmla="*/ 41138 h 918"/>
                <a:gd name="T4" fmla="*/ 888920 w 1022"/>
                <a:gd name="T5" fmla="*/ 48451 h 918"/>
                <a:gd name="T6" fmla="*/ 7316 w 1022"/>
                <a:gd name="T7" fmla="*/ 839213 h 918"/>
                <a:gd name="T8" fmla="*/ 0 w 1022"/>
                <a:gd name="T9" fmla="*/ 830985 h 918"/>
                <a:gd name="T10" fmla="*/ 849595 w 1022"/>
                <a:gd name="T11" fmla="*/ 23769 h 918"/>
                <a:gd name="T12" fmla="*/ 934646 w 1022"/>
                <a:gd name="T13" fmla="*/ 0 h 918"/>
                <a:gd name="T14" fmla="*/ 902638 w 1022"/>
                <a:gd name="T15" fmla="*/ 83190 h 918"/>
                <a:gd name="T16" fmla="*/ 849595 w 1022"/>
                <a:gd name="T17" fmla="*/ 23769 h 9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22"/>
                <a:gd name="T28" fmla="*/ 0 h 918"/>
                <a:gd name="T29" fmla="*/ 1022 w 1022"/>
                <a:gd name="T30" fmla="*/ 918 h 9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22" h="918">
                  <a:moveTo>
                    <a:pt x="0" y="909"/>
                  </a:moveTo>
                  <a:lnTo>
                    <a:pt x="964" y="45"/>
                  </a:lnTo>
                  <a:lnTo>
                    <a:pt x="972" y="53"/>
                  </a:lnTo>
                  <a:lnTo>
                    <a:pt x="8" y="918"/>
                  </a:lnTo>
                  <a:lnTo>
                    <a:pt x="0" y="909"/>
                  </a:lnTo>
                  <a:close/>
                  <a:moveTo>
                    <a:pt x="929" y="26"/>
                  </a:moveTo>
                  <a:lnTo>
                    <a:pt x="1022" y="0"/>
                  </a:lnTo>
                  <a:lnTo>
                    <a:pt x="987" y="91"/>
                  </a:lnTo>
                  <a:lnTo>
                    <a:pt x="929" y="26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9" name="Freeform 8"/>
            <p:cNvSpPr>
              <a:spLocks noEditPoints="1"/>
            </p:cNvSpPr>
            <p:nvPr/>
          </p:nvSpPr>
          <p:spPr bwMode="auto">
            <a:xfrm>
              <a:off x="3797103" y="2565551"/>
              <a:ext cx="932817" cy="452517"/>
            </a:xfrm>
            <a:custGeom>
              <a:avLst/>
              <a:gdLst>
                <a:gd name="T0" fmla="*/ 0 w 1020"/>
                <a:gd name="T1" fmla="*/ 443375 h 495"/>
                <a:gd name="T2" fmla="*/ 871544 w 1020"/>
                <a:gd name="T3" fmla="*/ 25597 h 495"/>
                <a:gd name="T4" fmla="*/ 875202 w 1020"/>
                <a:gd name="T5" fmla="*/ 34739 h 495"/>
                <a:gd name="T6" fmla="*/ 3658 w 1020"/>
                <a:gd name="T7" fmla="*/ 452517 h 495"/>
                <a:gd name="T8" fmla="*/ 0 w 1020"/>
                <a:gd name="T9" fmla="*/ 443375 h 495"/>
                <a:gd name="T10" fmla="*/ 844108 w 1020"/>
                <a:gd name="T11" fmla="*/ 0 h 495"/>
                <a:gd name="T12" fmla="*/ 932817 w 1020"/>
                <a:gd name="T13" fmla="*/ 914 h 495"/>
                <a:gd name="T14" fmla="*/ 877945 w 1020"/>
                <a:gd name="T15" fmla="*/ 71306 h 495"/>
                <a:gd name="T16" fmla="*/ 844108 w 1020"/>
                <a:gd name="T17" fmla="*/ 0 h 49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20"/>
                <a:gd name="T28" fmla="*/ 0 h 495"/>
                <a:gd name="T29" fmla="*/ 1020 w 1020"/>
                <a:gd name="T30" fmla="*/ 495 h 49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20" h="495">
                  <a:moveTo>
                    <a:pt x="0" y="485"/>
                  </a:moveTo>
                  <a:lnTo>
                    <a:pt x="953" y="28"/>
                  </a:lnTo>
                  <a:lnTo>
                    <a:pt x="957" y="38"/>
                  </a:lnTo>
                  <a:lnTo>
                    <a:pt x="4" y="495"/>
                  </a:lnTo>
                  <a:lnTo>
                    <a:pt x="0" y="485"/>
                  </a:lnTo>
                  <a:close/>
                  <a:moveTo>
                    <a:pt x="923" y="0"/>
                  </a:moveTo>
                  <a:lnTo>
                    <a:pt x="1020" y="1"/>
                  </a:lnTo>
                  <a:lnTo>
                    <a:pt x="960" y="78"/>
                  </a:lnTo>
                  <a:lnTo>
                    <a:pt x="923" y="0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0" name="Rectangle 9"/>
            <p:cNvSpPr>
              <a:spLocks noChangeArrowheads="1"/>
            </p:cNvSpPr>
            <p:nvPr/>
          </p:nvSpPr>
          <p:spPr bwMode="auto">
            <a:xfrm>
              <a:off x="3407515" y="3017153"/>
              <a:ext cx="772775" cy="2971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Freeform 10"/>
            <p:cNvSpPr>
              <a:spLocks noEditPoints="1"/>
            </p:cNvSpPr>
            <p:nvPr/>
          </p:nvSpPr>
          <p:spPr bwMode="auto">
            <a:xfrm>
              <a:off x="3397455" y="3007097"/>
              <a:ext cx="792894" cy="317219"/>
            </a:xfrm>
            <a:custGeom>
              <a:avLst/>
              <a:gdLst>
                <a:gd name="T0" fmla="*/ 0 w 867"/>
                <a:gd name="T1" fmla="*/ 0 h 347"/>
                <a:gd name="T2" fmla="*/ 792894 w 867"/>
                <a:gd name="T3" fmla="*/ 0 h 347"/>
                <a:gd name="T4" fmla="*/ 792894 w 867"/>
                <a:gd name="T5" fmla="*/ 317219 h 347"/>
                <a:gd name="T6" fmla="*/ 0 w 867"/>
                <a:gd name="T7" fmla="*/ 317219 h 347"/>
                <a:gd name="T8" fmla="*/ 0 w 867"/>
                <a:gd name="T9" fmla="*/ 0 h 347"/>
                <a:gd name="T10" fmla="*/ 20120 w 867"/>
                <a:gd name="T11" fmla="*/ 307163 h 347"/>
                <a:gd name="T12" fmla="*/ 10060 w 867"/>
                <a:gd name="T13" fmla="*/ 297107 h 347"/>
                <a:gd name="T14" fmla="*/ 782834 w 867"/>
                <a:gd name="T15" fmla="*/ 297107 h 347"/>
                <a:gd name="T16" fmla="*/ 772774 w 867"/>
                <a:gd name="T17" fmla="*/ 307163 h 347"/>
                <a:gd name="T18" fmla="*/ 772774 w 867"/>
                <a:gd name="T19" fmla="*/ 10056 h 347"/>
                <a:gd name="T20" fmla="*/ 782834 w 867"/>
                <a:gd name="T21" fmla="*/ 20112 h 347"/>
                <a:gd name="T22" fmla="*/ 10060 w 867"/>
                <a:gd name="T23" fmla="*/ 20112 h 347"/>
                <a:gd name="T24" fmla="*/ 20120 w 867"/>
                <a:gd name="T25" fmla="*/ 10056 h 347"/>
                <a:gd name="T26" fmla="*/ 20120 w 867"/>
                <a:gd name="T27" fmla="*/ 307163 h 3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67"/>
                <a:gd name="T43" fmla="*/ 0 h 347"/>
                <a:gd name="T44" fmla="*/ 867 w 867"/>
                <a:gd name="T45" fmla="*/ 347 h 34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67" h="347">
                  <a:moveTo>
                    <a:pt x="0" y="0"/>
                  </a:moveTo>
                  <a:lnTo>
                    <a:pt x="867" y="0"/>
                  </a:lnTo>
                  <a:lnTo>
                    <a:pt x="867" y="347"/>
                  </a:lnTo>
                  <a:lnTo>
                    <a:pt x="0" y="347"/>
                  </a:lnTo>
                  <a:lnTo>
                    <a:pt x="0" y="0"/>
                  </a:lnTo>
                  <a:close/>
                  <a:moveTo>
                    <a:pt x="22" y="336"/>
                  </a:moveTo>
                  <a:lnTo>
                    <a:pt x="11" y="325"/>
                  </a:lnTo>
                  <a:lnTo>
                    <a:pt x="856" y="325"/>
                  </a:lnTo>
                  <a:lnTo>
                    <a:pt x="845" y="336"/>
                  </a:lnTo>
                  <a:lnTo>
                    <a:pt x="845" y="11"/>
                  </a:lnTo>
                  <a:lnTo>
                    <a:pt x="856" y="22"/>
                  </a:lnTo>
                  <a:lnTo>
                    <a:pt x="11" y="22"/>
                  </a:lnTo>
                  <a:lnTo>
                    <a:pt x="22" y="11"/>
                  </a:lnTo>
                  <a:lnTo>
                    <a:pt x="22" y="336"/>
                  </a:lnTo>
                  <a:close/>
                </a:path>
              </a:pathLst>
            </a:custGeom>
            <a:solidFill>
              <a:srgbClr val="FF0000"/>
            </a:solidFill>
            <a:ln w="1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Rectangle 11"/>
            <p:cNvSpPr>
              <a:spLocks noChangeArrowheads="1"/>
            </p:cNvSpPr>
            <p:nvPr/>
          </p:nvSpPr>
          <p:spPr bwMode="auto">
            <a:xfrm>
              <a:off x="3407515" y="3403849"/>
              <a:ext cx="772775" cy="2971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Freeform 12"/>
            <p:cNvSpPr>
              <a:spLocks noEditPoints="1"/>
            </p:cNvSpPr>
            <p:nvPr/>
          </p:nvSpPr>
          <p:spPr bwMode="auto">
            <a:xfrm>
              <a:off x="3397455" y="3393793"/>
              <a:ext cx="792894" cy="316305"/>
            </a:xfrm>
            <a:custGeom>
              <a:avLst/>
              <a:gdLst>
                <a:gd name="T0" fmla="*/ 0 w 867"/>
                <a:gd name="T1" fmla="*/ 0 h 346"/>
                <a:gd name="T2" fmla="*/ 792894 w 867"/>
                <a:gd name="T3" fmla="*/ 0 h 346"/>
                <a:gd name="T4" fmla="*/ 792894 w 867"/>
                <a:gd name="T5" fmla="*/ 316305 h 346"/>
                <a:gd name="T6" fmla="*/ 0 w 867"/>
                <a:gd name="T7" fmla="*/ 316305 h 346"/>
                <a:gd name="T8" fmla="*/ 0 w 867"/>
                <a:gd name="T9" fmla="*/ 0 h 346"/>
                <a:gd name="T10" fmla="*/ 20120 w 867"/>
                <a:gd name="T11" fmla="*/ 307163 h 346"/>
                <a:gd name="T12" fmla="*/ 10060 w 867"/>
                <a:gd name="T13" fmla="*/ 297107 h 346"/>
                <a:gd name="T14" fmla="*/ 782834 w 867"/>
                <a:gd name="T15" fmla="*/ 297107 h 346"/>
                <a:gd name="T16" fmla="*/ 772774 w 867"/>
                <a:gd name="T17" fmla="*/ 307163 h 346"/>
                <a:gd name="T18" fmla="*/ 772774 w 867"/>
                <a:gd name="T19" fmla="*/ 10056 h 346"/>
                <a:gd name="T20" fmla="*/ 782834 w 867"/>
                <a:gd name="T21" fmla="*/ 19198 h 346"/>
                <a:gd name="T22" fmla="*/ 10060 w 867"/>
                <a:gd name="T23" fmla="*/ 19198 h 346"/>
                <a:gd name="T24" fmla="*/ 20120 w 867"/>
                <a:gd name="T25" fmla="*/ 10056 h 346"/>
                <a:gd name="T26" fmla="*/ 20120 w 867"/>
                <a:gd name="T27" fmla="*/ 307163 h 3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67"/>
                <a:gd name="T43" fmla="*/ 0 h 346"/>
                <a:gd name="T44" fmla="*/ 867 w 867"/>
                <a:gd name="T45" fmla="*/ 346 h 34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67" h="346">
                  <a:moveTo>
                    <a:pt x="0" y="0"/>
                  </a:moveTo>
                  <a:lnTo>
                    <a:pt x="867" y="0"/>
                  </a:lnTo>
                  <a:lnTo>
                    <a:pt x="867" y="346"/>
                  </a:lnTo>
                  <a:lnTo>
                    <a:pt x="0" y="346"/>
                  </a:lnTo>
                  <a:lnTo>
                    <a:pt x="0" y="0"/>
                  </a:lnTo>
                  <a:close/>
                  <a:moveTo>
                    <a:pt x="22" y="336"/>
                  </a:moveTo>
                  <a:lnTo>
                    <a:pt x="11" y="325"/>
                  </a:lnTo>
                  <a:lnTo>
                    <a:pt x="856" y="325"/>
                  </a:lnTo>
                  <a:lnTo>
                    <a:pt x="845" y="336"/>
                  </a:lnTo>
                  <a:lnTo>
                    <a:pt x="845" y="11"/>
                  </a:lnTo>
                  <a:lnTo>
                    <a:pt x="856" y="21"/>
                  </a:lnTo>
                  <a:lnTo>
                    <a:pt x="11" y="21"/>
                  </a:lnTo>
                  <a:lnTo>
                    <a:pt x="22" y="11"/>
                  </a:lnTo>
                  <a:lnTo>
                    <a:pt x="22" y="336"/>
                  </a:lnTo>
                  <a:close/>
                </a:path>
              </a:pathLst>
            </a:custGeom>
            <a:solidFill>
              <a:srgbClr val="FF0000"/>
            </a:solidFill>
            <a:ln w="1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4" name="Rectangle 13"/>
            <p:cNvSpPr>
              <a:spLocks noChangeArrowheads="1"/>
            </p:cNvSpPr>
            <p:nvPr/>
          </p:nvSpPr>
          <p:spPr bwMode="auto">
            <a:xfrm>
              <a:off x="3407515" y="3799687"/>
              <a:ext cx="772775" cy="2971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Freeform 14"/>
            <p:cNvSpPr>
              <a:spLocks noEditPoints="1"/>
            </p:cNvSpPr>
            <p:nvPr/>
          </p:nvSpPr>
          <p:spPr bwMode="auto">
            <a:xfrm>
              <a:off x="3397455" y="3789631"/>
              <a:ext cx="792894" cy="317219"/>
            </a:xfrm>
            <a:custGeom>
              <a:avLst/>
              <a:gdLst>
                <a:gd name="T0" fmla="*/ 0 w 867"/>
                <a:gd name="T1" fmla="*/ 0 h 347"/>
                <a:gd name="T2" fmla="*/ 792894 w 867"/>
                <a:gd name="T3" fmla="*/ 0 h 347"/>
                <a:gd name="T4" fmla="*/ 792894 w 867"/>
                <a:gd name="T5" fmla="*/ 317219 h 347"/>
                <a:gd name="T6" fmla="*/ 0 w 867"/>
                <a:gd name="T7" fmla="*/ 317219 h 347"/>
                <a:gd name="T8" fmla="*/ 0 w 867"/>
                <a:gd name="T9" fmla="*/ 0 h 347"/>
                <a:gd name="T10" fmla="*/ 20120 w 867"/>
                <a:gd name="T11" fmla="*/ 307163 h 347"/>
                <a:gd name="T12" fmla="*/ 10060 w 867"/>
                <a:gd name="T13" fmla="*/ 297107 h 347"/>
                <a:gd name="T14" fmla="*/ 782834 w 867"/>
                <a:gd name="T15" fmla="*/ 297107 h 347"/>
                <a:gd name="T16" fmla="*/ 772774 w 867"/>
                <a:gd name="T17" fmla="*/ 307163 h 347"/>
                <a:gd name="T18" fmla="*/ 772774 w 867"/>
                <a:gd name="T19" fmla="*/ 10056 h 347"/>
                <a:gd name="T20" fmla="*/ 782834 w 867"/>
                <a:gd name="T21" fmla="*/ 20112 h 347"/>
                <a:gd name="T22" fmla="*/ 10060 w 867"/>
                <a:gd name="T23" fmla="*/ 20112 h 347"/>
                <a:gd name="T24" fmla="*/ 20120 w 867"/>
                <a:gd name="T25" fmla="*/ 10056 h 347"/>
                <a:gd name="T26" fmla="*/ 20120 w 867"/>
                <a:gd name="T27" fmla="*/ 307163 h 3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67"/>
                <a:gd name="T43" fmla="*/ 0 h 347"/>
                <a:gd name="T44" fmla="*/ 867 w 867"/>
                <a:gd name="T45" fmla="*/ 347 h 34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67" h="347">
                  <a:moveTo>
                    <a:pt x="0" y="0"/>
                  </a:moveTo>
                  <a:lnTo>
                    <a:pt x="867" y="0"/>
                  </a:lnTo>
                  <a:lnTo>
                    <a:pt x="867" y="347"/>
                  </a:lnTo>
                  <a:lnTo>
                    <a:pt x="0" y="347"/>
                  </a:lnTo>
                  <a:lnTo>
                    <a:pt x="0" y="0"/>
                  </a:lnTo>
                  <a:close/>
                  <a:moveTo>
                    <a:pt x="22" y="336"/>
                  </a:moveTo>
                  <a:lnTo>
                    <a:pt x="11" y="325"/>
                  </a:lnTo>
                  <a:lnTo>
                    <a:pt x="856" y="325"/>
                  </a:lnTo>
                  <a:lnTo>
                    <a:pt x="845" y="336"/>
                  </a:lnTo>
                  <a:lnTo>
                    <a:pt x="845" y="11"/>
                  </a:lnTo>
                  <a:lnTo>
                    <a:pt x="856" y="22"/>
                  </a:lnTo>
                  <a:lnTo>
                    <a:pt x="11" y="22"/>
                  </a:lnTo>
                  <a:lnTo>
                    <a:pt x="22" y="11"/>
                  </a:lnTo>
                  <a:lnTo>
                    <a:pt x="22" y="336"/>
                  </a:lnTo>
                  <a:close/>
                </a:path>
              </a:pathLst>
            </a:custGeom>
            <a:solidFill>
              <a:srgbClr val="FF0000"/>
            </a:solidFill>
            <a:ln w="1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6" name="Rectangle 15"/>
            <p:cNvSpPr>
              <a:spLocks noChangeArrowheads="1"/>
            </p:cNvSpPr>
            <p:nvPr/>
          </p:nvSpPr>
          <p:spPr bwMode="auto">
            <a:xfrm>
              <a:off x="4353135" y="1556301"/>
              <a:ext cx="891663" cy="4058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Freeform 16"/>
            <p:cNvSpPr>
              <a:spLocks noEditPoints="1"/>
            </p:cNvSpPr>
            <p:nvPr/>
          </p:nvSpPr>
          <p:spPr bwMode="auto">
            <a:xfrm>
              <a:off x="4348563" y="1551731"/>
              <a:ext cx="901723" cy="415950"/>
            </a:xfrm>
            <a:custGeom>
              <a:avLst/>
              <a:gdLst>
                <a:gd name="T0" fmla="*/ 0 w 986"/>
                <a:gd name="T1" fmla="*/ 0 h 455"/>
                <a:gd name="T2" fmla="*/ 901723 w 986"/>
                <a:gd name="T3" fmla="*/ 0 h 455"/>
                <a:gd name="T4" fmla="*/ 901723 w 986"/>
                <a:gd name="T5" fmla="*/ 415950 h 455"/>
                <a:gd name="T6" fmla="*/ 0 w 986"/>
                <a:gd name="T7" fmla="*/ 415950 h 455"/>
                <a:gd name="T8" fmla="*/ 0 w 986"/>
                <a:gd name="T9" fmla="*/ 0 h 455"/>
                <a:gd name="T10" fmla="*/ 10060 w 986"/>
                <a:gd name="T11" fmla="*/ 410465 h 455"/>
                <a:gd name="T12" fmla="*/ 4573 w 986"/>
                <a:gd name="T13" fmla="*/ 405894 h 455"/>
                <a:gd name="T14" fmla="*/ 896236 w 986"/>
                <a:gd name="T15" fmla="*/ 405894 h 455"/>
                <a:gd name="T16" fmla="*/ 891663 w 986"/>
                <a:gd name="T17" fmla="*/ 410465 h 455"/>
                <a:gd name="T18" fmla="*/ 891663 w 986"/>
                <a:gd name="T19" fmla="*/ 4571 h 455"/>
                <a:gd name="T20" fmla="*/ 896236 w 986"/>
                <a:gd name="T21" fmla="*/ 10056 h 455"/>
                <a:gd name="T22" fmla="*/ 4573 w 986"/>
                <a:gd name="T23" fmla="*/ 10056 h 455"/>
                <a:gd name="T24" fmla="*/ 10060 w 986"/>
                <a:gd name="T25" fmla="*/ 4571 h 455"/>
                <a:gd name="T26" fmla="*/ 10060 w 986"/>
                <a:gd name="T27" fmla="*/ 410465 h 4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86"/>
                <a:gd name="T43" fmla="*/ 0 h 455"/>
                <a:gd name="T44" fmla="*/ 986 w 986"/>
                <a:gd name="T45" fmla="*/ 455 h 45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86" h="455">
                  <a:moveTo>
                    <a:pt x="0" y="0"/>
                  </a:moveTo>
                  <a:lnTo>
                    <a:pt x="986" y="0"/>
                  </a:lnTo>
                  <a:lnTo>
                    <a:pt x="986" y="455"/>
                  </a:lnTo>
                  <a:lnTo>
                    <a:pt x="0" y="455"/>
                  </a:lnTo>
                  <a:lnTo>
                    <a:pt x="0" y="0"/>
                  </a:lnTo>
                  <a:close/>
                  <a:moveTo>
                    <a:pt x="11" y="449"/>
                  </a:moveTo>
                  <a:lnTo>
                    <a:pt x="5" y="444"/>
                  </a:lnTo>
                  <a:lnTo>
                    <a:pt x="980" y="444"/>
                  </a:lnTo>
                  <a:lnTo>
                    <a:pt x="975" y="449"/>
                  </a:lnTo>
                  <a:lnTo>
                    <a:pt x="975" y="5"/>
                  </a:lnTo>
                  <a:lnTo>
                    <a:pt x="980" y="11"/>
                  </a:lnTo>
                  <a:lnTo>
                    <a:pt x="5" y="11"/>
                  </a:lnTo>
                  <a:lnTo>
                    <a:pt x="11" y="5"/>
                  </a:lnTo>
                  <a:lnTo>
                    <a:pt x="11" y="449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8" name="Rectangle 17"/>
            <p:cNvSpPr>
              <a:spLocks noChangeArrowheads="1"/>
            </p:cNvSpPr>
            <p:nvPr/>
          </p:nvSpPr>
          <p:spPr bwMode="auto">
            <a:xfrm>
              <a:off x="4274486" y="1486824"/>
              <a:ext cx="900809" cy="40680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Freeform 18"/>
            <p:cNvSpPr>
              <a:spLocks noEditPoints="1"/>
            </p:cNvSpPr>
            <p:nvPr/>
          </p:nvSpPr>
          <p:spPr bwMode="auto">
            <a:xfrm>
              <a:off x="4268999" y="1482253"/>
              <a:ext cx="911783" cy="415950"/>
            </a:xfrm>
            <a:custGeom>
              <a:avLst/>
              <a:gdLst>
                <a:gd name="T0" fmla="*/ 0 w 997"/>
                <a:gd name="T1" fmla="*/ 0 h 455"/>
                <a:gd name="T2" fmla="*/ 911783 w 997"/>
                <a:gd name="T3" fmla="*/ 0 h 455"/>
                <a:gd name="T4" fmla="*/ 911783 w 997"/>
                <a:gd name="T5" fmla="*/ 415950 h 455"/>
                <a:gd name="T6" fmla="*/ 0 w 997"/>
                <a:gd name="T7" fmla="*/ 415950 h 455"/>
                <a:gd name="T8" fmla="*/ 0 w 997"/>
                <a:gd name="T9" fmla="*/ 0 h 455"/>
                <a:gd name="T10" fmla="*/ 10060 w 997"/>
                <a:gd name="T11" fmla="*/ 411379 h 455"/>
                <a:gd name="T12" fmla="*/ 5487 w 997"/>
                <a:gd name="T13" fmla="*/ 405894 h 455"/>
                <a:gd name="T14" fmla="*/ 906296 w 997"/>
                <a:gd name="T15" fmla="*/ 405894 h 455"/>
                <a:gd name="T16" fmla="*/ 901723 w 997"/>
                <a:gd name="T17" fmla="*/ 411379 h 455"/>
                <a:gd name="T18" fmla="*/ 901723 w 997"/>
                <a:gd name="T19" fmla="*/ 4571 h 455"/>
                <a:gd name="T20" fmla="*/ 906296 w 997"/>
                <a:gd name="T21" fmla="*/ 10056 h 455"/>
                <a:gd name="T22" fmla="*/ 5487 w 997"/>
                <a:gd name="T23" fmla="*/ 10056 h 455"/>
                <a:gd name="T24" fmla="*/ 10060 w 997"/>
                <a:gd name="T25" fmla="*/ 4571 h 455"/>
                <a:gd name="T26" fmla="*/ 10060 w 997"/>
                <a:gd name="T27" fmla="*/ 411379 h 4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97"/>
                <a:gd name="T43" fmla="*/ 0 h 455"/>
                <a:gd name="T44" fmla="*/ 997 w 997"/>
                <a:gd name="T45" fmla="*/ 455 h 45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97" h="455">
                  <a:moveTo>
                    <a:pt x="0" y="0"/>
                  </a:moveTo>
                  <a:lnTo>
                    <a:pt x="997" y="0"/>
                  </a:lnTo>
                  <a:lnTo>
                    <a:pt x="997" y="455"/>
                  </a:lnTo>
                  <a:lnTo>
                    <a:pt x="0" y="455"/>
                  </a:lnTo>
                  <a:lnTo>
                    <a:pt x="0" y="0"/>
                  </a:lnTo>
                  <a:close/>
                  <a:moveTo>
                    <a:pt x="11" y="450"/>
                  </a:moveTo>
                  <a:lnTo>
                    <a:pt x="6" y="444"/>
                  </a:lnTo>
                  <a:lnTo>
                    <a:pt x="991" y="444"/>
                  </a:lnTo>
                  <a:lnTo>
                    <a:pt x="986" y="450"/>
                  </a:lnTo>
                  <a:lnTo>
                    <a:pt x="986" y="5"/>
                  </a:lnTo>
                  <a:lnTo>
                    <a:pt x="991" y="11"/>
                  </a:lnTo>
                  <a:lnTo>
                    <a:pt x="6" y="11"/>
                  </a:lnTo>
                  <a:lnTo>
                    <a:pt x="11" y="5"/>
                  </a:lnTo>
                  <a:lnTo>
                    <a:pt x="11" y="450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0" name="Rectangle 19"/>
            <p:cNvSpPr>
              <a:spLocks noChangeArrowheads="1"/>
            </p:cNvSpPr>
            <p:nvPr/>
          </p:nvSpPr>
          <p:spPr bwMode="auto">
            <a:xfrm>
              <a:off x="4184862" y="1418261"/>
              <a:ext cx="891663" cy="4058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1" name="Freeform 20"/>
            <p:cNvSpPr>
              <a:spLocks noEditPoints="1"/>
            </p:cNvSpPr>
            <p:nvPr/>
          </p:nvSpPr>
          <p:spPr bwMode="auto">
            <a:xfrm>
              <a:off x="4180290" y="1412776"/>
              <a:ext cx="901723" cy="415950"/>
            </a:xfrm>
            <a:custGeom>
              <a:avLst/>
              <a:gdLst>
                <a:gd name="T0" fmla="*/ 0 w 986"/>
                <a:gd name="T1" fmla="*/ 0 h 455"/>
                <a:gd name="T2" fmla="*/ 901723 w 986"/>
                <a:gd name="T3" fmla="*/ 0 h 455"/>
                <a:gd name="T4" fmla="*/ 901723 w 986"/>
                <a:gd name="T5" fmla="*/ 415950 h 455"/>
                <a:gd name="T6" fmla="*/ 0 w 986"/>
                <a:gd name="T7" fmla="*/ 415950 h 455"/>
                <a:gd name="T8" fmla="*/ 0 w 986"/>
                <a:gd name="T9" fmla="*/ 0 h 455"/>
                <a:gd name="T10" fmla="*/ 10060 w 986"/>
                <a:gd name="T11" fmla="*/ 411379 h 455"/>
                <a:gd name="T12" fmla="*/ 4573 w 986"/>
                <a:gd name="T13" fmla="*/ 405894 h 455"/>
                <a:gd name="T14" fmla="*/ 896236 w 986"/>
                <a:gd name="T15" fmla="*/ 405894 h 455"/>
                <a:gd name="T16" fmla="*/ 891663 w 986"/>
                <a:gd name="T17" fmla="*/ 411379 h 455"/>
                <a:gd name="T18" fmla="*/ 891663 w 986"/>
                <a:gd name="T19" fmla="*/ 5485 h 455"/>
                <a:gd name="T20" fmla="*/ 896236 w 986"/>
                <a:gd name="T21" fmla="*/ 10056 h 455"/>
                <a:gd name="T22" fmla="*/ 4573 w 986"/>
                <a:gd name="T23" fmla="*/ 10056 h 455"/>
                <a:gd name="T24" fmla="*/ 10060 w 986"/>
                <a:gd name="T25" fmla="*/ 5485 h 455"/>
                <a:gd name="T26" fmla="*/ 10060 w 986"/>
                <a:gd name="T27" fmla="*/ 411379 h 4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86"/>
                <a:gd name="T43" fmla="*/ 0 h 455"/>
                <a:gd name="T44" fmla="*/ 986 w 986"/>
                <a:gd name="T45" fmla="*/ 455 h 45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86" h="455">
                  <a:moveTo>
                    <a:pt x="0" y="0"/>
                  </a:moveTo>
                  <a:lnTo>
                    <a:pt x="986" y="0"/>
                  </a:lnTo>
                  <a:lnTo>
                    <a:pt x="986" y="455"/>
                  </a:lnTo>
                  <a:lnTo>
                    <a:pt x="0" y="455"/>
                  </a:lnTo>
                  <a:lnTo>
                    <a:pt x="0" y="0"/>
                  </a:lnTo>
                  <a:close/>
                  <a:moveTo>
                    <a:pt x="11" y="450"/>
                  </a:moveTo>
                  <a:lnTo>
                    <a:pt x="5" y="444"/>
                  </a:lnTo>
                  <a:lnTo>
                    <a:pt x="980" y="444"/>
                  </a:lnTo>
                  <a:lnTo>
                    <a:pt x="975" y="450"/>
                  </a:lnTo>
                  <a:lnTo>
                    <a:pt x="975" y="6"/>
                  </a:lnTo>
                  <a:lnTo>
                    <a:pt x="980" y="11"/>
                  </a:lnTo>
                  <a:lnTo>
                    <a:pt x="5" y="11"/>
                  </a:lnTo>
                  <a:lnTo>
                    <a:pt x="11" y="6"/>
                  </a:lnTo>
                  <a:lnTo>
                    <a:pt x="11" y="450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2" name="Freeform 21"/>
            <p:cNvSpPr>
              <a:spLocks noEditPoints="1"/>
            </p:cNvSpPr>
            <p:nvPr/>
          </p:nvSpPr>
          <p:spPr bwMode="auto">
            <a:xfrm>
              <a:off x="4626579" y="1822326"/>
              <a:ext cx="117974" cy="345558"/>
            </a:xfrm>
            <a:custGeom>
              <a:avLst/>
              <a:gdLst>
                <a:gd name="T0" fmla="*/ 9145 w 129"/>
                <a:gd name="T1" fmla="*/ 0 h 378"/>
                <a:gd name="T2" fmla="*/ 88709 w 129"/>
                <a:gd name="T3" fmla="*/ 279737 h 378"/>
                <a:gd name="T4" fmla="*/ 79564 w 129"/>
                <a:gd name="T5" fmla="*/ 283394 h 378"/>
                <a:gd name="T6" fmla="*/ 0 w 129"/>
                <a:gd name="T7" fmla="*/ 3657 h 378"/>
                <a:gd name="T8" fmla="*/ 9145 w 129"/>
                <a:gd name="T9" fmla="*/ 0 h 378"/>
                <a:gd name="T10" fmla="*/ 117974 w 129"/>
                <a:gd name="T11" fmla="*/ 258711 h 378"/>
                <a:gd name="T12" fmla="*/ 101512 w 129"/>
                <a:gd name="T13" fmla="*/ 345558 h 378"/>
                <a:gd name="T14" fmla="*/ 42068 w 129"/>
                <a:gd name="T15" fmla="*/ 279737 h 378"/>
                <a:gd name="T16" fmla="*/ 117974 w 129"/>
                <a:gd name="T17" fmla="*/ 258711 h 3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"/>
                <a:gd name="T28" fmla="*/ 0 h 378"/>
                <a:gd name="T29" fmla="*/ 129 w 129"/>
                <a:gd name="T30" fmla="*/ 378 h 3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" h="378">
                  <a:moveTo>
                    <a:pt x="10" y="0"/>
                  </a:moveTo>
                  <a:lnTo>
                    <a:pt x="97" y="306"/>
                  </a:lnTo>
                  <a:lnTo>
                    <a:pt x="87" y="310"/>
                  </a:lnTo>
                  <a:lnTo>
                    <a:pt x="0" y="4"/>
                  </a:lnTo>
                  <a:lnTo>
                    <a:pt x="10" y="0"/>
                  </a:lnTo>
                  <a:close/>
                  <a:moveTo>
                    <a:pt x="129" y="283"/>
                  </a:moveTo>
                  <a:lnTo>
                    <a:pt x="111" y="378"/>
                  </a:lnTo>
                  <a:lnTo>
                    <a:pt x="46" y="306"/>
                  </a:lnTo>
                  <a:lnTo>
                    <a:pt x="129" y="283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3" name="Freeform 22"/>
            <p:cNvSpPr>
              <a:spLocks noEditPoints="1"/>
            </p:cNvSpPr>
            <p:nvPr/>
          </p:nvSpPr>
          <p:spPr bwMode="auto">
            <a:xfrm>
              <a:off x="4692425" y="1893632"/>
              <a:ext cx="79564" cy="277909"/>
            </a:xfrm>
            <a:custGeom>
              <a:avLst/>
              <a:gdLst>
                <a:gd name="T0" fmla="*/ 42068 w 87"/>
                <a:gd name="T1" fmla="*/ 0 h 304"/>
                <a:gd name="T2" fmla="*/ 45726 w 87"/>
                <a:gd name="T3" fmla="*/ 211174 h 304"/>
                <a:gd name="T4" fmla="*/ 35667 w 87"/>
                <a:gd name="T5" fmla="*/ 211174 h 304"/>
                <a:gd name="T6" fmla="*/ 32923 w 87"/>
                <a:gd name="T7" fmla="*/ 0 h 304"/>
                <a:gd name="T8" fmla="*/ 42068 w 87"/>
                <a:gd name="T9" fmla="*/ 0 h 304"/>
                <a:gd name="T10" fmla="*/ 79564 w 87"/>
                <a:gd name="T11" fmla="*/ 197462 h 304"/>
                <a:gd name="T12" fmla="*/ 41154 w 87"/>
                <a:gd name="T13" fmla="*/ 277909 h 304"/>
                <a:gd name="T14" fmla="*/ 0 w 87"/>
                <a:gd name="T15" fmla="*/ 198376 h 304"/>
                <a:gd name="T16" fmla="*/ 79564 w 87"/>
                <a:gd name="T17" fmla="*/ 197462 h 3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7"/>
                <a:gd name="T28" fmla="*/ 0 h 304"/>
                <a:gd name="T29" fmla="*/ 87 w 87"/>
                <a:gd name="T30" fmla="*/ 304 h 30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7" h="304">
                  <a:moveTo>
                    <a:pt x="46" y="0"/>
                  </a:moveTo>
                  <a:lnTo>
                    <a:pt x="50" y="231"/>
                  </a:lnTo>
                  <a:lnTo>
                    <a:pt x="39" y="231"/>
                  </a:lnTo>
                  <a:lnTo>
                    <a:pt x="36" y="0"/>
                  </a:lnTo>
                  <a:lnTo>
                    <a:pt x="46" y="0"/>
                  </a:lnTo>
                  <a:close/>
                  <a:moveTo>
                    <a:pt x="87" y="216"/>
                  </a:moveTo>
                  <a:lnTo>
                    <a:pt x="45" y="304"/>
                  </a:lnTo>
                  <a:lnTo>
                    <a:pt x="0" y="217"/>
                  </a:lnTo>
                  <a:lnTo>
                    <a:pt x="87" y="216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4" name="Freeform 23"/>
            <p:cNvSpPr>
              <a:spLocks noEditPoints="1"/>
            </p:cNvSpPr>
            <p:nvPr/>
          </p:nvSpPr>
          <p:spPr bwMode="auto">
            <a:xfrm>
              <a:off x="4718946" y="1961281"/>
              <a:ext cx="87795" cy="206604"/>
            </a:xfrm>
            <a:custGeom>
              <a:avLst/>
              <a:gdLst>
                <a:gd name="T0" fmla="*/ 87795 w 96"/>
                <a:gd name="T1" fmla="*/ 2743 h 226"/>
                <a:gd name="T2" fmla="*/ 37496 w 96"/>
                <a:gd name="T3" fmla="*/ 145354 h 226"/>
                <a:gd name="T4" fmla="*/ 28350 w 96"/>
                <a:gd name="T5" fmla="*/ 142612 h 226"/>
                <a:gd name="T6" fmla="*/ 78650 w 96"/>
                <a:gd name="T7" fmla="*/ 0 h 226"/>
                <a:gd name="T8" fmla="*/ 87795 w 96"/>
                <a:gd name="T9" fmla="*/ 2743 h 226"/>
                <a:gd name="T10" fmla="*/ 74992 w 96"/>
                <a:gd name="T11" fmla="*/ 145354 h 226"/>
                <a:gd name="T12" fmla="*/ 10974 w 96"/>
                <a:gd name="T13" fmla="*/ 206604 h 226"/>
                <a:gd name="T14" fmla="*/ 0 w 96"/>
                <a:gd name="T15" fmla="*/ 117929 h 226"/>
                <a:gd name="T16" fmla="*/ 74992 w 96"/>
                <a:gd name="T17" fmla="*/ 145354 h 2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6"/>
                <a:gd name="T28" fmla="*/ 0 h 226"/>
                <a:gd name="T29" fmla="*/ 96 w 96"/>
                <a:gd name="T30" fmla="*/ 226 h 2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6" h="226">
                  <a:moveTo>
                    <a:pt x="96" y="3"/>
                  </a:moveTo>
                  <a:lnTo>
                    <a:pt x="41" y="159"/>
                  </a:lnTo>
                  <a:lnTo>
                    <a:pt x="31" y="156"/>
                  </a:lnTo>
                  <a:lnTo>
                    <a:pt x="86" y="0"/>
                  </a:lnTo>
                  <a:lnTo>
                    <a:pt x="96" y="3"/>
                  </a:lnTo>
                  <a:close/>
                  <a:moveTo>
                    <a:pt x="82" y="159"/>
                  </a:moveTo>
                  <a:lnTo>
                    <a:pt x="12" y="226"/>
                  </a:lnTo>
                  <a:lnTo>
                    <a:pt x="0" y="129"/>
                  </a:lnTo>
                  <a:lnTo>
                    <a:pt x="82" y="159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5" name="Rectangle 24"/>
            <p:cNvSpPr>
              <a:spLocks noChangeArrowheads="1"/>
            </p:cNvSpPr>
            <p:nvPr/>
          </p:nvSpPr>
          <p:spPr bwMode="auto">
            <a:xfrm>
              <a:off x="4506776" y="3007097"/>
              <a:ext cx="1516285" cy="1575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6" name="Freeform 25"/>
            <p:cNvSpPr>
              <a:spLocks noEditPoints="1"/>
            </p:cNvSpPr>
            <p:nvPr/>
          </p:nvSpPr>
          <p:spPr bwMode="auto">
            <a:xfrm>
              <a:off x="4496716" y="2997041"/>
              <a:ext cx="1536404" cy="1594321"/>
            </a:xfrm>
            <a:custGeom>
              <a:avLst/>
              <a:gdLst>
                <a:gd name="T0" fmla="*/ 0 w 1680"/>
                <a:gd name="T1" fmla="*/ 0 h 1744"/>
                <a:gd name="T2" fmla="*/ 1536404 w 1680"/>
                <a:gd name="T3" fmla="*/ 0 h 1744"/>
                <a:gd name="T4" fmla="*/ 1536404 w 1680"/>
                <a:gd name="T5" fmla="*/ 1594321 h 1744"/>
                <a:gd name="T6" fmla="*/ 0 w 1680"/>
                <a:gd name="T7" fmla="*/ 1594321 h 1744"/>
                <a:gd name="T8" fmla="*/ 0 w 1680"/>
                <a:gd name="T9" fmla="*/ 0 h 1744"/>
                <a:gd name="T10" fmla="*/ 20120 w 1680"/>
                <a:gd name="T11" fmla="*/ 1585179 h 1744"/>
                <a:gd name="T12" fmla="*/ 10060 w 1680"/>
                <a:gd name="T13" fmla="*/ 1575123 h 1744"/>
                <a:gd name="T14" fmla="*/ 1526344 w 1680"/>
                <a:gd name="T15" fmla="*/ 1575123 h 1744"/>
                <a:gd name="T16" fmla="*/ 1516284 w 1680"/>
                <a:gd name="T17" fmla="*/ 1585179 h 1744"/>
                <a:gd name="T18" fmla="*/ 1516284 w 1680"/>
                <a:gd name="T19" fmla="*/ 10056 h 1744"/>
                <a:gd name="T20" fmla="*/ 1526344 w 1680"/>
                <a:gd name="T21" fmla="*/ 20112 h 1744"/>
                <a:gd name="T22" fmla="*/ 10060 w 1680"/>
                <a:gd name="T23" fmla="*/ 20112 h 1744"/>
                <a:gd name="T24" fmla="*/ 20120 w 1680"/>
                <a:gd name="T25" fmla="*/ 10056 h 1744"/>
                <a:gd name="T26" fmla="*/ 20120 w 1680"/>
                <a:gd name="T27" fmla="*/ 1585179 h 17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80"/>
                <a:gd name="T43" fmla="*/ 0 h 1744"/>
                <a:gd name="T44" fmla="*/ 1680 w 1680"/>
                <a:gd name="T45" fmla="*/ 1744 h 17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80" h="1744">
                  <a:moveTo>
                    <a:pt x="0" y="0"/>
                  </a:moveTo>
                  <a:lnTo>
                    <a:pt x="1680" y="0"/>
                  </a:lnTo>
                  <a:lnTo>
                    <a:pt x="1680" y="1744"/>
                  </a:lnTo>
                  <a:lnTo>
                    <a:pt x="0" y="1744"/>
                  </a:lnTo>
                  <a:lnTo>
                    <a:pt x="0" y="0"/>
                  </a:lnTo>
                  <a:close/>
                  <a:moveTo>
                    <a:pt x="22" y="1734"/>
                  </a:moveTo>
                  <a:lnTo>
                    <a:pt x="11" y="1723"/>
                  </a:lnTo>
                  <a:lnTo>
                    <a:pt x="1669" y="1723"/>
                  </a:lnTo>
                  <a:lnTo>
                    <a:pt x="1658" y="1734"/>
                  </a:lnTo>
                  <a:lnTo>
                    <a:pt x="1658" y="11"/>
                  </a:lnTo>
                  <a:lnTo>
                    <a:pt x="1669" y="22"/>
                  </a:lnTo>
                  <a:lnTo>
                    <a:pt x="11" y="22"/>
                  </a:lnTo>
                  <a:lnTo>
                    <a:pt x="22" y="11"/>
                  </a:lnTo>
                  <a:lnTo>
                    <a:pt x="22" y="1734"/>
                  </a:lnTo>
                  <a:close/>
                </a:path>
              </a:pathLst>
            </a:custGeom>
            <a:solidFill>
              <a:srgbClr val="002060"/>
            </a:solidFill>
            <a:ln w="1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47" name="Rectangle 26"/>
            <p:cNvSpPr>
              <a:spLocks noChangeArrowheads="1"/>
            </p:cNvSpPr>
            <p:nvPr/>
          </p:nvSpPr>
          <p:spPr bwMode="auto">
            <a:xfrm>
              <a:off x="4580852" y="3072004"/>
              <a:ext cx="1397396" cy="395838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8" name="Rectangle 28"/>
            <p:cNvSpPr>
              <a:spLocks noChangeArrowheads="1"/>
            </p:cNvSpPr>
            <p:nvPr/>
          </p:nvSpPr>
          <p:spPr bwMode="auto">
            <a:xfrm>
              <a:off x="4789364" y="3675359"/>
              <a:ext cx="812100" cy="456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9" name="Freeform 29"/>
            <p:cNvSpPr>
              <a:spLocks noEditPoints="1"/>
            </p:cNvSpPr>
            <p:nvPr/>
          </p:nvSpPr>
          <p:spPr bwMode="auto">
            <a:xfrm>
              <a:off x="4784792" y="3670788"/>
              <a:ext cx="822159" cy="465315"/>
            </a:xfrm>
            <a:custGeom>
              <a:avLst/>
              <a:gdLst>
                <a:gd name="T0" fmla="*/ 0 w 899"/>
                <a:gd name="T1" fmla="*/ 0 h 509"/>
                <a:gd name="T2" fmla="*/ 822159 w 899"/>
                <a:gd name="T3" fmla="*/ 0 h 509"/>
                <a:gd name="T4" fmla="*/ 822159 w 899"/>
                <a:gd name="T5" fmla="*/ 465315 h 509"/>
                <a:gd name="T6" fmla="*/ 0 w 899"/>
                <a:gd name="T7" fmla="*/ 465315 h 509"/>
                <a:gd name="T8" fmla="*/ 0 w 899"/>
                <a:gd name="T9" fmla="*/ 0 h 509"/>
                <a:gd name="T10" fmla="*/ 9145 w 899"/>
                <a:gd name="T11" fmla="*/ 460744 h 509"/>
                <a:gd name="T12" fmla="*/ 4573 w 899"/>
                <a:gd name="T13" fmla="*/ 455259 h 509"/>
                <a:gd name="T14" fmla="*/ 816672 w 899"/>
                <a:gd name="T15" fmla="*/ 455259 h 509"/>
                <a:gd name="T16" fmla="*/ 812099 w 899"/>
                <a:gd name="T17" fmla="*/ 460744 h 509"/>
                <a:gd name="T18" fmla="*/ 812099 w 899"/>
                <a:gd name="T19" fmla="*/ 4571 h 509"/>
                <a:gd name="T20" fmla="*/ 816672 w 899"/>
                <a:gd name="T21" fmla="*/ 10056 h 509"/>
                <a:gd name="T22" fmla="*/ 4573 w 899"/>
                <a:gd name="T23" fmla="*/ 10056 h 509"/>
                <a:gd name="T24" fmla="*/ 9145 w 899"/>
                <a:gd name="T25" fmla="*/ 4571 h 509"/>
                <a:gd name="T26" fmla="*/ 9145 w 899"/>
                <a:gd name="T27" fmla="*/ 460744 h 5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99"/>
                <a:gd name="T43" fmla="*/ 0 h 509"/>
                <a:gd name="T44" fmla="*/ 899 w 899"/>
                <a:gd name="T45" fmla="*/ 509 h 50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99" h="509">
                  <a:moveTo>
                    <a:pt x="0" y="0"/>
                  </a:moveTo>
                  <a:lnTo>
                    <a:pt x="899" y="0"/>
                  </a:lnTo>
                  <a:lnTo>
                    <a:pt x="899" y="509"/>
                  </a:lnTo>
                  <a:lnTo>
                    <a:pt x="0" y="509"/>
                  </a:lnTo>
                  <a:lnTo>
                    <a:pt x="0" y="0"/>
                  </a:lnTo>
                  <a:close/>
                  <a:moveTo>
                    <a:pt x="10" y="504"/>
                  </a:moveTo>
                  <a:lnTo>
                    <a:pt x="5" y="498"/>
                  </a:lnTo>
                  <a:lnTo>
                    <a:pt x="893" y="498"/>
                  </a:lnTo>
                  <a:lnTo>
                    <a:pt x="888" y="504"/>
                  </a:lnTo>
                  <a:lnTo>
                    <a:pt x="888" y="5"/>
                  </a:lnTo>
                  <a:lnTo>
                    <a:pt x="893" y="11"/>
                  </a:lnTo>
                  <a:lnTo>
                    <a:pt x="5" y="11"/>
                  </a:lnTo>
                  <a:lnTo>
                    <a:pt x="10" y="5"/>
                  </a:lnTo>
                  <a:lnTo>
                    <a:pt x="10" y="504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0" name="Rectangle 30"/>
            <p:cNvSpPr>
              <a:spLocks noChangeArrowheads="1"/>
            </p:cNvSpPr>
            <p:nvPr/>
          </p:nvSpPr>
          <p:spPr bwMode="auto">
            <a:xfrm>
              <a:off x="4888133" y="3764948"/>
              <a:ext cx="813014" cy="4552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1" name="Freeform 31"/>
            <p:cNvSpPr>
              <a:spLocks noEditPoints="1"/>
            </p:cNvSpPr>
            <p:nvPr/>
          </p:nvSpPr>
          <p:spPr bwMode="auto">
            <a:xfrm>
              <a:off x="4883561" y="3760378"/>
              <a:ext cx="822159" cy="465315"/>
            </a:xfrm>
            <a:custGeom>
              <a:avLst/>
              <a:gdLst>
                <a:gd name="T0" fmla="*/ 0 w 899"/>
                <a:gd name="T1" fmla="*/ 0 h 509"/>
                <a:gd name="T2" fmla="*/ 822159 w 899"/>
                <a:gd name="T3" fmla="*/ 0 h 509"/>
                <a:gd name="T4" fmla="*/ 822159 w 899"/>
                <a:gd name="T5" fmla="*/ 465315 h 509"/>
                <a:gd name="T6" fmla="*/ 0 w 899"/>
                <a:gd name="T7" fmla="*/ 465315 h 509"/>
                <a:gd name="T8" fmla="*/ 0 w 899"/>
                <a:gd name="T9" fmla="*/ 0 h 509"/>
                <a:gd name="T10" fmla="*/ 10060 w 899"/>
                <a:gd name="T11" fmla="*/ 459830 h 509"/>
                <a:gd name="T12" fmla="*/ 4573 w 899"/>
                <a:gd name="T13" fmla="*/ 455259 h 509"/>
                <a:gd name="T14" fmla="*/ 817586 w 899"/>
                <a:gd name="T15" fmla="*/ 455259 h 509"/>
                <a:gd name="T16" fmla="*/ 812099 w 899"/>
                <a:gd name="T17" fmla="*/ 459830 h 509"/>
                <a:gd name="T18" fmla="*/ 812099 w 899"/>
                <a:gd name="T19" fmla="*/ 4571 h 509"/>
                <a:gd name="T20" fmla="*/ 817586 w 899"/>
                <a:gd name="T21" fmla="*/ 9142 h 509"/>
                <a:gd name="T22" fmla="*/ 4573 w 899"/>
                <a:gd name="T23" fmla="*/ 9142 h 509"/>
                <a:gd name="T24" fmla="*/ 10060 w 899"/>
                <a:gd name="T25" fmla="*/ 4571 h 509"/>
                <a:gd name="T26" fmla="*/ 10060 w 899"/>
                <a:gd name="T27" fmla="*/ 459830 h 5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99"/>
                <a:gd name="T43" fmla="*/ 0 h 509"/>
                <a:gd name="T44" fmla="*/ 899 w 899"/>
                <a:gd name="T45" fmla="*/ 509 h 50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99" h="509">
                  <a:moveTo>
                    <a:pt x="0" y="0"/>
                  </a:moveTo>
                  <a:lnTo>
                    <a:pt x="899" y="0"/>
                  </a:lnTo>
                  <a:lnTo>
                    <a:pt x="899" y="509"/>
                  </a:lnTo>
                  <a:lnTo>
                    <a:pt x="0" y="509"/>
                  </a:lnTo>
                  <a:lnTo>
                    <a:pt x="0" y="0"/>
                  </a:lnTo>
                  <a:close/>
                  <a:moveTo>
                    <a:pt x="11" y="503"/>
                  </a:moveTo>
                  <a:lnTo>
                    <a:pt x="5" y="498"/>
                  </a:lnTo>
                  <a:lnTo>
                    <a:pt x="894" y="498"/>
                  </a:lnTo>
                  <a:lnTo>
                    <a:pt x="888" y="503"/>
                  </a:lnTo>
                  <a:lnTo>
                    <a:pt x="888" y="5"/>
                  </a:lnTo>
                  <a:lnTo>
                    <a:pt x="894" y="10"/>
                  </a:lnTo>
                  <a:lnTo>
                    <a:pt x="5" y="10"/>
                  </a:lnTo>
                  <a:lnTo>
                    <a:pt x="11" y="5"/>
                  </a:lnTo>
                  <a:lnTo>
                    <a:pt x="11" y="503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2" name="Rectangle 32"/>
            <p:cNvSpPr>
              <a:spLocks noChangeArrowheads="1"/>
            </p:cNvSpPr>
            <p:nvPr/>
          </p:nvSpPr>
          <p:spPr bwMode="auto">
            <a:xfrm>
              <a:off x="4987817" y="3853623"/>
              <a:ext cx="822159" cy="456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3" name="Freeform 33"/>
            <p:cNvSpPr>
              <a:spLocks noEditPoints="1"/>
            </p:cNvSpPr>
            <p:nvPr/>
          </p:nvSpPr>
          <p:spPr bwMode="auto">
            <a:xfrm>
              <a:off x="4982330" y="3849052"/>
              <a:ext cx="832219" cy="465315"/>
            </a:xfrm>
            <a:custGeom>
              <a:avLst/>
              <a:gdLst>
                <a:gd name="T0" fmla="*/ 0 w 910"/>
                <a:gd name="T1" fmla="*/ 0 h 509"/>
                <a:gd name="T2" fmla="*/ 832219 w 910"/>
                <a:gd name="T3" fmla="*/ 0 h 509"/>
                <a:gd name="T4" fmla="*/ 832219 w 910"/>
                <a:gd name="T5" fmla="*/ 465315 h 509"/>
                <a:gd name="T6" fmla="*/ 0 w 910"/>
                <a:gd name="T7" fmla="*/ 465315 h 509"/>
                <a:gd name="T8" fmla="*/ 0 w 910"/>
                <a:gd name="T9" fmla="*/ 0 h 509"/>
                <a:gd name="T10" fmla="*/ 10060 w 910"/>
                <a:gd name="T11" fmla="*/ 460744 h 509"/>
                <a:gd name="T12" fmla="*/ 5487 w 910"/>
                <a:gd name="T13" fmla="*/ 455259 h 509"/>
                <a:gd name="T14" fmla="*/ 827646 w 910"/>
                <a:gd name="T15" fmla="*/ 455259 h 509"/>
                <a:gd name="T16" fmla="*/ 822159 w 910"/>
                <a:gd name="T17" fmla="*/ 460744 h 509"/>
                <a:gd name="T18" fmla="*/ 822159 w 910"/>
                <a:gd name="T19" fmla="*/ 4571 h 509"/>
                <a:gd name="T20" fmla="*/ 827646 w 910"/>
                <a:gd name="T21" fmla="*/ 10056 h 509"/>
                <a:gd name="T22" fmla="*/ 5487 w 910"/>
                <a:gd name="T23" fmla="*/ 10056 h 509"/>
                <a:gd name="T24" fmla="*/ 10060 w 910"/>
                <a:gd name="T25" fmla="*/ 4571 h 509"/>
                <a:gd name="T26" fmla="*/ 10060 w 910"/>
                <a:gd name="T27" fmla="*/ 460744 h 5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10"/>
                <a:gd name="T43" fmla="*/ 0 h 509"/>
                <a:gd name="T44" fmla="*/ 910 w 910"/>
                <a:gd name="T45" fmla="*/ 509 h 50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10" h="509">
                  <a:moveTo>
                    <a:pt x="0" y="0"/>
                  </a:moveTo>
                  <a:lnTo>
                    <a:pt x="910" y="0"/>
                  </a:lnTo>
                  <a:lnTo>
                    <a:pt x="910" y="509"/>
                  </a:lnTo>
                  <a:lnTo>
                    <a:pt x="0" y="509"/>
                  </a:lnTo>
                  <a:lnTo>
                    <a:pt x="0" y="0"/>
                  </a:lnTo>
                  <a:close/>
                  <a:moveTo>
                    <a:pt x="11" y="504"/>
                  </a:moveTo>
                  <a:lnTo>
                    <a:pt x="6" y="498"/>
                  </a:lnTo>
                  <a:lnTo>
                    <a:pt x="905" y="498"/>
                  </a:lnTo>
                  <a:lnTo>
                    <a:pt x="899" y="504"/>
                  </a:lnTo>
                  <a:lnTo>
                    <a:pt x="899" y="5"/>
                  </a:lnTo>
                  <a:lnTo>
                    <a:pt x="905" y="11"/>
                  </a:lnTo>
                  <a:lnTo>
                    <a:pt x="6" y="11"/>
                  </a:lnTo>
                  <a:lnTo>
                    <a:pt x="11" y="5"/>
                  </a:lnTo>
                  <a:lnTo>
                    <a:pt x="11" y="504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Freeform 34"/>
            <p:cNvSpPr>
              <a:spLocks noEditPoints="1"/>
            </p:cNvSpPr>
            <p:nvPr/>
          </p:nvSpPr>
          <p:spPr bwMode="auto">
            <a:xfrm>
              <a:off x="5189012" y="3466013"/>
              <a:ext cx="97854" cy="212089"/>
            </a:xfrm>
            <a:custGeom>
              <a:avLst/>
              <a:gdLst>
                <a:gd name="T0" fmla="*/ 97854 w 107"/>
                <a:gd name="T1" fmla="*/ 4571 h 232"/>
                <a:gd name="T2" fmla="*/ 36581 w 107"/>
                <a:gd name="T3" fmla="*/ 152668 h 232"/>
                <a:gd name="T4" fmla="*/ 27436 w 107"/>
                <a:gd name="T5" fmla="*/ 149011 h 232"/>
                <a:gd name="T6" fmla="*/ 88709 w 107"/>
                <a:gd name="T7" fmla="*/ 0 h 232"/>
                <a:gd name="T8" fmla="*/ 97854 w 107"/>
                <a:gd name="T9" fmla="*/ 4571 h 232"/>
                <a:gd name="T10" fmla="*/ 73162 w 107"/>
                <a:gd name="T11" fmla="*/ 154496 h 232"/>
                <a:gd name="T12" fmla="*/ 6402 w 107"/>
                <a:gd name="T13" fmla="*/ 212089 h 232"/>
                <a:gd name="T14" fmla="*/ 0 w 107"/>
                <a:gd name="T15" fmla="*/ 123414 h 232"/>
                <a:gd name="T16" fmla="*/ 73162 w 107"/>
                <a:gd name="T17" fmla="*/ 154496 h 2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7"/>
                <a:gd name="T28" fmla="*/ 0 h 232"/>
                <a:gd name="T29" fmla="*/ 107 w 107"/>
                <a:gd name="T30" fmla="*/ 232 h 2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7" h="232">
                  <a:moveTo>
                    <a:pt x="107" y="5"/>
                  </a:moveTo>
                  <a:lnTo>
                    <a:pt x="40" y="167"/>
                  </a:lnTo>
                  <a:lnTo>
                    <a:pt x="30" y="163"/>
                  </a:lnTo>
                  <a:lnTo>
                    <a:pt x="97" y="0"/>
                  </a:lnTo>
                  <a:lnTo>
                    <a:pt x="107" y="5"/>
                  </a:lnTo>
                  <a:close/>
                  <a:moveTo>
                    <a:pt x="80" y="169"/>
                  </a:moveTo>
                  <a:lnTo>
                    <a:pt x="7" y="232"/>
                  </a:lnTo>
                  <a:lnTo>
                    <a:pt x="0" y="135"/>
                  </a:lnTo>
                  <a:lnTo>
                    <a:pt x="80" y="169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Freeform 35"/>
            <p:cNvSpPr>
              <a:spLocks noEditPoints="1"/>
            </p:cNvSpPr>
            <p:nvPr/>
          </p:nvSpPr>
          <p:spPr bwMode="auto">
            <a:xfrm>
              <a:off x="5253944" y="3467841"/>
              <a:ext cx="79564" cy="296193"/>
            </a:xfrm>
            <a:custGeom>
              <a:avLst/>
              <a:gdLst>
                <a:gd name="T0" fmla="*/ 35667 w 87"/>
                <a:gd name="T1" fmla="*/ 0 h 324"/>
                <a:gd name="T2" fmla="*/ 45726 w 87"/>
                <a:gd name="T3" fmla="*/ 229458 h 324"/>
                <a:gd name="T4" fmla="*/ 35667 w 87"/>
                <a:gd name="T5" fmla="*/ 230372 h 324"/>
                <a:gd name="T6" fmla="*/ 25607 w 87"/>
                <a:gd name="T7" fmla="*/ 914 h 324"/>
                <a:gd name="T8" fmla="*/ 35667 w 87"/>
                <a:gd name="T9" fmla="*/ 0 h 324"/>
                <a:gd name="T10" fmla="*/ 79564 w 87"/>
                <a:gd name="T11" fmla="*/ 215745 h 324"/>
                <a:gd name="T12" fmla="*/ 43897 w 87"/>
                <a:gd name="T13" fmla="*/ 296193 h 324"/>
                <a:gd name="T14" fmla="*/ 0 w 87"/>
                <a:gd name="T15" fmla="*/ 218488 h 324"/>
                <a:gd name="T16" fmla="*/ 79564 w 87"/>
                <a:gd name="T17" fmla="*/ 215745 h 3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7"/>
                <a:gd name="T28" fmla="*/ 0 h 324"/>
                <a:gd name="T29" fmla="*/ 87 w 87"/>
                <a:gd name="T30" fmla="*/ 324 h 3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7" h="324">
                  <a:moveTo>
                    <a:pt x="39" y="0"/>
                  </a:moveTo>
                  <a:lnTo>
                    <a:pt x="50" y="251"/>
                  </a:lnTo>
                  <a:lnTo>
                    <a:pt x="39" y="252"/>
                  </a:lnTo>
                  <a:lnTo>
                    <a:pt x="28" y="1"/>
                  </a:lnTo>
                  <a:lnTo>
                    <a:pt x="39" y="0"/>
                  </a:lnTo>
                  <a:close/>
                  <a:moveTo>
                    <a:pt x="87" y="236"/>
                  </a:moveTo>
                  <a:lnTo>
                    <a:pt x="48" y="324"/>
                  </a:lnTo>
                  <a:lnTo>
                    <a:pt x="0" y="239"/>
                  </a:lnTo>
                  <a:lnTo>
                    <a:pt x="87" y="236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6" name="Freeform 36"/>
            <p:cNvSpPr>
              <a:spLocks noEditPoints="1"/>
            </p:cNvSpPr>
            <p:nvPr/>
          </p:nvSpPr>
          <p:spPr bwMode="auto">
            <a:xfrm>
              <a:off x="5280465" y="3466927"/>
              <a:ext cx="137179" cy="389439"/>
            </a:xfrm>
            <a:custGeom>
              <a:avLst/>
              <a:gdLst>
                <a:gd name="T0" fmla="*/ 9145 w 150"/>
                <a:gd name="T1" fmla="*/ 0 h 426"/>
                <a:gd name="T2" fmla="*/ 107914 w 150"/>
                <a:gd name="T3" fmla="*/ 324533 h 426"/>
                <a:gd name="T4" fmla="*/ 98769 w 150"/>
                <a:gd name="T5" fmla="*/ 327275 h 426"/>
                <a:gd name="T6" fmla="*/ 0 w 150"/>
                <a:gd name="T7" fmla="*/ 2743 h 426"/>
                <a:gd name="T8" fmla="*/ 9145 w 150"/>
                <a:gd name="T9" fmla="*/ 0 h 426"/>
                <a:gd name="T10" fmla="*/ 137179 w 150"/>
                <a:gd name="T11" fmla="*/ 302592 h 426"/>
                <a:gd name="T12" fmla="*/ 122547 w 150"/>
                <a:gd name="T13" fmla="*/ 389439 h 426"/>
                <a:gd name="T14" fmla="*/ 62188 w 150"/>
                <a:gd name="T15" fmla="*/ 325447 h 426"/>
                <a:gd name="T16" fmla="*/ 137179 w 150"/>
                <a:gd name="T17" fmla="*/ 302592 h 4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0"/>
                <a:gd name="T28" fmla="*/ 0 h 426"/>
                <a:gd name="T29" fmla="*/ 150 w 150"/>
                <a:gd name="T30" fmla="*/ 426 h 4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0" h="426">
                  <a:moveTo>
                    <a:pt x="10" y="0"/>
                  </a:moveTo>
                  <a:lnTo>
                    <a:pt x="118" y="355"/>
                  </a:lnTo>
                  <a:lnTo>
                    <a:pt x="108" y="358"/>
                  </a:lnTo>
                  <a:lnTo>
                    <a:pt x="0" y="3"/>
                  </a:lnTo>
                  <a:lnTo>
                    <a:pt x="10" y="0"/>
                  </a:lnTo>
                  <a:close/>
                  <a:moveTo>
                    <a:pt x="150" y="331"/>
                  </a:moveTo>
                  <a:lnTo>
                    <a:pt x="134" y="426"/>
                  </a:lnTo>
                  <a:lnTo>
                    <a:pt x="68" y="356"/>
                  </a:lnTo>
                  <a:lnTo>
                    <a:pt x="150" y="331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7" name="Freeform 37"/>
            <p:cNvSpPr>
              <a:spLocks noEditPoints="1"/>
            </p:cNvSpPr>
            <p:nvPr/>
          </p:nvSpPr>
          <p:spPr bwMode="auto">
            <a:xfrm>
              <a:off x="4727177" y="2563722"/>
              <a:ext cx="556032" cy="508281"/>
            </a:xfrm>
            <a:custGeom>
              <a:avLst/>
              <a:gdLst>
                <a:gd name="T0" fmla="*/ 6402 w 608"/>
                <a:gd name="T1" fmla="*/ 0 h 556"/>
                <a:gd name="T2" fmla="*/ 511220 w 608"/>
                <a:gd name="T3" fmla="*/ 459830 h 556"/>
                <a:gd name="T4" fmla="*/ 503904 w 608"/>
                <a:gd name="T5" fmla="*/ 467143 h 556"/>
                <a:gd name="T6" fmla="*/ 0 w 608"/>
                <a:gd name="T7" fmla="*/ 6399 h 556"/>
                <a:gd name="T8" fmla="*/ 6402 w 608"/>
                <a:gd name="T9" fmla="*/ 0 h 556"/>
                <a:gd name="T10" fmla="*/ 524938 w 608"/>
                <a:gd name="T11" fmla="*/ 425091 h 556"/>
                <a:gd name="T12" fmla="*/ 556032 w 608"/>
                <a:gd name="T13" fmla="*/ 508281 h 556"/>
                <a:gd name="T14" fmla="*/ 470981 w 608"/>
                <a:gd name="T15" fmla="*/ 483598 h 556"/>
                <a:gd name="T16" fmla="*/ 524938 w 608"/>
                <a:gd name="T17" fmla="*/ 425091 h 5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8"/>
                <a:gd name="T28" fmla="*/ 0 h 556"/>
                <a:gd name="T29" fmla="*/ 608 w 608"/>
                <a:gd name="T30" fmla="*/ 556 h 5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8" h="556">
                  <a:moveTo>
                    <a:pt x="7" y="0"/>
                  </a:moveTo>
                  <a:lnTo>
                    <a:pt x="559" y="503"/>
                  </a:lnTo>
                  <a:lnTo>
                    <a:pt x="551" y="511"/>
                  </a:lnTo>
                  <a:lnTo>
                    <a:pt x="0" y="7"/>
                  </a:lnTo>
                  <a:lnTo>
                    <a:pt x="7" y="0"/>
                  </a:lnTo>
                  <a:close/>
                  <a:moveTo>
                    <a:pt x="574" y="465"/>
                  </a:moveTo>
                  <a:lnTo>
                    <a:pt x="608" y="556"/>
                  </a:lnTo>
                  <a:lnTo>
                    <a:pt x="515" y="529"/>
                  </a:lnTo>
                  <a:lnTo>
                    <a:pt x="574" y="465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8" name="Text Box 105"/>
            <p:cNvSpPr txBox="1">
              <a:spLocks noChangeArrowheads="1"/>
            </p:cNvSpPr>
            <p:nvPr/>
          </p:nvSpPr>
          <p:spPr bwMode="auto">
            <a:xfrm>
              <a:off x="4038538" y="1474026"/>
              <a:ext cx="1166936" cy="39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GB" sz="1000">
                  <a:latin typeface="Calibri" pitchFamily="34" charset="0"/>
                </a:rPr>
                <a:t>International</a:t>
              </a:r>
            </a:p>
            <a:p>
              <a:pPr algn="ctr">
                <a:spcAft>
                  <a:spcPts val="500"/>
                </a:spcAft>
              </a:pPr>
              <a:r>
                <a:rPr lang="en-GB" sz="1000">
                  <a:latin typeface="Calibri" pitchFamily="34" charset="0"/>
                </a:rPr>
                <a:t>Sources</a:t>
              </a:r>
              <a:endParaRPr lang="en-US" sz="1000"/>
            </a:p>
          </p:txBody>
        </p:sp>
        <p:sp>
          <p:nvSpPr>
            <p:cNvPr id="3159" name="Text Box 107"/>
            <p:cNvSpPr txBox="1">
              <a:spLocks noChangeArrowheads="1"/>
            </p:cNvSpPr>
            <p:nvPr/>
          </p:nvSpPr>
          <p:spPr bwMode="auto">
            <a:xfrm>
              <a:off x="4116273" y="2226392"/>
              <a:ext cx="1166936" cy="39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GB" sz="1000">
                  <a:latin typeface="Calibri" pitchFamily="34" charset="0"/>
                </a:rPr>
                <a:t>International</a:t>
              </a:r>
            </a:p>
            <a:p>
              <a:pPr algn="ctr">
                <a:spcAft>
                  <a:spcPts val="500"/>
                </a:spcAft>
              </a:pPr>
              <a:r>
                <a:rPr lang="en-GB" sz="1000">
                  <a:latin typeface="Calibri" pitchFamily="34" charset="0"/>
                </a:rPr>
                <a:t>Consolidated Fund</a:t>
              </a:r>
              <a:endParaRPr lang="en-US" sz="1000"/>
            </a:p>
          </p:txBody>
        </p:sp>
        <p:sp>
          <p:nvSpPr>
            <p:cNvPr id="3160" name="Text Box 110"/>
            <p:cNvSpPr txBox="1">
              <a:spLocks noChangeArrowheads="1"/>
            </p:cNvSpPr>
            <p:nvPr/>
          </p:nvSpPr>
          <p:spPr bwMode="auto">
            <a:xfrm>
              <a:off x="4692425" y="3129597"/>
              <a:ext cx="1166936" cy="293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GB" sz="1000" b="1">
                  <a:latin typeface="Calibri" pitchFamily="34" charset="0"/>
                </a:rPr>
                <a:t>National </a:t>
              </a:r>
              <a:endParaRPr lang="en-GB" sz="1000" b="1"/>
            </a:p>
            <a:p>
              <a:pPr algn="ctr">
                <a:spcAft>
                  <a:spcPts val="500"/>
                </a:spcAft>
              </a:pPr>
              <a:r>
                <a:rPr lang="en-GB" sz="1000" b="1">
                  <a:latin typeface="Calibri" pitchFamily="34" charset="0"/>
                </a:rPr>
                <a:t>Funding Entity</a:t>
              </a:r>
              <a:endParaRPr lang="en-US" sz="1000" b="1"/>
            </a:p>
          </p:txBody>
        </p:sp>
        <p:sp>
          <p:nvSpPr>
            <p:cNvPr id="3161" name="Text Box 112"/>
            <p:cNvSpPr txBox="1">
              <a:spLocks noChangeArrowheads="1"/>
            </p:cNvSpPr>
            <p:nvPr/>
          </p:nvSpPr>
          <p:spPr bwMode="auto">
            <a:xfrm>
              <a:off x="3395626" y="3103086"/>
              <a:ext cx="825817" cy="20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500"/>
                </a:spcAft>
              </a:pPr>
              <a:r>
                <a:rPr lang="en-GB" sz="1000">
                  <a:latin typeface="Calibri" pitchFamily="34" charset="0"/>
                </a:rPr>
                <a:t>Country A</a:t>
              </a:r>
              <a:endParaRPr lang="en-US" sz="1000"/>
            </a:p>
          </p:txBody>
        </p:sp>
        <p:sp>
          <p:nvSpPr>
            <p:cNvPr id="3162" name="Text Box 115"/>
            <p:cNvSpPr txBox="1">
              <a:spLocks noChangeArrowheads="1"/>
            </p:cNvSpPr>
            <p:nvPr/>
          </p:nvSpPr>
          <p:spPr bwMode="auto">
            <a:xfrm>
              <a:off x="3407515" y="3484297"/>
              <a:ext cx="825817" cy="20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500"/>
                </a:spcAft>
              </a:pPr>
              <a:r>
                <a:rPr lang="en-GB" sz="1000">
                  <a:latin typeface="Calibri" pitchFamily="34" charset="0"/>
                </a:rPr>
                <a:t>Country B</a:t>
              </a:r>
              <a:endParaRPr lang="en-US" sz="1000"/>
            </a:p>
          </p:txBody>
        </p:sp>
        <p:sp>
          <p:nvSpPr>
            <p:cNvPr id="3163" name="Text Box 118"/>
            <p:cNvSpPr txBox="1">
              <a:spLocks noChangeArrowheads="1"/>
            </p:cNvSpPr>
            <p:nvPr/>
          </p:nvSpPr>
          <p:spPr bwMode="auto">
            <a:xfrm>
              <a:off x="3400199" y="3873735"/>
              <a:ext cx="825817" cy="20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500"/>
                </a:spcAft>
              </a:pPr>
              <a:r>
                <a:rPr lang="en-GB" sz="1000">
                  <a:latin typeface="Calibri" pitchFamily="34" charset="0"/>
                </a:rPr>
                <a:t>Country C</a:t>
              </a:r>
              <a:endParaRPr lang="en-US" sz="1000"/>
            </a:p>
          </p:txBody>
        </p:sp>
        <p:sp>
          <p:nvSpPr>
            <p:cNvPr id="3164" name="Text Box 121"/>
            <p:cNvSpPr txBox="1">
              <a:spLocks noChangeArrowheads="1"/>
            </p:cNvSpPr>
            <p:nvPr/>
          </p:nvSpPr>
          <p:spPr bwMode="auto">
            <a:xfrm>
              <a:off x="5015252" y="3923101"/>
              <a:ext cx="777347" cy="278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500"/>
                </a:spcAft>
              </a:pPr>
              <a:r>
                <a:rPr lang="en-GB" sz="1000">
                  <a:latin typeface="Calibri" pitchFamily="34" charset="0"/>
                </a:rPr>
                <a:t>Funded Activities</a:t>
              </a:r>
              <a:endParaRPr lang="en-US" sz="1000"/>
            </a:p>
          </p:txBody>
        </p:sp>
        <p:sp>
          <p:nvSpPr>
            <p:cNvPr id="3165" name="Text Box 124"/>
            <p:cNvSpPr txBox="1">
              <a:spLocks noChangeArrowheads="1"/>
            </p:cNvSpPr>
            <p:nvPr/>
          </p:nvSpPr>
          <p:spPr bwMode="auto">
            <a:xfrm>
              <a:off x="4644869" y="4391158"/>
              <a:ext cx="1360815" cy="192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500"/>
                </a:spcAft>
              </a:pPr>
              <a:r>
                <a:rPr lang="en-GB" sz="1000">
                  <a:latin typeface="Calibri" pitchFamily="34" charset="0"/>
                </a:rPr>
                <a:t>Recipient Country D</a:t>
              </a:r>
              <a:endParaRPr lang="en-US" sz="1000"/>
            </a:p>
          </p:txBody>
        </p:sp>
      </p:grpSp>
      <p:graphicFrame>
        <p:nvGraphicFramePr>
          <p:cNvPr id="225" name="Table 224"/>
          <p:cNvGraphicFramePr>
            <a:graphicFrameLocks noGrp="1"/>
          </p:cNvGraphicFramePr>
          <p:nvPr/>
        </p:nvGraphicFramePr>
        <p:xfrm>
          <a:off x="3467100" y="5910263"/>
          <a:ext cx="2499360" cy="578358"/>
        </p:xfrm>
        <a:graphic>
          <a:graphicData uri="http://schemas.openxmlformats.org/drawingml/2006/table">
            <a:tbl>
              <a:tblPr/>
              <a:tblGrid>
                <a:gridCol w="1238885"/>
                <a:gridCol w="126047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fragmented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consolidated</a:t>
                      </a:r>
                      <a:endParaRPr lang="en-GB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centralised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decentralised</a:t>
                      </a:r>
                      <a:endParaRPr lang="en-GB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retained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devolved</a:t>
                      </a:r>
                      <a:endParaRPr lang="en-GB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6" name="TextBox 225"/>
          <p:cNvSpPr txBox="1">
            <a:spLocks noChangeArrowheads="1"/>
          </p:cNvSpPr>
          <p:nvPr/>
        </p:nvSpPr>
        <p:spPr bwMode="auto">
          <a:xfrm>
            <a:off x="4440238" y="5481638"/>
            <a:ext cx="5349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/>
              <a:t>RFM</a:t>
            </a:r>
          </a:p>
        </p:txBody>
      </p:sp>
      <p:sp>
        <p:nvSpPr>
          <p:cNvPr id="228" name="Rectangle 1"/>
          <p:cNvSpPr>
            <a:spLocks noChangeArrowheads="1"/>
          </p:cNvSpPr>
          <p:nvPr/>
        </p:nvSpPr>
        <p:spPr bwMode="auto">
          <a:xfrm>
            <a:off x="3152775" y="833438"/>
            <a:ext cx="32051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85750" indent="-285750" algn="just" eaLnBrk="0" hangingPunct="0">
              <a:buFontTx/>
              <a:buAutoNum type="romanLcParenR"/>
              <a:defRPr/>
            </a:pPr>
            <a:r>
              <a:rPr lang="en-GB" sz="1600" dirty="0">
                <a:latin typeface="+mj-lt"/>
                <a:ea typeface="Calibri" pitchFamily="34" charset="0"/>
                <a:cs typeface="Times New Roman" pitchFamily="18" charset="0"/>
              </a:rPr>
              <a:t>fragmented or consolidated, </a:t>
            </a:r>
          </a:p>
          <a:p>
            <a:pPr marL="285750" indent="-285750" algn="just" eaLnBrk="0" hangingPunct="0">
              <a:buFontTx/>
              <a:buAutoNum type="romanLcParenR"/>
              <a:defRPr/>
            </a:pPr>
            <a:r>
              <a:rPr lang="en-GB" sz="1600" dirty="0">
                <a:latin typeface="+mj-lt"/>
                <a:ea typeface="Calibri" pitchFamily="34" charset="0"/>
                <a:cs typeface="Times New Roman" pitchFamily="18" charset="0"/>
              </a:rPr>
              <a:t>centralized or decentralized, </a:t>
            </a:r>
          </a:p>
          <a:p>
            <a:pPr marL="285750" indent="-285750" algn="just" eaLnBrk="0" hangingPunct="0">
              <a:buFontTx/>
              <a:buAutoNum type="romanLcParenR"/>
              <a:defRPr/>
            </a:pPr>
            <a:r>
              <a:rPr lang="en-GB" sz="1600" dirty="0">
                <a:latin typeface="+mj-lt"/>
                <a:ea typeface="Calibri" pitchFamily="34" charset="0"/>
                <a:cs typeface="Times New Roman" pitchFamily="18" charset="0"/>
              </a:rPr>
              <a:t>devolved or retained.</a:t>
            </a:r>
            <a:endParaRPr lang="en-GB" sz="1600" dirty="0">
              <a:latin typeface="+mj-lt"/>
            </a:endParaRPr>
          </a:p>
        </p:txBody>
      </p:sp>
      <p:sp>
        <p:nvSpPr>
          <p:cNvPr id="3124" name="Rectangle 228"/>
          <p:cNvSpPr>
            <a:spLocks noChangeArrowheads="1"/>
          </p:cNvSpPr>
          <p:nvPr/>
        </p:nvSpPr>
        <p:spPr bwMode="auto">
          <a:xfrm>
            <a:off x="128588" y="115888"/>
            <a:ext cx="88566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GB">
                <a:solidFill>
                  <a:srgbClr val="660066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The Global Climate Finance Regime - Three Descriptive Dimensions</a:t>
            </a:r>
            <a:endParaRPr lang="en-GB" sz="800">
              <a:solidFill>
                <a:srgbClr val="660066"/>
              </a:solidFill>
              <a:latin typeface="Gill Sans MT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/>
      <p:bldP spid="179" grpId="0"/>
      <p:bldP spid="231" grpId="0" animBg="1"/>
      <p:bldP spid="2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44"/>
          <p:cNvGrpSpPr>
            <a:grpSpLocks noChangeAspect="1"/>
          </p:cNvGrpSpPr>
          <p:nvPr/>
        </p:nvGrpSpPr>
        <p:grpSpPr bwMode="auto">
          <a:xfrm>
            <a:off x="1965325" y="1233488"/>
            <a:ext cx="5054600" cy="3836987"/>
            <a:chOff x="2696495" y="1664804"/>
            <a:chExt cx="3888432" cy="2952328"/>
          </a:xfrm>
        </p:grpSpPr>
        <p:sp>
          <p:nvSpPr>
            <p:cNvPr id="4100" name="Rectangle 5"/>
            <p:cNvSpPr>
              <a:spLocks noChangeArrowheads="1"/>
            </p:cNvSpPr>
            <p:nvPr/>
          </p:nvSpPr>
          <p:spPr bwMode="auto">
            <a:xfrm>
              <a:off x="5002938" y="2441908"/>
              <a:ext cx="1396482" cy="395838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101" name="Freeform 6"/>
            <p:cNvSpPr>
              <a:spLocks noEditPoints="1"/>
            </p:cNvSpPr>
            <p:nvPr/>
          </p:nvSpPr>
          <p:spPr bwMode="auto">
            <a:xfrm>
              <a:off x="4997451" y="2437337"/>
              <a:ext cx="1407456" cy="405894"/>
            </a:xfrm>
            <a:custGeom>
              <a:avLst/>
              <a:gdLst>
                <a:gd name="T0" fmla="*/ 0 w 1539"/>
                <a:gd name="T1" fmla="*/ 0 h 444"/>
                <a:gd name="T2" fmla="*/ 1407456 w 1539"/>
                <a:gd name="T3" fmla="*/ 0 h 444"/>
                <a:gd name="T4" fmla="*/ 1407456 w 1539"/>
                <a:gd name="T5" fmla="*/ 405894 h 444"/>
                <a:gd name="T6" fmla="*/ 0 w 1539"/>
                <a:gd name="T7" fmla="*/ 405894 h 444"/>
                <a:gd name="T8" fmla="*/ 0 w 1539"/>
                <a:gd name="T9" fmla="*/ 0 h 444"/>
                <a:gd name="T10" fmla="*/ 10060 w 1539"/>
                <a:gd name="T11" fmla="*/ 400409 h 444"/>
                <a:gd name="T12" fmla="*/ 5487 w 1539"/>
                <a:gd name="T13" fmla="*/ 395838 h 444"/>
                <a:gd name="T14" fmla="*/ 1401969 w 1539"/>
                <a:gd name="T15" fmla="*/ 395838 h 444"/>
                <a:gd name="T16" fmla="*/ 1397396 w 1539"/>
                <a:gd name="T17" fmla="*/ 400409 h 444"/>
                <a:gd name="T18" fmla="*/ 1397396 w 1539"/>
                <a:gd name="T19" fmla="*/ 4571 h 444"/>
                <a:gd name="T20" fmla="*/ 1401969 w 1539"/>
                <a:gd name="T21" fmla="*/ 9142 h 444"/>
                <a:gd name="T22" fmla="*/ 5487 w 1539"/>
                <a:gd name="T23" fmla="*/ 9142 h 444"/>
                <a:gd name="T24" fmla="*/ 10060 w 1539"/>
                <a:gd name="T25" fmla="*/ 4571 h 444"/>
                <a:gd name="T26" fmla="*/ 10060 w 1539"/>
                <a:gd name="T27" fmla="*/ 400409 h 4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39"/>
                <a:gd name="T43" fmla="*/ 0 h 444"/>
                <a:gd name="T44" fmla="*/ 1539 w 1539"/>
                <a:gd name="T45" fmla="*/ 444 h 4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39" h="444">
                  <a:moveTo>
                    <a:pt x="0" y="0"/>
                  </a:moveTo>
                  <a:lnTo>
                    <a:pt x="1539" y="0"/>
                  </a:lnTo>
                  <a:lnTo>
                    <a:pt x="1539" y="444"/>
                  </a:lnTo>
                  <a:lnTo>
                    <a:pt x="0" y="444"/>
                  </a:lnTo>
                  <a:lnTo>
                    <a:pt x="0" y="0"/>
                  </a:lnTo>
                  <a:close/>
                  <a:moveTo>
                    <a:pt x="11" y="438"/>
                  </a:moveTo>
                  <a:lnTo>
                    <a:pt x="6" y="433"/>
                  </a:lnTo>
                  <a:lnTo>
                    <a:pt x="1533" y="433"/>
                  </a:lnTo>
                  <a:lnTo>
                    <a:pt x="1528" y="438"/>
                  </a:lnTo>
                  <a:lnTo>
                    <a:pt x="1528" y="5"/>
                  </a:lnTo>
                  <a:lnTo>
                    <a:pt x="1533" y="10"/>
                  </a:lnTo>
                  <a:lnTo>
                    <a:pt x="6" y="10"/>
                  </a:lnTo>
                  <a:lnTo>
                    <a:pt x="11" y="5"/>
                  </a:lnTo>
                  <a:lnTo>
                    <a:pt x="11" y="438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2" name="Rectangle 15"/>
            <p:cNvSpPr>
              <a:spLocks noChangeArrowheads="1"/>
            </p:cNvSpPr>
            <p:nvPr/>
          </p:nvSpPr>
          <p:spPr bwMode="auto">
            <a:xfrm>
              <a:off x="5281608" y="1808329"/>
              <a:ext cx="891663" cy="4058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103" name="Freeform 16"/>
            <p:cNvSpPr>
              <a:spLocks noEditPoints="1"/>
            </p:cNvSpPr>
            <p:nvPr/>
          </p:nvSpPr>
          <p:spPr bwMode="auto">
            <a:xfrm>
              <a:off x="5277036" y="1803759"/>
              <a:ext cx="901723" cy="415950"/>
            </a:xfrm>
            <a:custGeom>
              <a:avLst/>
              <a:gdLst>
                <a:gd name="T0" fmla="*/ 0 w 986"/>
                <a:gd name="T1" fmla="*/ 0 h 455"/>
                <a:gd name="T2" fmla="*/ 901723 w 986"/>
                <a:gd name="T3" fmla="*/ 0 h 455"/>
                <a:gd name="T4" fmla="*/ 901723 w 986"/>
                <a:gd name="T5" fmla="*/ 415950 h 455"/>
                <a:gd name="T6" fmla="*/ 0 w 986"/>
                <a:gd name="T7" fmla="*/ 415950 h 455"/>
                <a:gd name="T8" fmla="*/ 0 w 986"/>
                <a:gd name="T9" fmla="*/ 0 h 455"/>
                <a:gd name="T10" fmla="*/ 10060 w 986"/>
                <a:gd name="T11" fmla="*/ 410465 h 455"/>
                <a:gd name="T12" fmla="*/ 4573 w 986"/>
                <a:gd name="T13" fmla="*/ 405894 h 455"/>
                <a:gd name="T14" fmla="*/ 896236 w 986"/>
                <a:gd name="T15" fmla="*/ 405894 h 455"/>
                <a:gd name="T16" fmla="*/ 891663 w 986"/>
                <a:gd name="T17" fmla="*/ 410465 h 455"/>
                <a:gd name="T18" fmla="*/ 891663 w 986"/>
                <a:gd name="T19" fmla="*/ 4571 h 455"/>
                <a:gd name="T20" fmla="*/ 896236 w 986"/>
                <a:gd name="T21" fmla="*/ 10056 h 455"/>
                <a:gd name="T22" fmla="*/ 4573 w 986"/>
                <a:gd name="T23" fmla="*/ 10056 h 455"/>
                <a:gd name="T24" fmla="*/ 10060 w 986"/>
                <a:gd name="T25" fmla="*/ 4571 h 455"/>
                <a:gd name="T26" fmla="*/ 10060 w 986"/>
                <a:gd name="T27" fmla="*/ 410465 h 4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86"/>
                <a:gd name="T43" fmla="*/ 0 h 455"/>
                <a:gd name="T44" fmla="*/ 986 w 986"/>
                <a:gd name="T45" fmla="*/ 455 h 45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86" h="455">
                  <a:moveTo>
                    <a:pt x="0" y="0"/>
                  </a:moveTo>
                  <a:lnTo>
                    <a:pt x="986" y="0"/>
                  </a:lnTo>
                  <a:lnTo>
                    <a:pt x="986" y="455"/>
                  </a:lnTo>
                  <a:lnTo>
                    <a:pt x="0" y="455"/>
                  </a:lnTo>
                  <a:lnTo>
                    <a:pt x="0" y="0"/>
                  </a:lnTo>
                  <a:close/>
                  <a:moveTo>
                    <a:pt x="11" y="449"/>
                  </a:moveTo>
                  <a:lnTo>
                    <a:pt x="5" y="444"/>
                  </a:lnTo>
                  <a:lnTo>
                    <a:pt x="980" y="444"/>
                  </a:lnTo>
                  <a:lnTo>
                    <a:pt x="975" y="449"/>
                  </a:lnTo>
                  <a:lnTo>
                    <a:pt x="975" y="5"/>
                  </a:lnTo>
                  <a:lnTo>
                    <a:pt x="980" y="11"/>
                  </a:lnTo>
                  <a:lnTo>
                    <a:pt x="5" y="11"/>
                  </a:lnTo>
                  <a:lnTo>
                    <a:pt x="11" y="5"/>
                  </a:lnTo>
                  <a:lnTo>
                    <a:pt x="11" y="449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4" name="Rectangle 17"/>
            <p:cNvSpPr>
              <a:spLocks noChangeArrowheads="1"/>
            </p:cNvSpPr>
            <p:nvPr/>
          </p:nvSpPr>
          <p:spPr bwMode="auto">
            <a:xfrm>
              <a:off x="5202959" y="1738852"/>
              <a:ext cx="900809" cy="40680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105" name="Freeform 18"/>
            <p:cNvSpPr>
              <a:spLocks noEditPoints="1"/>
            </p:cNvSpPr>
            <p:nvPr/>
          </p:nvSpPr>
          <p:spPr bwMode="auto">
            <a:xfrm>
              <a:off x="5197472" y="1734281"/>
              <a:ext cx="911783" cy="415950"/>
            </a:xfrm>
            <a:custGeom>
              <a:avLst/>
              <a:gdLst>
                <a:gd name="T0" fmla="*/ 0 w 997"/>
                <a:gd name="T1" fmla="*/ 0 h 455"/>
                <a:gd name="T2" fmla="*/ 911783 w 997"/>
                <a:gd name="T3" fmla="*/ 0 h 455"/>
                <a:gd name="T4" fmla="*/ 911783 w 997"/>
                <a:gd name="T5" fmla="*/ 415950 h 455"/>
                <a:gd name="T6" fmla="*/ 0 w 997"/>
                <a:gd name="T7" fmla="*/ 415950 h 455"/>
                <a:gd name="T8" fmla="*/ 0 w 997"/>
                <a:gd name="T9" fmla="*/ 0 h 455"/>
                <a:gd name="T10" fmla="*/ 10060 w 997"/>
                <a:gd name="T11" fmla="*/ 411379 h 455"/>
                <a:gd name="T12" fmla="*/ 5487 w 997"/>
                <a:gd name="T13" fmla="*/ 405894 h 455"/>
                <a:gd name="T14" fmla="*/ 906296 w 997"/>
                <a:gd name="T15" fmla="*/ 405894 h 455"/>
                <a:gd name="T16" fmla="*/ 901723 w 997"/>
                <a:gd name="T17" fmla="*/ 411379 h 455"/>
                <a:gd name="T18" fmla="*/ 901723 w 997"/>
                <a:gd name="T19" fmla="*/ 4571 h 455"/>
                <a:gd name="T20" fmla="*/ 906296 w 997"/>
                <a:gd name="T21" fmla="*/ 10056 h 455"/>
                <a:gd name="T22" fmla="*/ 5487 w 997"/>
                <a:gd name="T23" fmla="*/ 10056 h 455"/>
                <a:gd name="T24" fmla="*/ 10060 w 997"/>
                <a:gd name="T25" fmla="*/ 4571 h 455"/>
                <a:gd name="T26" fmla="*/ 10060 w 997"/>
                <a:gd name="T27" fmla="*/ 411379 h 4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97"/>
                <a:gd name="T43" fmla="*/ 0 h 455"/>
                <a:gd name="T44" fmla="*/ 997 w 997"/>
                <a:gd name="T45" fmla="*/ 455 h 45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97" h="455">
                  <a:moveTo>
                    <a:pt x="0" y="0"/>
                  </a:moveTo>
                  <a:lnTo>
                    <a:pt x="997" y="0"/>
                  </a:lnTo>
                  <a:lnTo>
                    <a:pt x="997" y="455"/>
                  </a:lnTo>
                  <a:lnTo>
                    <a:pt x="0" y="455"/>
                  </a:lnTo>
                  <a:lnTo>
                    <a:pt x="0" y="0"/>
                  </a:lnTo>
                  <a:close/>
                  <a:moveTo>
                    <a:pt x="11" y="450"/>
                  </a:moveTo>
                  <a:lnTo>
                    <a:pt x="6" y="444"/>
                  </a:lnTo>
                  <a:lnTo>
                    <a:pt x="991" y="444"/>
                  </a:lnTo>
                  <a:lnTo>
                    <a:pt x="986" y="450"/>
                  </a:lnTo>
                  <a:lnTo>
                    <a:pt x="986" y="5"/>
                  </a:lnTo>
                  <a:lnTo>
                    <a:pt x="991" y="11"/>
                  </a:lnTo>
                  <a:lnTo>
                    <a:pt x="6" y="11"/>
                  </a:lnTo>
                  <a:lnTo>
                    <a:pt x="11" y="5"/>
                  </a:lnTo>
                  <a:lnTo>
                    <a:pt x="11" y="450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6" name="Rectangle 19"/>
            <p:cNvSpPr>
              <a:spLocks noChangeArrowheads="1"/>
            </p:cNvSpPr>
            <p:nvPr/>
          </p:nvSpPr>
          <p:spPr bwMode="auto">
            <a:xfrm>
              <a:off x="5113335" y="1670289"/>
              <a:ext cx="891663" cy="4058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107" name="Freeform 20"/>
            <p:cNvSpPr>
              <a:spLocks noEditPoints="1"/>
            </p:cNvSpPr>
            <p:nvPr/>
          </p:nvSpPr>
          <p:spPr bwMode="auto">
            <a:xfrm>
              <a:off x="5108763" y="1664804"/>
              <a:ext cx="901723" cy="415950"/>
            </a:xfrm>
            <a:custGeom>
              <a:avLst/>
              <a:gdLst>
                <a:gd name="T0" fmla="*/ 0 w 986"/>
                <a:gd name="T1" fmla="*/ 0 h 455"/>
                <a:gd name="T2" fmla="*/ 901723 w 986"/>
                <a:gd name="T3" fmla="*/ 0 h 455"/>
                <a:gd name="T4" fmla="*/ 901723 w 986"/>
                <a:gd name="T5" fmla="*/ 415950 h 455"/>
                <a:gd name="T6" fmla="*/ 0 w 986"/>
                <a:gd name="T7" fmla="*/ 415950 h 455"/>
                <a:gd name="T8" fmla="*/ 0 w 986"/>
                <a:gd name="T9" fmla="*/ 0 h 455"/>
                <a:gd name="T10" fmla="*/ 10060 w 986"/>
                <a:gd name="T11" fmla="*/ 411379 h 455"/>
                <a:gd name="T12" fmla="*/ 4573 w 986"/>
                <a:gd name="T13" fmla="*/ 405894 h 455"/>
                <a:gd name="T14" fmla="*/ 896236 w 986"/>
                <a:gd name="T15" fmla="*/ 405894 h 455"/>
                <a:gd name="T16" fmla="*/ 891663 w 986"/>
                <a:gd name="T17" fmla="*/ 411379 h 455"/>
                <a:gd name="T18" fmla="*/ 891663 w 986"/>
                <a:gd name="T19" fmla="*/ 5485 h 455"/>
                <a:gd name="T20" fmla="*/ 896236 w 986"/>
                <a:gd name="T21" fmla="*/ 10056 h 455"/>
                <a:gd name="T22" fmla="*/ 4573 w 986"/>
                <a:gd name="T23" fmla="*/ 10056 h 455"/>
                <a:gd name="T24" fmla="*/ 10060 w 986"/>
                <a:gd name="T25" fmla="*/ 5485 h 455"/>
                <a:gd name="T26" fmla="*/ 10060 w 986"/>
                <a:gd name="T27" fmla="*/ 411379 h 4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86"/>
                <a:gd name="T43" fmla="*/ 0 h 455"/>
                <a:gd name="T44" fmla="*/ 986 w 986"/>
                <a:gd name="T45" fmla="*/ 455 h 45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86" h="455">
                  <a:moveTo>
                    <a:pt x="0" y="0"/>
                  </a:moveTo>
                  <a:lnTo>
                    <a:pt x="986" y="0"/>
                  </a:lnTo>
                  <a:lnTo>
                    <a:pt x="986" y="455"/>
                  </a:lnTo>
                  <a:lnTo>
                    <a:pt x="0" y="455"/>
                  </a:lnTo>
                  <a:lnTo>
                    <a:pt x="0" y="0"/>
                  </a:lnTo>
                  <a:close/>
                  <a:moveTo>
                    <a:pt x="11" y="450"/>
                  </a:moveTo>
                  <a:lnTo>
                    <a:pt x="5" y="444"/>
                  </a:lnTo>
                  <a:lnTo>
                    <a:pt x="980" y="444"/>
                  </a:lnTo>
                  <a:lnTo>
                    <a:pt x="975" y="450"/>
                  </a:lnTo>
                  <a:lnTo>
                    <a:pt x="975" y="6"/>
                  </a:lnTo>
                  <a:lnTo>
                    <a:pt x="980" y="11"/>
                  </a:lnTo>
                  <a:lnTo>
                    <a:pt x="5" y="11"/>
                  </a:lnTo>
                  <a:lnTo>
                    <a:pt x="11" y="6"/>
                  </a:lnTo>
                  <a:lnTo>
                    <a:pt x="11" y="450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Freeform 21"/>
            <p:cNvSpPr>
              <a:spLocks noEditPoints="1"/>
            </p:cNvSpPr>
            <p:nvPr/>
          </p:nvSpPr>
          <p:spPr bwMode="auto">
            <a:xfrm>
              <a:off x="5555052" y="2074354"/>
              <a:ext cx="117974" cy="345558"/>
            </a:xfrm>
            <a:custGeom>
              <a:avLst/>
              <a:gdLst>
                <a:gd name="T0" fmla="*/ 9145 w 129"/>
                <a:gd name="T1" fmla="*/ 0 h 378"/>
                <a:gd name="T2" fmla="*/ 88709 w 129"/>
                <a:gd name="T3" fmla="*/ 279737 h 378"/>
                <a:gd name="T4" fmla="*/ 79564 w 129"/>
                <a:gd name="T5" fmla="*/ 283394 h 378"/>
                <a:gd name="T6" fmla="*/ 0 w 129"/>
                <a:gd name="T7" fmla="*/ 3657 h 378"/>
                <a:gd name="T8" fmla="*/ 9145 w 129"/>
                <a:gd name="T9" fmla="*/ 0 h 378"/>
                <a:gd name="T10" fmla="*/ 117974 w 129"/>
                <a:gd name="T11" fmla="*/ 258711 h 378"/>
                <a:gd name="T12" fmla="*/ 101512 w 129"/>
                <a:gd name="T13" fmla="*/ 345558 h 378"/>
                <a:gd name="T14" fmla="*/ 42068 w 129"/>
                <a:gd name="T15" fmla="*/ 279737 h 378"/>
                <a:gd name="T16" fmla="*/ 117974 w 129"/>
                <a:gd name="T17" fmla="*/ 258711 h 3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"/>
                <a:gd name="T28" fmla="*/ 0 h 378"/>
                <a:gd name="T29" fmla="*/ 129 w 129"/>
                <a:gd name="T30" fmla="*/ 378 h 3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" h="378">
                  <a:moveTo>
                    <a:pt x="10" y="0"/>
                  </a:moveTo>
                  <a:lnTo>
                    <a:pt x="97" y="306"/>
                  </a:lnTo>
                  <a:lnTo>
                    <a:pt x="87" y="310"/>
                  </a:lnTo>
                  <a:lnTo>
                    <a:pt x="0" y="4"/>
                  </a:lnTo>
                  <a:lnTo>
                    <a:pt x="10" y="0"/>
                  </a:lnTo>
                  <a:close/>
                  <a:moveTo>
                    <a:pt x="129" y="283"/>
                  </a:moveTo>
                  <a:lnTo>
                    <a:pt x="111" y="378"/>
                  </a:lnTo>
                  <a:lnTo>
                    <a:pt x="46" y="306"/>
                  </a:lnTo>
                  <a:lnTo>
                    <a:pt x="129" y="283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Freeform 22"/>
            <p:cNvSpPr>
              <a:spLocks noEditPoints="1"/>
            </p:cNvSpPr>
            <p:nvPr/>
          </p:nvSpPr>
          <p:spPr bwMode="auto">
            <a:xfrm>
              <a:off x="5620898" y="2145660"/>
              <a:ext cx="79564" cy="277909"/>
            </a:xfrm>
            <a:custGeom>
              <a:avLst/>
              <a:gdLst>
                <a:gd name="T0" fmla="*/ 42068 w 87"/>
                <a:gd name="T1" fmla="*/ 0 h 304"/>
                <a:gd name="T2" fmla="*/ 45726 w 87"/>
                <a:gd name="T3" fmla="*/ 211174 h 304"/>
                <a:gd name="T4" fmla="*/ 35667 w 87"/>
                <a:gd name="T5" fmla="*/ 211174 h 304"/>
                <a:gd name="T6" fmla="*/ 32923 w 87"/>
                <a:gd name="T7" fmla="*/ 0 h 304"/>
                <a:gd name="T8" fmla="*/ 42068 w 87"/>
                <a:gd name="T9" fmla="*/ 0 h 304"/>
                <a:gd name="T10" fmla="*/ 79564 w 87"/>
                <a:gd name="T11" fmla="*/ 197462 h 304"/>
                <a:gd name="T12" fmla="*/ 41154 w 87"/>
                <a:gd name="T13" fmla="*/ 277909 h 304"/>
                <a:gd name="T14" fmla="*/ 0 w 87"/>
                <a:gd name="T15" fmla="*/ 198376 h 304"/>
                <a:gd name="T16" fmla="*/ 79564 w 87"/>
                <a:gd name="T17" fmla="*/ 197462 h 3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7"/>
                <a:gd name="T28" fmla="*/ 0 h 304"/>
                <a:gd name="T29" fmla="*/ 87 w 87"/>
                <a:gd name="T30" fmla="*/ 304 h 30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7" h="304">
                  <a:moveTo>
                    <a:pt x="46" y="0"/>
                  </a:moveTo>
                  <a:lnTo>
                    <a:pt x="50" y="231"/>
                  </a:lnTo>
                  <a:lnTo>
                    <a:pt x="39" y="231"/>
                  </a:lnTo>
                  <a:lnTo>
                    <a:pt x="36" y="0"/>
                  </a:lnTo>
                  <a:lnTo>
                    <a:pt x="46" y="0"/>
                  </a:lnTo>
                  <a:close/>
                  <a:moveTo>
                    <a:pt x="87" y="216"/>
                  </a:moveTo>
                  <a:lnTo>
                    <a:pt x="45" y="304"/>
                  </a:lnTo>
                  <a:lnTo>
                    <a:pt x="0" y="217"/>
                  </a:lnTo>
                  <a:lnTo>
                    <a:pt x="87" y="216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Freeform 23"/>
            <p:cNvSpPr>
              <a:spLocks noEditPoints="1"/>
            </p:cNvSpPr>
            <p:nvPr/>
          </p:nvSpPr>
          <p:spPr bwMode="auto">
            <a:xfrm>
              <a:off x="5647419" y="2213309"/>
              <a:ext cx="87795" cy="206604"/>
            </a:xfrm>
            <a:custGeom>
              <a:avLst/>
              <a:gdLst>
                <a:gd name="T0" fmla="*/ 87795 w 96"/>
                <a:gd name="T1" fmla="*/ 2743 h 226"/>
                <a:gd name="T2" fmla="*/ 37496 w 96"/>
                <a:gd name="T3" fmla="*/ 145354 h 226"/>
                <a:gd name="T4" fmla="*/ 28350 w 96"/>
                <a:gd name="T5" fmla="*/ 142612 h 226"/>
                <a:gd name="T6" fmla="*/ 78650 w 96"/>
                <a:gd name="T7" fmla="*/ 0 h 226"/>
                <a:gd name="T8" fmla="*/ 87795 w 96"/>
                <a:gd name="T9" fmla="*/ 2743 h 226"/>
                <a:gd name="T10" fmla="*/ 74992 w 96"/>
                <a:gd name="T11" fmla="*/ 145354 h 226"/>
                <a:gd name="T12" fmla="*/ 10974 w 96"/>
                <a:gd name="T13" fmla="*/ 206604 h 226"/>
                <a:gd name="T14" fmla="*/ 0 w 96"/>
                <a:gd name="T15" fmla="*/ 117929 h 226"/>
                <a:gd name="T16" fmla="*/ 74992 w 96"/>
                <a:gd name="T17" fmla="*/ 145354 h 2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6"/>
                <a:gd name="T28" fmla="*/ 0 h 226"/>
                <a:gd name="T29" fmla="*/ 96 w 96"/>
                <a:gd name="T30" fmla="*/ 226 h 2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6" h="226">
                  <a:moveTo>
                    <a:pt x="96" y="3"/>
                  </a:moveTo>
                  <a:lnTo>
                    <a:pt x="41" y="159"/>
                  </a:lnTo>
                  <a:lnTo>
                    <a:pt x="31" y="156"/>
                  </a:lnTo>
                  <a:lnTo>
                    <a:pt x="86" y="0"/>
                  </a:lnTo>
                  <a:lnTo>
                    <a:pt x="96" y="3"/>
                  </a:lnTo>
                  <a:close/>
                  <a:moveTo>
                    <a:pt x="82" y="159"/>
                  </a:moveTo>
                  <a:lnTo>
                    <a:pt x="12" y="226"/>
                  </a:lnTo>
                  <a:lnTo>
                    <a:pt x="0" y="129"/>
                  </a:lnTo>
                  <a:lnTo>
                    <a:pt x="82" y="159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1" name="Rectangle 24"/>
            <p:cNvSpPr>
              <a:spLocks noChangeArrowheads="1"/>
            </p:cNvSpPr>
            <p:nvPr/>
          </p:nvSpPr>
          <p:spPr bwMode="auto">
            <a:xfrm>
              <a:off x="5010811" y="3032867"/>
              <a:ext cx="1516285" cy="1575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112" name="Rectangle 26"/>
            <p:cNvSpPr>
              <a:spLocks noChangeArrowheads="1"/>
            </p:cNvSpPr>
            <p:nvPr/>
          </p:nvSpPr>
          <p:spPr bwMode="auto">
            <a:xfrm>
              <a:off x="5084887" y="3097774"/>
              <a:ext cx="1397396" cy="395838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113" name="Freeform 27"/>
            <p:cNvSpPr>
              <a:spLocks noEditPoints="1"/>
            </p:cNvSpPr>
            <p:nvPr/>
          </p:nvSpPr>
          <p:spPr bwMode="auto">
            <a:xfrm>
              <a:off x="5080315" y="3092289"/>
              <a:ext cx="1406542" cy="405894"/>
            </a:xfrm>
            <a:custGeom>
              <a:avLst/>
              <a:gdLst>
                <a:gd name="T0" fmla="*/ 0 w 1538"/>
                <a:gd name="T1" fmla="*/ 0 h 444"/>
                <a:gd name="T2" fmla="*/ 1406542 w 1538"/>
                <a:gd name="T3" fmla="*/ 0 h 444"/>
                <a:gd name="T4" fmla="*/ 1406542 w 1538"/>
                <a:gd name="T5" fmla="*/ 405894 h 444"/>
                <a:gd name="T6" fmla="*/ 0 w 1538"/>
                <a:gd name="T7" fmla="*/ 405894 h 444"/>
                <a:gd name="T8" fmla="*/ 0 w 1538"/>
                <a:gd name="T9" fmla="*/ 0 h 444"/>
                <a:gd name="T10" fmla="*/ 10060 w 1538"/>
                <a:gd name="T11" fmla="*/ 401323 h 444"/>
                <a:gd name="T12" fmla="*/ 4573 w 1538"/>
                <a:gd name="T13" fmla="*/ 396752 h 444"/>
                <a:gd name="T14" fmla="*/ 1401969 w 1538"/>
                <a:gd name="T15" fmla="*/ 396752 h 444"/>
                <a:gd name="T16" fmla="*/ 1397397 w 1538"/>
                <a:gd name="T17" fmla="*/ 401323 h 444"/>
                <a:gd name="T18" fmla="*/ 1397397 w 1538"/>
                <a:gd name="T19" fmla="*/ 5485 h 444"/>
                <a:gd name="T20" fmla="*/ 1401969 w 1538"/>
                <a:gd name="T21" fmla="*/ 10056 h 444"/>
                <a:gd name="T22" fmla="*/ 4573 w 1538"/>
                <a:gd name="T23" fmla="*/ 10056 h 444"/>
                <a:gd name="T24" fmla="*/ 10060 w 1538"/>
                <a:gd name="T25" fmla="*/ 5485 h 444"/>
                <a:gd name="T26" fmla="*/ 10060 w 1538"/>
                <a:gd name="T27" fmla="*/ 401323 h 4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38"/>
                <a:gd name="T43" fmla="*/ 0 h 444"/>
                <a:gd name="T44" fmla="*/ 1538 w 1538"/>
                <a:gd name="T45" fmla="*/ 444 h 4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38" h="444">
                  <a:moveTo>
                    <a:pt x="0" y="0"/>
                  </a:moveTo>
                  <a:lnTo>
                    <a:pt x="1538" y="0"/>
                  </a:lnTo>
                  <a:lnTo>
                    <a:pt x="1538" y="444"/>
                  </a:lnTo>
                  <a:lnTo>
                    <a:pt x="0" y="444"/>
                  </a:lnTo>
                  <a:lnTo>
                    <a:pt x="0" y="0"/>
                  </a:lnTo>
                  <a:close/>
                  <a:moveTo>
                    <a:pt x="11" y="439"/>
                  </a:moveTo>
                  <a:lnTo>
                    <a:pt x="5" y="434"/>
                  </a:lnTo>
                  <a:lnTo>
                    <a:pt x="1533" y="434"/>
                  </a:lnTo>
                  <a:lnTo>
                    <a:pt x="1528" y="439"/>
                  </a:lnTo>
                  <a:lnTo>
                    <a:pt x="1528" y="6"/>
                  </a:lnTo>
                  <a:lnTo>
                    <a:pt x="1533" y="11"/>
                  </a:lnTo>
                  <a:lnTo>
                    <a:pt x="5" y="11"/>
                  </a:lnTo>
                  <a:lnTo>
                    <a:pt x="11" y="6"/>
                  </a:lnTo>
                  <a:lnTo>
                    <a:pt x="11" y="439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4" name="Rectangle 28"/>
            <p:cNvSpPr>
              <a:spLocks noChangeArrowheads="1"/>
            </p:cNvSpPr>
            <p:nvPr/>
          </p:nvSpPr>
          <p:spPr bwMode="auto">
            <a:xfrm>
              <a:off x="5293399" y="3701129"/>
              <a:ext cx="812100" cy="456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115" name="Freeform 29"/>
            <p:cNvSpPr>
              <a:spLocks noEditPoints="1"/>
            </p:cNvSpPr>
            <p:nvPr/>
          </p:nvSpPr>
          <p:spPr bwMode="auto">
            <a:xfrm>
              <a:off x="5288827" y="3696558"/>
              <a:ext cx="822159" cy="465315"/>
            </a:xfrm>
            <a:custGeom>
              <a:avLst/>
              <a:gdLst>
                <a:gd name="T0" fmla="*/ 0 w 899"/>
                <a:gd name="T1" fmla="*/ 0 h 509"/>
                <a:gd name="T2" fmla="*/ 822159 w 899"/>
                <a:gd name="T3" fmla="*/ 0 h 509"/>
                <a:gd name="T4" fmla="*/ 822159 w 899"/>
                <a:gd name="T5" fmla="*/ 465315 h 509"/>
                <a:gd name="T6" fmla="*/ 0 w 899"/>
                <a:gd name="T7" fmla="*/ 465315 h 509"/>
                <a:gd name="T8" fmla="*/ 0 w 899"/>
                <a:gd name="T9" fmla="*/ 0 h 509"/>
                <a:gd name="T10" fmla="*/ 9145 w 899"/>
                <a:gd name="T11" fmla="*/ 460744 h 509"/>
                <a:gd name="T12" fmla="*/ 4573 w 899"/>
                <a:gd name="T13" fmla="*/ 455259 h 509"/>
                <a:gd name="T14" fmla="*/ 816672 w 899"/>
                <a:gd name="T15" fmla="*/ 455259 h 509"/>
                <a:gd name="T16" fmla="*/ 812099 w 899"/>
                <a:gd name="T17" fmla="*/ 460744 h 509"/>
                <a:gd name="T18" fmla="*/ 812099 w 899"/>
                <a:gd name="T19" fmla="*/ 4571 h 509"/>
                <a:gd name="T20" fmla="*/ 816672 w 899"/>
                <a:gd name="T21" fmla="*/ 10056 h 509"/>
                <a:gd name="T22" fmla="*/ 4573 w 899"/>
                <a:gd name="T23" fmla="*/ 10056 h 509"/>
                <a:gd name="T24" fmla="*/ 9145 w 899"/>
                <a:gd name="T25" fmla="*/ 4571 h 509"/>
                <a:gd name="T26" fmla="*/ 9145 w 899"/>
                <a:gd name="T27" fmla="*/ 460744 h 5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99"/>
                <a:gd name="T43" fmla="*/ 0 h 509"/>
                <a:gd name="T44" fmla="*/ 899 w 899"/>
                <a:gd name="T45" fmla="*/ 509 h 50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99" h="509">
                  <a:moveTo>
                    <a:pt x="0" y="0"/>
                  </a:moveTo>
                  <a:lnTo>
                    <a:pt x="899" y="0"/>
                  </a:lnTo>
                  <a:lnTo>
                    <a:pt x="899" y="509"/>
                  </a:lnTo>
                  <a:lnTo>
                    <a:pt x="0" y="509"/>
                  </a:lnTo>
                  <a:lnTo>
                    <a:pt x="0" y="0"/>
                  </a:lnTo>
                  <a:close/>
                  <a:moveTo>
                    <a:pt x="10" y="504"/>
                  </a:moveTo>
                  <a:lnTo>
                    <a:pt x="5" y="498"/>
                  </a:lnTo>
                  <a:lnTo>
                    <a:pt x="893" y="498"/>
                  </a:lnTo>
                  <a:lnTo>
                    <a:pt x="888" y="504"/>
                  </a:lnTo>
                  <a:lnTo>
                    <a:pt x="888" y="5"/>
                  </a:lnTo>
                  <a:lnTo>
                    <a:pt x="893" y="11"/>
                  </a:lnTo>
                  <a:lnTo>
                    <a:pt x="5" y="11"/>
                  </a:lnTo>
                  <a:lnTo>
                    <a:pt x="10" y="5"/>
                  </a:lnTo>
                  <a:lnTo>
                    <a:pt x="10" y="504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6" name="Rectangle 30"/>
            <p:cNvSpPr>
              <a:spLocks noChangeArrowheads="1"/>
            </p:cNvSpPr>
            <p:nvPr/>
          </p:nvSpPr>
          <p:spPr bwMode="auto">
            <a:xfrm>
              <a:off x="5392168" y="3790718"/>
              <a:ext cx="813014" cy="4552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117" name="Freeform 31"/>
            <p:cNvSpPr>
              <a:spLocks noEditPoints="1"/>
            </p:cNvSpPr>
            <p:nvPr/>
          </p:nvSpPr>
          <p:spPr bwMode="auto">
            <a:xfrm>
              <a:off x="5387596" y="3786148"/>
              <a:ext cx="822159" cy="465315"/>
            </a:xfrm>
            <a:custGeom>
              <a:avLst/>
              <a:gdLst>
                <a:gd name="T0" fmla="*/ 0 w 899"/>
                <a:gd name="T1" fmla="*/ 0 h 509"/>
                <a:gd name="T2" fmla="*/ 822159 w 899"/>
                <a:gd name="T3" fmla="*/ 0 h 509"/>
                <a:gd name="T4" fmla="*/ 822159 w 899"/>
                <a:gd name="T5" fmla="*/ 465315 h 509"/>
                <a:gd name="T6" fmla="*/ 0 w 899"/>
                <a:gd name="T7" fmla="*/ 465315 h 509"/>
                <a:gd name="T8" fmla="*/ 0 w 899"/>
                <a:gd name="T9" fmla="*/ 0 h 509"/>
                <a:gd name="T10" fmla="*/ 10060 w 899"/>
                <a:gd name="T11" fmla="*/ 459830 h 509"/>
                <a:gd name="T12" fmla="*/ 4573 w 899"/>
                <a:gd name="T13" fmla="*/ 455259 h 509"/>
                <a:gd name="T14" fmla="*/ 817586 w 899"/>
                <a:gd name="T15" fmla="*/ 455259 h 509"/>
                <a:gd name="T16" fmla="*/ 812099 w 899"/>
                <a:gd name="T17" fmla="*/ 459830 h 509"/>
                <a:gd name="T18" fmla="*/ 812099 w 899"/>
                <a:gd name="T19" fmla="*/ 4571 h 509"/>
                <a:gd name="T20" fmla="*/ 817586 w 899"/>
                <a:gd name="T21" fmla="*/ 9142 h 509"/>
                <a:gd name="T22" fmla="*/ 4573 w 899"/>
                <a:gd name="T23" fmla="*/ 9142 h 509"/>
                <a:gd name="T24" fmla="*/ 10060 w 899"/>
                <a:gd name="T25" fmla="*/ 4571 h 509"/>
                <a:gd name="T26" fmla="*/ 10060 w 899"/>
                <a:gd name="T27" fmla="*/ 459830 h 5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99"/>
                <a:gd name="T43" fmla="*/ 0 h 509"/>
                <a:gd name="T44" fmla="*/ 899 w 899"/>
                <a:gd name="T45" fmla="*/ 509 h 50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99" h="509">
                  <a:moveTo>
                    <a:pt x="0" y="0"/>
                  </a:moveTo>
                  <a:lnTo>
                    <a:pt x="899" y="0"/>
                  </a:lnTo>
                  <a:lnTo>
                    <a:pt x="899" y="509"/>
                  </a:lnTo>
                  <a:lnTo>
                    <a:pt x="0" y="509"/>
                  </a:lnTo>
                  <a:lnTo>
                    <a:pt x="0" y="0"/>
                  </a:lnTo>
                  <a:close/>
                  <a:moveTo>
                    <a:pt x="11" y="503"/>
                  </a:moveTo>
                  <a:lnTo>
                    <a:pt x="5" y="498"/>
                  </a:lnTo>
                  <a:lnTo>
                    <a:pt x="894" y="498"/>
                  </a:lnTo>
                  <a:lnTo>
                    <a:pt x="888" y="503"/>
                  </a:lnTo>
                  <a:lnTo>
                    <a:pt x="888" y="5"/>
                  </a:lnTo>
                  <a:lnTo>
                    <a:pt x="894" y="10"/>
                  </a:lnTo>
                  <a:lnTo>
                    <a:pt x="5" y="10"/>
                  </a:lnTo>
                  <a:lnTo>
                    <a:pt x="11" y="5"/>
                  </a:lnTo>
                  <a:lnTo>
                    <a:pt x="11" y="503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8" name="Rectangle 32"/>
            <p:cNvSpPr>
              <a:spLocks noChangeArrowheads="1"/>
            </p:cNvSpPr>
            <p:nvPr/>
          </p:nvSpPr>
          <p:spPr bwMode="auto">
            <a:xfrm>
              <a:off x="5491852" y="3879393"/>
              <a:ext cx="822159" cy="456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119" name="Freeform 33"/>
            <p:cNvSpPr>
              <a:spLocks noEditPoints="1"/>
            </p:cNvSpPr>
            <p:nvPr/>
          </p:nvSpPr>
          <p:spPr bwMode="auto">
            <a:xfrm>
              <a:off x="5486365" y="3874822"/>
              <a:ext cx="832219" cy="465315"/>
            </a:xfrm>
            <a:custGeom>
              <a:avLst/>
              <a:gdLst>
                <a:gd name="T0" fmla="*/ 0 w 910"/>
                <a:gd name="T1" fmla="*/ 0 h 509"/>
                <a:gd name="T2" fmla="*/ 832219 w 910"/>
                <a:gd name="T3" fmla="*/ 0 h 509"/>
                <a:gd name="T4" fmla="*/ 832219 w 910"/>
                <a:gd name="T5" fmla="*/ 465315 h 509"/>
                <a:gd name="T6" fmla="*/ 0 w 910"/>
                <a:gd name="T7" fmla="*/ 465315 h 509"/>
                <a:gd name="T8" fmla="*/ 0 w 910"/>
                <a:gd name="T9" fmla="*/ 0 h 509"/>
                <a:gd name="T10" fmla="*/ 10060 w 910"/>
                <a:gd name="T11" fmla="*/ 460744 h 509"/>
                <a:gd name="T12" fmla="*/ 5487 w 910"/>
                <a:gd name="T13" fmla="*/ 455259 h 509"/>
                <a:gd name="T14" fmla="*/ 827646 w 910"/>
                <a:gd name="T15" fmla="*/ 455259 h 509"/>
                <a:gd name="T16" fmla="*/ 822159 w 910"/>
                <a:gd name="T17" fmla="*/ 460744 h 509"/>
                <a:gd name="T18" fmla="*/ 822159 w 910"/>
                <a:gd name="T19" fmla="*/ 4571 h 509"/>
                <a:gd name="T20" fmla="*/ 827646 w 910"/>
                <a:gd name="T21" fmla="*/ 10056 h 509"/>
                <a:gd name="T22" fmla="*/ 5487 w 910"/>
                <a:gd name="T23" fmla="*/ 10056 h 509"/>
                <a:gd name="T24" fmla="*/ 10060 w 910"/>
                <a:gd name="T25" fmla="*/ 4571 h 509"/>
                <a:gd name="T26" fmla="*/ 10060 w 910"/>
                <a:gd name="T27" fmla="*/ 460744 h 5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10"/>
                <a:gd name="T43" fmla="*/ 0 h 509"/>
                <a:gd name="T44" fmla="*/ 910 w 910"/>
                <a:gd name="T45" fmla="*/ 509 h 50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10" h="509">
                  <a:moveTo>
                    <a:pt x="0" y="0"/>
                  </a:moveTo>
                  <a:lnTo>
                    <a:pt x="910" y="0"/>
                  </a:lnTo>
                  <a:lnTo>
                    <a:pt x="910" y="509"/>
                  </a:lnTo>
                  <a:lnTo>
                    <a:pt x="0" y="509"/>
                  </a:lnTo>
                  <a:lnTo>
                    <a:pt x="0" y="0"/>
                  </a:lnTo>
                  <a:close/>
                  <a:moveTo>
                    <a:pt x="11" y="504"/>
                  </a:moveTo>
                  <a:lnTo>
                    <a:pt x="6" y="498"/>
                  </a:lnTo>
                  <a:lnTo>
                    <a:pt x="905" y="498"/>
                  </a:lnTo>
                  <a:lnTo>
                    <a:pt x="899" y="504"/>
                  </a:lnTo>
                  <a:lnTo>
                    <a:pt x="899" y="5"/>
                  </a:lnTo>
                  <a:lnTo>
                    <a:pt x="905" y="11"/>
                  </a:lnTo>
                  <a:lnTo>
                    <a:pt x="6" y="11"/>
                  </a:lnTo>
                  <a:lnTo>
                    <a:pt x="11" y="5"/>
                  </a:lnTo>
                  <a:lnTo>
                    <a:pt x="11" y="504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0" name="Freeform 34"/>
            <p:cNvSpPr>
              <a:spLocks noEditPoints="1"/>
            </p:cNvSpPr>
            <p:nvPr/>
          </p:nvSpPr>
          <p:spPr bwMode="auto">
            <a:xfrm>
              <a:off x="5693047" y="3491783"/>
              <a:ext cx="97854" cy="212089"/>
            </a:xfrm>
            <a:custGeom>
              <a:avLst/>
              <a:gdLst>
                <a:gd name="T0" fmla="*/ 97854 w 107"/>
                <a:gd name="T1" fmla="*/ 4571 h 232"/>
                <a:gd name="T2" fmla="*/ 36581 w 107"/>
                <a:gd name="T3" fmla="*/ 152668 h 232"/>
                <a:gd name="T4" fmla="*/ 27436 w 107"/>
                <a:gd name="T5" fmla="*/ 149011 h 232"/>
                <a:gd name="T6" fmla="*/ 88709 w 107"/>
                <a:gd name="T7" fmla="*/ 0 h 232"/>
                <a:gd name="T8" fmla="*/ 97854 w 107"/>
                <a:gd name="T9" fmla="*/ 4571 h 232"/>
                <a:gd name="T10" fmla="*/ 73162 w 107"/>
                <a:gd name="T11" fmla="*/ 154496 h 232"/>
                <a:gd name="T12" fmla="*/ 6402 w 107"/>
                <a:gd name="T13" fmla="*/ 212089 h 232"/>
                <a:gd name="T14" fmla="*/ 0 w 107"/>
                <a:gd name="T15" fmla="*/ 123414 h 232"/>
                <a:gd name="T16" fmla="*/ 73162 w 107"/>
                <a:gd name="T17" fmla="*/ 154496 h 2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7"/>
                <a:gd name="T28" fmla="*/ 0 h 232"/>
                <a:gd name="T29" fmla="*/ 107 w 107"/>
                <a:gd name="T30" fmla="*/ 232 h 2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7" h="232">
                  <a:moveTo>
                    <a:pt x="107" y="5"/>
                  </a:moveTo>
                  <a:lnTo>
                    <a:pt x="40" y="167"/>
                  </a:lnTo>
                  <a:lnTo>
                    <a:pt x="30" y="163"/>
                  </a:lnTo>
                  <a:lnTo>
                    <a:pt x="97" y="0"/>
                  </a:lnTo>
                  <a:lnTo>
                    <a:pt x="107" y="5"/>
                  </a:lnTo>
                  <a:close/>
                  <a:moveTo>
                    <a:pt x="80" y="169"/>
                  </a:moveTo>
                  <a:lnTo>
                    <a:pt x="7" y="232"/>
                  </a:lnTo>
                  <a:lnTo>
                    <a:pt x="0" y="135"/>
                  </a:lnTo>
                  <a:lnTo>
                    <a:pt x="80" y="169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1" name="Freeform 35"/>
            <p:cNvSpPr>
              <a:spLocks noEditPoints="1"/>
            </p:cNvSpPr>
            <p:nvPr/>
          </p:nvSpPr>
          <p:spPr bwMode="auto">
            <a:xfrm>
              <a:off x="5757979" y="3493611"/>
              <a:ext cx="79564" cy="296193"/>
            </a:xfrm>
            <a:custGeom>
              <a:avLst/>
              <a:gdLst>
                <a:gd name="T0" fmla="*/ 35667 w 87"/>
                <a:gd name="T1" fmla="*/ 0 h 324"/>
                <a:gd name="T2" fmla="*/ 45726 w 87"/>
                <a:gd name="T3" fmla="*/ 229458 h 324"/>
                <a:gd name="T4" fmla="*/ 35667 w 87"/>
                <a:gd name="T5" fmla="*/ 230372 h 324"/>
                <a:gd name="T6" fmla="*/ 25607 w 87"/>
                <a:gd name="T7" fmla="*/ 914 h 324"/>
                <a:gd name="T8" fmla="*/ 35667 w 87"/>
                <a:gd name="T9" fmla="*/ 0 h 324"/>
                <a:gd name="T10" fmla="*/ 79564 w 87"/>
                <a:gd name="T11" fmla="*/ 215745 h 324"/>
                <a:gd name="T12" fmla="*/ 43897 w 87"/>
                <a:gd name="T13" fmla="*/ 296193 h 324"/>
                <a:gd name="T14" fmla="*/ 0 w 87"/>
                <a:gd name="T15" fmla="*/ 218488 h 324"/>
                <a:gd name="T16" fmla="*/ 79564 w 87"/>
                <a:gd name="T17" fmla="*/ 215745 h 3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7"/>
                <a:gd name="T28" fmla="*/ 0 h 324"/>
                <a:gd name="T29" fmla="*/ 87 w 87"/>
                <a:gd name="T30" fmla="*/ 324 h 3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7" h="324">
                  <a:moveTo>
                    <a:pt x="39" y="0"/>
                  </a:moveTo>
                  <a:lnTo>
                    <a:pt x="50" y="251"/>
                  </a:lnTo>
                  <a:lnTo>
                    <a:pt x="39" y="252"/>
                  </a:lnTo>
                  <a:lnTo>
                    <a:pt x="28" y="1"/>
                  </a:lnTo>
                  <a:lnTo>
                    <a:pt x="39" y="0"/>
                  </a:lnTo>
                  <a:close/>
                  <a:moveTo>
                    <a:pt x="87" y="236"/>
                  </a:moveTo>
                  <a:lnTo>
                    <a:pt x="48" y="324"/>
                  </a:lnTo>
                  <a:lnTo>
                    <a:pt x="0" y="239"/>
                  </a:lnTo>
                  <a:lnTo>
                    <a:pt x="87" y="236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2" name="Freeform 36"/>
            <p:cNvSpPr>
              <a:spLocks noEditPoints="1"/>
            </p:cNvSpPr>
            <p:nvPr/>
          </p:nvSpPr>
          <p:spPr bwMode="auto">
            <a:xfrm>
              <a:off x="5784500" y="3492697"/>
              <a:ext cx="137179" cy="389439"/>
            </a:xfrm>
            <a:custGeom>
              <a:avLst/>
              <a:gdLst>
                <a:gd name="T0" fmla="*/ 9145 w 150"/>
                <a:gd name="T1" fmla="*/ 0 h 426"/>
                <a:gd name="T2" fmla="*/ 107914 w 150"/>
                <a:gd name="T3" fmla="*/ 324533 h 426"/>
                <a:gd name="T4" fmla="*/ 98769 w 150"/>
                <a:gd name="T5" fmla="*/ 327275 h 426"/>
                <a:gd name="T6" fmla="*/ 0 w 150"/>
                <a:gd name="T7" fmla="*/ 2743 h 426"/>
                <a:gd name="T8" fmla="*/ 9145 w 150"/>
                <a:gd name="T9" fmla="*/ 0 h 426"/>
                <a:gd name="T10" fmla="*/ 137179 w 150"/>
                <a:gd name="T11" fmla="*/ 302592 h 426"/>
                <a:gd name="T12" fmla="*/ 122547 w 150"/>
                <a:gd name="T13" fmla="*/ 389439 h 426"/>
                <a:gd name="T14" fmla="*/ 62188 w 150"/>
                <a:gd name="T15" fmla="*/ 325447 h 426"/>
                <a:gd name="T16" fmla="*/ 137179 w 150"/>
                <a:gd name="T17" fmla="*/ 302592 h 4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0"/>
                <a:gd name="T28" fmla="*/ 0 h 426"/>
                <a:gd name="T29" fmla="*/ 150 w 150"/>
                <a:gd name="T30" fmla="*/ 426 h 4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0" h="426">
                  <a:moveTo>
                    <a:pt x="10" y="0"/>
                  </a:moveTo>
                  <a:lnTo>
                    <a:pt x="118" y="355"/>
                  </a:lnTo>
                  <a:lnTo>
                    <a:pt x="108" y="358"/>
                  </a:lnTo>
                  <a:lnTo>
                    <a:pt x="0" y="3"/>
                  </a:lnTo>
                  <a:lnTo>
                    <a:pt x="10" y="0"/>
                  </a:lnTo>
                  <a:close/>
                  <a:moveTo>
                    <a:pt x="150" y="331"/>
                  </a:moveTo>
                  <a:lnTo>
                    <a:pt x="134" y="426"/>
                  </a:lnTo>
                  <a:lnTo>
                    <a:pt x="68" y="356"/>
                  </a:lnTo>
                  <a:lnTo>
                    <a:pt x="150" y="331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3" name="Text Box 105"/>
            <p:cNvSpPr txBox="1">
              <a:spLocks noChangeArrowheads="1"/>
            </p:cNvSpPr>
            <p:nvPr/>
          </p:nvSpPr>
          <p:spPr bwMode="auto">
            <a:xfrm>
              <a:off x="4967011" y="1726054"/>
              <a:ext cx="1166936" cy="39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GB" sz="1200">
                  <a:latin typeface="Calibri" pitchFamily="34" charset="0"/>
                </a:rPr>
                <a:t>International</a:t>
              </a:r>
            </a:p>
            <a:p>
              <a:pPr algn="ctr">
                <a:spcAft>
                  <a:spcPts val="500"/>
                </a:spcAft>
              </a:pPr>
              <a:r>
                <a:rPr lang="en-GB" sz="1200">
                  <a:latin typeface="Calibri" pitchFamily="34" charset="0"/>
                </a:rPr>
                <a:t>Sources</a:t>
              </a:r>
              <a:endParaRPr lang="en-US" sz="1200"/>
            </a:p>
          </p:txBody>
        </p:sp>
        <p:sp>
          <p:nvSpPr>
            <p:cNvPr id="4124" name="Text Box 107"/>
            <p:cNvSpPr txBox="1">
              <a:spLocks noChangeArrowheads="1"/>
            </p:cNvSpPr>
            <p:nvPr/>
          </p:nvSpPr>
          <p:spPr bwMode="auto">
            <a:xfrm>
              <a:off x="5092562" y="2569681"/>
              <a:ext cx="1166936" cy="39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GB" sz="1200" b="1">
                  <a:latin typeface="Calibri" pitchFamily="34" charset="0"/>
                </a:rPr>
                <a:t>Green Climate Fund</a:t>
              </a:r>
              <a:endParaRPr lang="en-US" sz="1200" b="1"/>
            </a:p>
          </p:txBody>
        </p:sp>
        <p:sp>
          <p:nvSpPr>
            <p:cNvPr id="4125" name="Text Box 110"/>
            <p:cNvSpPr txBox="1">
              <a:spLocks noChangeArrowheads="1"/>
            </p:cNvSpPr>
            <p:nvPr/>
          </p:nvSpPr>
          <p:spPr bwMode="auto">
            <a:xfrm>
              <a:off x="5196460" y="3155367"/>
              <a:ext cx="1166936" cy="293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GB" sz="1200">
                  <a:latin typeface="Calibri" pitchFamily="34" charset="0"/>
                </a:rPr>
                <a:t>National </a:t>
              </a:r>
              <a:endParaRPr lang="en-GB" sz="1200"/>
            </a:p>
            <a:p>
              <a:pPr algn="ctr">
                <a:spcAft>
                  <a:spcPts val="500"/>
                </a:spcAft>
              </a:pPr>
              <a:r>
                <a:rPr lang="en-GB" sz="1200">
                  <a:latin typeface="Calibri" pitchFamily="34" charset="0"/>
                </a:rPr>
                <a:t>Funding Entity</a:t>
              </a:r>
              <a:endParaRPr lang="en-US" sz="1200"/>
            </a:p>
          </p:txBody>
        </p:sp>
        <p:sp>
          <p:nvSpPr>
            <p:cNvPr id="4126" name="Text Box 121"/>
            <p:cNvSpPr txBox="1">
              <a:spLocks noChangeArrowheads="1"/>
            </p:cNvSpPr>
            <p:nvPr/>
          </p:nvSpPr>
          <p:spPr bwMode="auto">
            <a:xfrm>
              <a:off x="5519287" y="3948871"/>
              <a:ext cx="777347" cy="278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500"/>
                </a:spcAft>
              </a:pPr>
              <a:r>
                <a:rPr lang="en-GB" sz="1200">
                  <a:latin typeface="Calibri" pitchFamily="34" charset="0"/>
                </a:rPr>
                <a:t>Funded Activities</a:t>
              </a:r>
              <a:endParaRPr lang="en-US" sz="1200"/>
            </a:p>
          </p:txBody>
        </p:sp>
        <p:sp>
          <p:nvSpPr>
            <p:cNvPr id="4127" name="Text Box 124"/>
            <p:cNvSpPr txBox="1">
              <a:spLocks noChangeArrowheads="1"/>
            </p:cNvSpPr>
            <p:nvPr/>
          </p:nvSpPr>
          <p:spPr bwMode="auto">
            <a:xfrm>
              <a:off x="4468028" y="4401108"/>
              <a:ext cx="1360815" cy="192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500"/>
                </a:spcAft>
              </a:pPr>
              <a:r>
                <a:rPr lang="en-GB" sz="1200">
                  <a:latin typeface="Calibri" pitchFamily="34" charset="0"/>
                </a:rPr>
                <a:t>Recipient Country D</a:t>
              </a:r>
              <a:endParaRPr lang="en-US" sz="1200"/>
            </a:p>
          </p:txBody>
        </p:sp>
        <p:sp>
          <p:nvSpPr>
            <p:cNvPr id="4128" name="Rectangle 71"/>
            <p:cNvSpPr>
              <a:spLocks noChangeArrowheads="1"/>
            </p:cNvSpPr>
            <p:nvPr/>
          </p:nvSpPr>
          <p:spPr bwMode="auto">
            <a:xfrm>
              <a:off x="3008349" y="2458932"/>
              <a:ext cx="1010552" cy="3958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129" name="Freeform 72"/>
            <p:cNvSpPr>
              <a:spLocks noEditPoints="1"/>
            </p:cNvSpPr>
            <p:nvPr/>
          </p:nvSpPr>
          <p:spPr bwMode="auto">
            <a:xfrm>
              <a:off x="3003776" y="2454361"/>
              <a:ext cx="1020612" cy="405894"/>
            </a:xfrm>
            <a:custGeom>
              <a:avLst/>
              <a:gdLst>
                <a:gd name="T0" fmla="*/ 0 w 1116"/>
                <a:gd name="T1" fmla="*/ 0 h 444"/>
                <a:gd name="T2" fmla="*/ 1020612 w 1116"/>
                <a:gd name="T3" fmla="*/ 0 h 444"/>
                <a:gd name="T4" fmla="*/ 1020612 w 1116"/>
                <a:gd name="T5" fmla="*/ 405894 h 444"/>
                <a:gd name="T6" fmla="*/ 0 w 1116"/>
                <a:gd name="T7" fmla="*/ 405894 h 444"/>
                <a:gd name="T8" fmla="*/ 0 w 1116"/>
                <a:gd name="T9" fmla="*/ 0 h 444"/>
                <a:gd name="T10" fmla="*/ 10060 w 1116"/>
                <a:gd name="T11" fmla="*/ 400409 h 444"/>
                <a:gd name="T12" fmla="*/ 4573 w 1116"/>
                <a:gd name="T13" fmla="*/ 395838 h 444"/>
                <a:gd name="T14" fmla="*/ 1015125 w 1116"/>
                <a:gd name="T15" fmla="*/ 395838 h 444"/>
                <a:gd name="T16" fmla="*/ 1010552 w 1116"/>
                <a:gd name="T17" fmla="*/ 400409 h 444"/>
                <a:gd name="T18" fmla="*/ 1010552 w 1116"/>
                <a:gd name="T19" fmla="*/ 4571 h 444"/>
                <a:gd name="T20" fmla="*/ 1015125 w 1116"/>
                <a:gd name="T21" fmla="*/ 9142 h 444"/>
                <a:gd name="T22" fmla="*/ 4573 w 1116"/>
                <a:gd name="T23" fmla="*/ 9142 h 444"/>
                <a:gd name="T24" fmla="*/ 10060 w 1116"/>
                <a:gd name="T25" fmla="*/ 4571 h 444"/>
                <a:gd name="T26" fmla="*/ 10060 w 1116"/>
                <a:gd name="T27" fmla="*/ 400409 h 4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16"/>
                <a:gd name="T43" fmla="*/ 0 h 444"/>
                <a:gd name="T44" fmla="*/ 1116 w 1116"/>
                <a:gd name="T45" fmla="*/ 444 h 4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16" h="444">
                  <a:moveTo>
                    <a:pt x="0" y="0"/>
                  </a:moveTo>
                  <a:lnTo>
                    <a:pt x="1116" y="0"/>
                  </a:lnTo>
                  <a:lnTo>
                    <a:pt x="1116" y="444"/>
                  </a:lnTo>
                  <a:lnTo>
                    <a:pt x="0" y="444"/>
                  </a:lnTo>
                  <a:lnTo>
                    <a:pt x="0" y="0"/>
                  </a:lnTo>
                  <a:close/>
                  <a:moveTo>
                    <a:pt x="11" y="438"/>
                  </a:moveTo>
                  <a:lnTo>
                    <a:pt x="5" y="433"/>
                  </a:lnTo>
                  <a:lnTo>
                    <a:pt x="1110" y="433"/>
                  </a:lnTo>
                  <a:lnTo>
                    <a:pt x="1105" y="438"/>
                  </a:lnTo>
                  <a:lnTo>
                    <a:pt x="1105" y="5"/>
                  </a:lnTo>
                  <a:lnTo>
                    <a:pt x="1110" y="10"/>
                  </a:lnTo>
                  <a:lnTo>
                    <a:pt x="5" y="10"/>
                  </a:lnTo>
                  <a:lnTo>
                    <a:pt x="11" y="5"/>
                  </a:lnTo>
                  <a:lnTo>
                    <a:pt x="11" y="438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30" name="Rectangle 77"/>
            <p:cNvSpPr>
              <a:spLocks noChangeArrowheads="1"/>
            </p:cNvSpPr>
            <p:nvPr/>
          </p:nvSpPr>
          <p:spPr bwMode="auto">
            <a:xfrm>
              <a:off x="2706555" y="3295129"/>
              <a:ext cx="772775" cy="2870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131" name="Freeform 78"/>
            <p:cNvSpPr>
              <a:spLocks noEditPoints="1"/>
            </p:cNvSpPr>
            <p:nvPr/>
          </p:nvSpPr>
          <p:spPr bwMode="auto">
            <a:xfrm>
              <a:off x="2696495" y="3285073"/>
              <a:ext cx="792894" cy="307163"/>
            </a:xfrm>
            <a:custGeom>
              <a:avLst/>
              <a:gdLst>
                <a:gd name="T0" fmla="*/ 0 w 867"/>
                <a:gd name="T1" fmla="*/ 0 h 336"/>
                <a:gd name="T2" fmla="*/ 792894 w 867"/>
                <a:gd name="T3" fmla="*/ 0 h 336"/>
                <a:gd name="T4" fmla="*/ 792894 w 867"/>
                <a:gd name="T5" fmla="*/ 307163 h 336"/>
                <a:gd name="T6" fmla="*/ 0 w 867"/>
                <a:gd name="T7" fmla="*/ 307163 h 336"/>
                <a:gd name="T8" fmla="*/ 0 w 867"/>
                <a:gd name="T9" fmla="*/ 0 h 336"/>
                <a:gd name="T10" fmla="*/ 20120 w 867"/>
                <a:gd name="T11" fmla="*/ 297107 h 336"/>
                <a:gd name="T12" fmla="*/ 10060 w 867"/>
                <a:gd name="T13" fmla="*/ 287965 h 336"/>
                <a:gd name="T14" fmla="*/ 782834 w 867"/>
                <a:gd name="T15" fmla="*/ 287965 h 336"/>
                <a:gd name="T16" fmla="*/ 772774 w 867"/>
                <a:gd name="T17" fmla="*/ 297107 h 336"/>
                <a:gd name="T18" fmla="*/ 772774 w 867"/>
                <a:gd name="T19" fmla="*/ 10056 h 336"/>
                <a:gd name="T20" fmla="*/ 782834 w 867"/>
                <a:gd name="T21" fmla="*/ 20112 h 336"/>
                <a:gd name="T22" fmla="*/ 10060 w 867"/>
                <a:gd name="T23" fmla="*/ 20112 h 336"/>
                <a:gd name="T24" fmla="*/ 20120 w 867"/>
                <a:gd name="T25" fmla="*/ 10056 h 336"/>
                <a:gd name="T26" fmla="*/ 20120 w 867"/>
                <a:gd name="T27" fmla="*/ 297107 h 3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67"/>
                <a:gd name="T43" fmla="*/ 0 h 336"/>
                <a:gd name="T44" fmla="*/ 867 w 867"/>
                <a:gd name="T45" fmla="*/ 336 h 3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67" h="336">
                  <a:moveTo>
                    <a:pt x="0" y="0"/>
                  </a:moveTo>
                  <a:lnTo>
                    <a:pt x="867" y="0"/>
                  </a:lnTo>
                  <a:lnTo>
                    <a:pt x="867" y="336"/>
                  </a:lnTo>
                  <a:lnTo>
                    <a:pt x="0" y="336"/>
                  </a:lnTo>
                  <a:lnTo>
                    <a:pt x="0" y="0"/>
                  </a:lnTo>
                  <a:close/>
                  <a:moveTo>
                    <a:pt x="22" y="325"/>
                  </a:moveTo>
                  <a:lnTo>
                    <a:pt x="11" y="315"/>
                  </a:lnTo>
                  <a:lnTo>
                    <a:pt x="856" y="315"/>
                  </a:lnTo>
                  <a:lnTo>
                    <a:pt x="845" y="325"/>
                  </a:lnTo>
                  <a:lnTo>
                    <a:pt x="845" y="11"/>
                  </a:lnTo>
                  <a:lnTo>
                    <a:pt x="856" y="22"/>
                  </a:lnTo>
                  <a:lnTo>
                    <a:pt x="11" y="22"/>
                  </a:lnTo>
                  <a:lnTo>
                    <a:pt x="22" y="11"/>
                  </a:lnTo>
                  <a:lnTo>
                    <a:pt x="22" y="325"/>
                  </a:lnTo>
                  <a:close/>
                </a:path>
              </a:pathLst>
            </a:custGeom>
            <a:solidFill>
              <a:srgbClr val="FF0000"/>
            </a:solidFill>
            <a:ln w="1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32" name="Rectangle 79"/>
            <p:cNvSpPr>
              <a:spLocks noChangeArrowheads="1"/>
            </p:cNvSpPr>
            <p:nvPr/>
          </p:nvSpPr>
          <p:spPr bwMode="auto">
            <a:xfrm>
              <a:off x="3900012" y="3706508"/>
              <a:ext cx="823074" cy="4552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133" name="Freeform 80"/>
            <p:cNvSpPr>
              <a:spLocks noEditPoints="1"/>
            </p:cNvSpPr>
            <p:nvPr/>
          </p:nvSpPr>
          <p:spPr bwMode="auto">
            <a:xfrm>
              <a:off x="3895440" y="3701023"/>
              <a:ext cx="832219" cy="466229"/>
            </a:xfrm>
            <a:custGeom>
              <a:avLst/>
              <a:gdLst>
                <a:gd name="T0" fmla="*/ 0 w 910"/>
                <a:gd name="T1" fmla="*/ 0 h 510"/>
                <a:gd name="T2" fmla="*/ 832219 w 910"/>
                <a:gd name="T3" fmla="*/ 0 h 510"/>
                <a:gd name="T4" fmla="*/ 832219 w 910"/>
                <a:gd name="T5" fmla="*/ 466229 h 510"/>
                <a:gd name="T6" fmla="*/ 0 w 910"/>
                <a:gd name="T7" fmla="*/ 466229 h 510"/>
                <a:gd name="T8" fmla="*/ 0 w 910"/>
                <a:gd name="T9" fmla="*/ 0 h 510"/>
                <a:gd name="T10" fmla="*/ 10060 w 910"/>
                <a:gd name="T11" fmla="*/ 460744 h 510"/>
                <a:gd name="T12" fmla="*/ 4573 w 910"/>
                <a:gd name="T13" fmla="*/ 456173 h 510"/>
                <a:gd name="T14" fmla="*/ 827646 w 910"/>
                <a:gd name="T15" fmla="*/ 456173 h 510"/>
                <a:gd name="T16" fmla="*/ 822159 w 910"/>
                <a:gd name="T17" fmla="*/ 460744 h 510"/>
                <a:gd name="T18" fmla="*/ 822159 w 910"/>
                <a:gd name="T19" fmla="*/ 5485 h 510"/>
                <a:gd name="T20" fmla="*/ 827646 w 910"/>
                <a:gd name="T21" fmla="*/ 10056 h 510"/>
                <a:gd name="T22" fmla="*/ 4573 w 910"/>
                <a:gd name="T23" fmla="*/ 10056 h 510"/>
                <a:gd name="T24" fmla="*/ 10060 w 910"/>
                <a:gd name="T25" fmla="*/ 5485 h 510"/>
                <a:gd name="T26" fmla="*/ 10060 w 910"/>
                <a:gd name="T27" fmla="*/ 460744 h 5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10"/>
                <a:gd name="T43" fmla="*/ 0 h 510"/>
                <a:gd name="T44" fmla="*/ 910 w 910"/>
                <a:gd name="T45" fmla="*/ 510 h 51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10" h="510">
                  <a:moveTo>
                    <a:pt x="0" y="0"/>
                  </a:moveTo>
                  <a:lnTo>
                    <a:pt x="910" y="0"/>
                  </a:lnTo>
                  <a:lnTo>
                    <a:pt x="910" y="510"/>
                  </a:lnTo>
                  <a:lnTo>
                    <a:pt x="0" y="510"/>
                  </a:lnTo>
                  <a:lnTo>
                    <a:pt x="0" y="0"/>
                  </a:lnTo>
                  <a:close/>
                  <a:moveTo>
                    <a:pt x="11" y="504"/>
                  </a:moveTo>
                  <a:lnTo>
                    <a:pt x="5" y="499"/>
                  </a:lnTo>
                  <a:lnTo>
                    <a:pt x="905" y="499"/>
                  </a:lnTo>
                  <a:lnTo>
                    <a:pt x="899" y="504"/>
                  </a:lnTo>
                  <a:lnTo>
                    <a:pt x="899" y="6"/>
                  </a:lnTo>
                  <a:lnTo>
                    <a:pt x="905" y="11"/>
                  </a:lnTo>
                  <a:lnTo>
                    <a:pt x="5" y="11"/>
                  </a:lnTo>
                  <a:lnTo>
                    <a:pt x="11" y="6"/>
                  </a:lnTo>
                  <a:lnTo>
                    <a:pt x="11" y="504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34" name="Rectangle 81"/>
            <p:cNvSpPr>
              <a:spLocks noChangeArrowheads="1"/>
            </p:cNvSpPr>
            <p:nvPr/>
          </p:nvSpPr>
          <p:spPr bwMode="auto">
            <a:xfrm>
              <a:off x="3999696" y="3795183"/>
              <a:ext cx="822159" cy="456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135" name="Freeform 82"/>
            <p:cNvSpPr>
              <a:spLocks noEditPoints="1"/>
            </p:cNvSpPr>
            <p:nvPr/>
          </p:nvSpPr>
          <p:spPr bwMode="auto">
            <a:xfrm>
              <a:off x="3994208" y="3790612"/>
              <a:ext cx="832219" cy="465315"/>
            </a:xfrm>
            <a:custGeom>
              <a:avLst/>
              <a:gdLst>
                <a:gd name="T0" fmla="*/ 0 w 910"/>
                <a:gd name="T1" fmla="*/ 0 h 509"/>
                <a:gd name="T2" fmla="*/ 832219 w 910"/>
                <a:gd name="T3" fmla="*/ 0 h 509"/>
                <a:gd name="T4" fmla="*/ 832219 w 910"/>
                <a:gd name="T5" fmla="*/ 465315 h 509"/>
                <a:gd name="T6" fmla="*/ 0 w 910"/>
                <a:gd name="T7" fmla="*/ 465315 h 509"/>
                <a:gd name="T8" fmla="*/ 0 w 910"/>
                <a:gd name="T9" fmla="*/ 0 h 509"/>
                <a:gd name="T10" fmla="*/ 10060 w 910"/>
                <a:gd name="T11" fmla="*/ 460744 h 509"/>
                <a:gd name="T12" fmla="*/ 5487 w 910"/>
                <a:gd name="T13" fmla="*/ 455259 h 509"/>
                <a:gd name="T14" fmla="*/ 827646 w 910"/>
                <a:gd name="T15" fmla="*/ 455259 h 509"/>
                <a:gd name="T16" fmla="*/ 823074 w 910"/>
                <a:gd name="T17" fmla="*/ 460744 h 509"/>
                <a:gd name="T18" fmla="*/ 823074 w 910"/>
                <a:gd name="T19" fmla="*/ 4571 h 509"/>
                <a:gd name="T20" fmla="*/ 827646 w 910"/>
                <a:gd name="T21" fmla="*/ 10056 h 509"/>
                <a:gd name="T22" fmla="*/ 5487 w 910"/>
                <a:gd name="T23" fmla="*/ 10056 h 509"/>
                <a:gd name="T24" fmla="*/ 10060 w 910"/>
                <a:gd name="T25" fmla="*/ 4571 h 509"/>
                <a:gd name="T26" fmla="*/ 10060 w 910"/>
                <a:gd name="T27" fmla="*/ 460744 h 5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10"/>
                <a:gd name="T43" fmla="*/ 0 h 509"/>
                <a:gd name="T44" fmla="*/ 910 w 910"/>
                <a:gd name="T45" fmla="*/ 509 h 50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10" h="509">
                  <a:moveTo>
                    <a:pt x="0" y="0"/>
                  </a:moveTo>
                  <a:lnTo>
                    <a:pt x="910" y="0"/>
                  </a:lnTo>
                  <a:lnTo>
                    <a:pt x="910" y="509"/>
                  </a:lnTo>
                  <a:lnTo>
                    <a:pt x="0" y="509"/>
                  </a:lnTo>
                  <a:lnTo>
                    <a:pt x="0" y="0"/>
                  </a:lnTo>
                  <a:close/>
                  <a:moveTo>
                    <a:pt x="11" y="504"/>
                  </a:moveTo>
                  <a:lnTo>
                    <a:pt x="6" y="498"/>
                  </a:lnTo>
                  <a:lnTo>
                    <a:pt x="905" y="498"/>
                  </a:lnTo>
                  <a:lnTo>
                    <a:pt x="900" y="504"/>
                  </a:lnTo>
                  <a:lnTo>
                    <a:pt x="900" y="5"/>
                  </a:lnTo>
                  <a:lnTo>
                    <a:pt x="905" y="11"/>
                  </a:lnTo>
                  <a:lnTo>
                    <a:pt x="6" y="11"/>
                  </a:lnTo>
                  <a:lnTo>
                    <a:pt x="11" y="5"/>
                  </a:lnTo>
                  <a:lnTo>
                    <a:pt x="11" y="504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36" name="Rectangle 83"/>
            <p:cNvSpPr>
              <a:spLocks noChangeArrowheads="1"/>
            </p:cNvSpPr>
            <p:nvPr/>
          </p:nvSpPr>
          <p:spPr bwMode="auto">
            <a:xfrm>
              <a:off x="4108524" y="3884772"/>
              <a:ext cx="812100" cy="4552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137" name="Freeform 84"/>
            <p:cNvSpPr>
              <a:spLocks noEditPoints="1"/>
            </p:cNvSpPr>
            <p:nvPr/>
          </p:nvSpPr>
          <p:spPr bwMode="auto">
            <a:xfrm>
              <a:off x="4103952" y="3879287"/>
              <a:ext cx="822159" cy="466229"/>
            </a:xfrm>
            <a:custGeom>
              <a:avLst/>
              <a:gdLst>
                <a:gd name="T0" fmla="*/ 0 w 899"/>
                <a:gd name="T1" fmla="*/ 0 h 510"/>
                <a:gd name="T2" fmla="*/ 822159 w 899"/>
                <a:gd name="T3" fmla="*/ 0 h 510"/>
                <a:gd name="T4" fmla="*/ 822159 w 899"/>
                <a:gd name="T5" fmla="*/ 466229 h 510"/>
                <a:gd name="T6" fmla="*/ 0 w 899"/>
                <a:gd name="T7" fmla="*/ 466229 h 510"/>
                <a:gd name="T8" fmla="*/ 0 w 899"/>
                <a:gd name="T9" fmla="*/ 0 h 510"/>
                <a:gd name="T10" fmla="*/ 9145 w 899"/>
                <a:gd name="T11" fmla="*/ 460744 h 510"/>
                <a:gd name="T12" fmla="*/ 4573 w 899"/>
                <a:gd name="T13" fmla="*/ 456173 h 510"/>
                <a:gd name="T14" fmla="*/ 816672 w 899"/>
                <a:gd name="T15" fmla="*/ 456173 h 510"/>
                <a:gd name="T16" fmla="*/ 812099 w 899"/>
                <a:gd name="T17" fmla="*/ 460744 h 510"/>
                <a:gd name="T18" fmla="*/ 812099 w 899"/>
                <a:gd name="T19" fmla="*/ 5485 h 510"/>
                <a:gd name="T20" fmla="*/ 816672 w 899"/>
                <a:gd name="T21" fmla="*/ 10056 h 510"/>
                <a:gd name="T22" fmla="*/ 4573 w 899"/>
                <a:gd name="T23" fmla="*/ 10056 h 510"/>
                <a:gd name="T24" fmla="*/ 9145 w 899"/>
                <a:gd name="T25" fmla="*/ 5485 h 510"/>
                <a:gd name="T26" fmla="*/ 9145 w 899"/>
                <a:gd name="T27" fmla="*/ 460744 h 5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99"/>
                <a:gd name="T43" fmla="*/ 0 h 510"/>
                <a:gd name="T44" fmla="*/ 899 w 899"/>
                <a:gd name="T45" fmla="*/ 510 h 51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99" h="510">
                  <a:moveTo>
                    <a:pt x="0" y="0"/>
                  </a:moveTo>
                  <a:lnTo>
                    <a:pt x="899" y="0"/>
                  </a:lnTo>
                  <a:lnTo>
                    <a:pt x="899" y="510"/>
                  </a:lnTo>
                  <a:lnTo>
                    <a:pt x="0" y="510"/>
                  </a:lnTo>
                  <a:lnTo>
                    <a:pt x="0" y="0"/>
                  </a:lnTo>
                  <a:close/>
                  <a:moveTo>
                    <a:pt x="10" y="504"/>
                  </a:moveTo>
                  <a:lnTo>
                    <a:pt x="5" y="499"/>
                  </a:lnTo>
                  <a:lnTo>
                    <a:pt x="893" y="499"/>
                  </a:lnTo>
                  <a:lnTo>
                    <a:pt x="888" y="504"/>
                  </a:lnTo>
                  <a:lnTo>
                    <a:pt x="888" y="6"/>
                  </a:lnTo>
                  <a:lnTo>
                    <a:pt x="893" y="11"/>
                  </a:lnTo>
                  <a:lnTo>
                    <a:pt x="5" y="11"/>
                  </a:lnTo>
                  <a:lnTo>
                    <a:pt x="10" y="6"/>
                  </a:lnTo>
                  <a:lnTo>
                    <a:pt x="10" y="504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38" name="Freeform 85"/>
            <p:cNvSpPr>
              <a:spLocks noEditPoints="1"/>
            </p:cNvSpPr>
            <p:nvPr/>
          </p:nvSpPr>
          <p:spPr bwMode="auto">
            <a:xfrm>
              <a:off x="3490304" y="3435912"/>
              <a:ext cx="412451" cy="498225"/>
            </a:xfrm>
            <a:custGeom>
              <a:avLst/>
              <a:gdLst>
                <a:gd name="T0" fmla="*/ 8231 w 451"/>
                <a:gd name="T1" fmla="*/ 0 h 545"/>
                <a:gd name="T2" fmla="*/ 374955 w 451"/>
                <a:gd name="T3" fmla="*/ 443374 h 545"/>
                <a:gd name="T4" fmla="*/ 366725 w 451"/>
                <a:gd name="T5" fmla="*/ 449774 h 545"/>
                <a:gd name="T6" fmla="*/ 0 w 451"/>
                <a:gd name="T7" fmla="*/ 6399 h 545"/>
                <a:gd name="T8" fmla="*/ 8231 w 451"/>
                <a:gd name="T9" fmla="*/ 0 h 545"/>
                <a:gd name="T10" fmla="*/ 393246 w 451"/>
                <a:gd name="T11" fmla="*/ 411378 h 545"/>
                <a:gd name="T12" fmla="*/ 412451 w 451"/>
                <a:gd name="T13" fmla="*/ 498225 h 545"/>
                <a:gd name="T14" fmla="*/ 331973 w 451"/>
                <a:gd name="T15" fmla="*/ 462572 h 545"/>
                <a:gd name="T16" fmla="*/ 393246 w 451"/>
                <a:gd name="T17" fmla="*/ 411378 h 5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1"/>
                <a:gd name="T28" fmla="*/ 0 h 545"/>
                <a:gd name="T29" fmla="*/ 451 w 451"/>
                <a:gd name="T30" fmla="*/ 545 h 5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1" h="545">
                  <a:moveTo>
                    <a:pt x="9" y="0"/>
                  </a:moveTo>
                  <a:lnTo>
                    <a:pt x="410" y="485"/>
                  </a:lnTo>
                  <a:lnTo>
                    <a:pt x="401" y="492"/>
                  </a:lnTo>
                  <a:lnTo>
                    <a:pt x="0" y="7"/>
                  </a:lnTo>
                  <a:lnTo>
                    <a:pt x="9" y="0"/>
                  </a:lnTo>
                  <a:close/>
                  <a:moveTo>
                    <a:pt x="430" y="450"/>
                  </a:moveTo>
                  <a:lnTo>
                    <a:pt x="451" y="545"/>
                  </a:lnTo>
                  <a:lnTo>
                    <a:pt x="363" y="506"/>
                  </a:lnTo>
                  <a:lnTo>
                    <a:pt x="430" y="450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39" name="Freeform 86"/>
            <p:cNvSpPr>
              <a:spLocks noEditPoints="1"/>
            </p:cNvSpPr>
            <p:nvPr/>
          </p:nvSpPr>
          <p:spPr bwMode="auto">
            <a:xfrm>
              <a:off x="3493963" y="4087719"/>
              <a:ext cx="613647" cy="141697"/>
            </a:xfrm>
            <a:custGeom>
              <a:avLst/>
              <a:gdLst>
                <a:gd name="T0" fmla="*/ 0 w 671"/>
                <a:gd name="T1" fmla="*/ 131641 h 155"/>
                <a:gd name="T2" fmla="*/ 548716 w 671"/>
                <a:gd name="T3" fmla="*/ 31996 h 155"/>
                <a:gd name="T4" fmla="*/ 549630 w 671"/>
                <a:gd name="T5" fmla="*/ 41138 h 155"/>
                <a:gd name="T6" fmla="*/ 1829 w 671"/>
                <a:gd name="T7" fmla="*/ 141697 h 155"/>
                <a:gd name="T8" fmla="*/ 0 w 671"/>
                <a:gd name="T9" fmla="*/ 131641 h 155"/>
                <a:gd name="T10" fmla="*/ 528596 w 671"/>
                <a:gd name="T11" fmla="*/ 0 h 155"/>
                <a:gd name="T12" fmla="*/ 613647 w 671"/>
                <a:gd name="T13" fmla="*/ 24683 h 155"/>
                <a:gd name="T14" fmla="*/ 542314 w 671"/>
                <a:gd name="T15" fmla="*/ 77705 h 155"/>
                <a:gd name="T16" fmla="*/ 528596 w 671"/>
                <a:gd name="T17" fmla="*/ 0 h 1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71"/>
                <a:gd name="T28" fmla="*/ 0 h 155"/>
                <a:gd name="T29" fmla="*/ 671 w 671"/>
                <a:gd name="T30" fmla="*/ 155 h 1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71" h="155">
                  <a:moveTo>
                    <a:pt x="0" y="144"/>
                  </a:moveTo>
                  <a:lnTo>
                    <a:pt x="600" y="35"/>
                  </a:lnTo>
                  <a:lnTo>
                    <a:pt x="601" y="45"/>
                  </a:lnTo>
                  <a:lnTo>
                    <a:pt x="2" y="155"/>
                  </a:lnTo>
                  <a:lnTo>
                    <a:pt x="0" y="144"/>
                  </a:lnTo>
                  <a:close/>
                  <a:moveTo>
                    <a:pt x="578" y="0"/>
                  </a:moveTo>
                  <a:lnTo>
                    <a:pt x="671" y="27"/>
                  </a:lnTo>
                  <a:lnTo>
                    <a:pt x="593" y="85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40" name="Rectangle 89"/>
            <p:cNvSpPr>
              <a:spLocks noChangeArrowheads="1"/>
            </p:cNvSpPr>
            <p:nvPr/>
          </p:nvSpPr>
          <p:spPr bwMode="auto">
            <a:xfrm>
              <a:off x="2870255" y="2389455"/>
              <a:ext cx="1069996" cy="3958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141" name="Freeform 90"/>
            <p:cNvSpPr>
              <a:spLocks noEditPoints="1"/>
            </p:cNvSpPr>
            <p:nvPr/>
          </p:nvSpPr>
          <p:spPr bwMode="auto">
            <a:xfrm>
              <a:off x="2864768" y="2384884"/>
              <a:ext cx="1080056" cy="405894"/>
            </a:xfrm>
            <a:custGeom>
              <a:avLst/>
              <a:gdLst>
                <a:gd name="T0" fmla="*/ 0 w 1181"/>
                <a:gd name="T1" fmla="*/ 0 h 444"/>
                <a:gd name="T2" fmla="*/ 1080056 w 1181"/>
                <a:gd name="T3" fmla="*/ 0 h 444"/>
                <a:gd name="T4" fmla="*/ 1080056 w 1181"/>
                <a:gd name="T5" fmla="*/ 405894 h 444"/>
                <a:gd name="T6" fmla="*/ 0 w 1181"/>
                <a:gd name="T7" fmla="*/ 405894 h 444"/>
                <a:gd name="T8" fmla="*/ 0 w 1181"/>
                <a:gd name="T9" fmla="*/ 0 h 444"/>
                <a:gd name="T10" fmla="*/ 10060 w 1181"/>
                <a:gd name="T11" fmla="*/ 400409 h 444"/>
                <a:gd name="T12" fmla="*/ 5487 w 1181"/>
                <a:gd name="T13" fmla="*/ 395838 h 444"/>
                <a:gd name="T14" fmla="*/ 1075483 w 1181"/>
                <a:gd name="T15" fmla="*/ 395838 h 444"/>
                <a:gd name="T16" fmla="*/ 1069996 w 1181"/>
                <a:gd name="T17" fmla="*/ 400409 h 444"/>
                <a:gd name="T18" fmla="*/ 1069996 w 1181"/>
                <a:gd name="T19" fmla="*/ 4571 h 444"/>
                <a:gd name="T20" fmla="*/ 1075483 w 1181"/>
                <a:gd name="T21" fmla="*/ 10056 h 444"/>
                <a:gd name="T22" fmla="*/ 5487 w 1181"/>
                <a:gd name="T23" fmla="*/ 10056 h 444"/>
                <a:gd name="T24" fmla="*/ 10060 w 1181"/>
                <a:gd name="T25" fmla="*/ 4571 h 444"/>
                <a:gd name="T26" fmla="*/ 10060 w 1181"/>
                <a:gd name="T27" fmla="*/ 400409 h 4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81"/>
                <a:gd name="T43" fmla="*/ 0 h 444"/>
                <a:gd name="T44" fmla="*/ 1181 w 1181"/>
                <a:gd name="T45" fmla="*/ 444 h 4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81" h="444">
                  <a:moveTo>
                    <a:pt x="0" y="0"/>
                  </a:moveTo>
                  <a:lnTo>
                    <a:pt x="1181" y="0"/>
                  </a:lnTo>
                  <a:lnTo>
                    <a:pt x="1181" y="444"/>
                  </a:lnTo>
                  <a:lnTo>
                    <a:pt x="0" y="444"/>
                  </a:lnTo>
                  <a:lnTo>
                    <a:pt x="0" y="0"/>
                  </a:lnTo>
                  <a:close/>
                  <a:moveTo>
                    <a:pt x="11" y="438"/>
                  </a:moveTo>
                  <a:lnTo>
                    <a:pt x="6" y="433"/>
                  </a:lnTo>
                  <a:lnTo>
                    <a:pt x="1176" y="433"/>
                  </a:lnTo>
                  <a:lnTo>
                    <a:pt x="1170" y="438"/>
                  </a:lnTo>
                  <a:lnTo>
                    <a:pt x="1170" y="5"/>
                  </a:lnTo>
                  <a:lnTo>
                    <a:pt x="1176" y="11"/>
                  </a:lnTo>
                  <a:lnTo>
                    <a:pt x="6" y="11"/>
                  </a:lnTo>
                  <a:lnTo>
                    <a:pt x="11" y="5"/>
                  </a:lnTo>
                  <a:lnTo>
                    <a:pt x="11" y="438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42" name="Freeform 91"/>
            <p:cNvSpPr>
              <a:spLocks noEditPoints="1"/>
            </p:cNvSpPr>
            <p:nvPr/>
          </p:nvSpPr>
          <p:spPr bwMode="auto">
            <a:xfrm>
              <a:off x="3094314" y="2780928"/>
              <a:ext cx="317341" cy="508716"/>
            </a:xfrm>
            <a:custGeom>
              <a:avLst/>
              <a:gdLst>
                <a:gd name="T0" fmla="*/ 0 w 347"/>
                <a:gd name="T1" fmla="*/ 500278 h 422"/>
                <a:gd name="T2" fmla="*/ 270700 w 347"/>
                <a:gd name="T3" fmla="*/ 63891 h 422"/>
                <a:gd name="T4" fmla="*/ 278931 w 347"/>
                <a:gd name="T5" fmla="*/ 72329 h 422"/>
                <a:gd name="T6" fmla="*/ 8231 w 347"/>
                <a:gd name="T7" fmla="*/ 508716 h 422"/>
                <a:gd name="T8" fmla="*/ 0 w 347"/>
                <a:gd name="T9" fmla="*/ 500278 h 422"/>
                <a:gd name="T10" fmla="*/ 235948 w 347"/>
                <a:gd name="T11" fmla="*/ 48220 h 422"/>
                <a:gd name="T12" fmla="*/ 317341 w 347"/>
                <a:gd name="T13" fmla="*/ 0 h 422"/>
                <a:gd name="T14" fmla="*/ 297221 w 347"/>
                <a:gd name="T15" fmla="*/ 114521 h 422"/>
                <a:gd name="T16" fmla="*/ 235948 w 347"/>
                <a:gd name="T17" fmla="*/ 48220 h 4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47"/>
                <a:gd name="T28" fmla="*/ 0 h 422"/>
                <a:gd name="T29" fmla="*/ 347 w 347"/>
                <a:gd name="T30" fmla="*/ 422 h 4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47" h="422">
                  <a:moveTo>
                    <a:pt x="0" y="415"/>
                  </a:moveTo>
                  <a:lnTo>
                    <a:pt x="296" y="53"/>
                  </a:lnTo>
                  <a:lnTo>
                    <a:pt x="305" y="60"/>
                  </a:lnTo>
                  <a:lnTo>
                    <a:pt x="9" y="422"/>
                  </a:lnTo>
                  <a:lnTo>
                    <a:pt x="0" y="415"/>
                  </a:lnTo>
                  <a:close/>
                  <a:moveTo>
                    <a:pt x="258" y="40"/>
                  </a:moveTo>
                  <a:lnTo>
                    <a:pt x="347" y="0"/>
                  </a:lnTo>
                  <a:lnTo>
                    <a:pt x="325" y="95"/>
                  </a:lnTo>
                  <a:lnTo>
                    <a:pt x="258" y="40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43" name="Freeform 93"/>
            <p:cNvSpPr>
              <a:spLocks noEditPoints="1"/>
            </p:cNvSpPr>
            <p:nvPr/>
          </p:nvSpPr>
          <p:spPr bwMode="auto">
            <a:xfrm>
              <a:off x="3401595" y="2780928"/>
              <a:ext cx="1111150" cy="1106587"/>
            </a:xfrm>
            <a:custGeom>
              <a:avLst/>
              <a:gdLst>
                <a:gd name="T0" fmla="*/ 7316 w 1215"/>
                <a:gd name="T1" fmla="*/ 0 h 1080"/>
                <a:gd name="T2" fmla="*/ 1064509 w 1215"/>
                <a:gd name="T3" fmla="*/ 1052282 h 1080"/>
                <a:gd name="T4" fmla="*/ 1058107 w 1215"/>
                <a:gd name="T5" fmla="*/ 1061504 h 1080"/>
                <a:gd name="T6" fmla="*/ 0 w 1215"/>
                <a:gd name="T7" fmla="*/ 8197 h 1080"/>
                <a:gd name="T8" fmla="*/ 7316 w 1215"/>
                <a:gd name="T9" fmla="*/ 0 h 1080"/>
                <a:gd name="T10" fmla="*/ 1078227 w 1215"/>
                <a:gd name="T11" fmla="*/ 1013347 h 1080"/>
                <a:gd name="T12" fmla="*/ 1111150 w 1215"/>
                <a:gd name="T13" fmla="*/ 1106587 h 1080"/>
                <a:gd name="T14" fmla="*/ 1025185 w 1215"/>
                <a:gd name="T15" fmla="*/ 1079947 h 1080"/>
                <a:gd name="T16" fmla="*/ 1078227 w 1215"/>
                <a:gd name="T17" fmla="*/ 1013347 h 10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15"/>
                <a:gd name="T28" fmla="*/ 0 h 1080"/>
                <a:gd name="T29" fmla="*/ 1215 w 1215"/>
                <a:gd name="T30" fmla="*/ 1080 h 10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15" h="1080">
                  <a:moveTo>
                    <a:pt x="8" y="0"/>
                  </a:moveTo>
                  <a:lnTo>
                    <a:pt x="1164" y="1027"/>
                  </a:lnTo>
                  <a:lnTo>
                    <a:pt x="1157" y="1036"/>
                  </a:lnTo>
                  <a:lnTo>
                    <a:pt x="0" y="8"/>
                  </a:lnTo>
                  <a:lnTo>
                    <a:pt x="8" y="0"/>
                  </a:lnTo>
                  <a:close/>
                  <a:moveTo>
                    <a:pt x="1179" y="989"/>
                  </a:moveTo>
                  <a:lnTo>
                    <a:pt x="1215" y="1080"/>
                  </a:lnTo>
                  <a:lnTo>
                    <a:pt x="1121" y="1054"/>
                  </a:lnTo>
                  <a:lnTo>
                    <a:pt x="1179" y="989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44" name="Freeform 95"/>
            <p:cNvSpPr>
              <a:spLocks noEditPoints="1"/>
            </p:cNvSpPr>
            <p:nvPr/>
          </p:nvSpPr>
          <p:spPr bwMode="auto">
            <a:xfrm>
              <a:off x="4015243" y="2774049"/>
              <a:ext cx="309110" cy="931544"/>
            </a:xfrm>
            <a:custGeom>
              <a:avLst/>
              <a:gdLst>
                <a:gd name="T0" fmla="*/ 9145 w 338"/>
                <a:gd name="T1" fmla="*/ 0 h 1019"/>
                <a:gd name="T2" fmla="*/ 278931 w 338"/>
                <a:gd name="T3" fmla="*/ 866638 h 1019"/>
                <a:gd name="T4" fmla="*/ 269785 w 338"/>
                <a:gd name="T5" fmla="*/ 869380 h 1019"/>
                <a:gd name="T6" fmla="*/ 0 w 338"/>
                <a:gd name="T7" fmla="*/ 3657 h 1019"/>
                <a:gd name="T8" fmla="*/ 9145 w 338"/>
                <a:gd name="T9" fmla="*/ 0 h 1019"/>
                <a:gd name="T10" fmla="*/ 309110 w 338"/>
                <a:gd name="T11" fmla="*/ 843783 h 1019"/>
                <a:gd name="T12" fmla="*/ 294478 w 338"/>
                <a:gd name="T13" fmla="*/ 931544 h 1019"/>
                <a:gd name="T14" fmla="*/ 232290 w 338"/>
                <a:gd name="T15" fmla="*/ 867552 h 1019"/>
                <a:gd name="T16" fmla="*/ 309110 w 338"/>
                <a:gd name="T17" fmla="*/ 843783 h 10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38"/>
                <a:gd name="T28" fmla="*/ 0 h 1019"/>
                <a:gd name="T29" fmla="*/ 338 w 338"/>
                <a:gd name="T30" fmla="*/ 1019 h 10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38" h="1019">
                  <a:moveTo>
                    <a:pt x="10" y="0"/>
                  </a:moveTo>
                  <a:lnTo>
                    <a:pt x="305" y="948"/>
                  </a:lnTo>
                  <a:lnTo>
                    <a:pt x="295" y="951"/>
                  </a:lnTo>
                  <a:lnTo>
                    <a:pt x="0" y="4"/>
                  </a:lnTo>
                  <a:lnTo>
                    <a:pt x="10" y="0"/>
                  </a:lnTo>
                  <a:close/>
                  <a:moveTo>
                    <a:pt x="338" y="923"/>
                  </a:moveTo>
                  <a:lnTo>
                    <a:pt x="322" y="1019"/>
                  </a:lnTo>
                  <a:lnTo>
                    <a:pt x="254" y="949"/>
                  </a:lnTo>
                  <a:lnTo>
                    <a:pt x="338" y="923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45" name="Rectangle 98"/>
            <p:cNvSpPr>
              <a:spLocks noChangeArrowheads="1"/>
            </p:cNvSpPr>
            <p:nvPr/>
          </p:nvSpPr>
          <p:spPr bwMode="auto">
            <a:xfrm>
              <a:off x="2706555" y="3681825"/>
              <a:ext cx="772775" cy="2870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146" name="Freeform 99"/>
            <p:cNvSpPr>
              <a:spLocks noEditPoints="1"/>
            </p:cNvSpPr>
            <p:nvPr/>
          </p:nvSpPr>
          <p:spPr bwMode="auto">
            <a:xfrm>
              <a:off x="2696495" y="3671769"/>
              <a:ext cx="792894" cy="307163"/>
            </a:xfrm>
            <a:custGeom>
              <a:avLst/>
              <a:gdLst>
                <a:gd name="T0" fmla="*/ 0 w 867"/>
                <a:gd name="T1" fmla="*/ 0 h 336"/>
                <a:gd name="T2" fmla="*/ 792894 w 867"/>
                <a:gd name="T3" fmla="*/ 0 h 336"/>
                <a:gd name="T4" fmla="*/ 792894 w 867"/>
                <a:gd name="T5" fmla="*/ 307163 h 336"/>
                <a:gd name="T6" fmla="*/ 0 w 867"/>
                <a:gd name="T7" fmla="*/ 307163 h 336"/>
                <a:gd name="T8" fmla="*/ 0 w 867"/>
                <a:gd name="T9" fmla="*/ 0 h 336"/>
                <a:gd name="T10" fmla="*/ 20120 w 867"/>
                <a:gd name="T11" fmla="*/ 297107 h 336"/>
                <a:gd name="T12" fmla="*/ 10060 w 867"/>
                <a:gd name="T13" fmla="*/ 287051 h 336"/>
                <a:gd name="T14" fmla="*/ 782834 w 867"/>
                <a:gd name="T15" fmla="*/ 287051 h 336"/>
                <a:gd name="T16" fmla="*/ 772774 w 867"/>
                <a:gd name="T17" fmla="*/ 297107 h 336"/>
                <a:gd name="T18" fmla="*/ 772774 w 867"/>
                <a:gd name="T19" fmla="*/ 10056 h 336"/>
                <a:gd name="T20" fmla="*/ 782834 w 867"/>
                <a:gd name="T21" fmla="*/ 20112 h 336"/>
                <a:gd name="T22" fmla="*/ 10060 w 867"/>
                <a:gd name="T23" fmla="*/ 20112 h 336"/>
                <a:gd name="T24" fmla="*/ 20120 w 867"/>
                <a:gd name="T25" fmla="*/ 10056 h 336"/>
                <a:gd name="T26" fmla="*/ 20120 w 867"/>
                <a:gd name="T27" fmla="*/ 297107 h 3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67"/>
                <a:gd name="T43" fmla="*/ 0 h 336"/>
                <a:gd name="T44" fmla="*/ 867 w 867"/>
                <a:gd name="T45" fmla="*/ 336 h 3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67" h="336">
                  <a:moveTo>
                    <a:pt x="0" y="0"/>
                  </a:moveTo>
                  <a:lnTo>
                    <a:pt x="867" y="0"/>
                  </a:lnTo>
                  <a:lnTo>
                    <a:pt x="867" y="336"/>
                  </a:lnTo>
                  <a:lnTo>
                    <a:pt x="0" y="336"/>
                  </a:lnTo>
                  <a:lnTo>
                    <a:pt x="0" y="0"/>
                  </a:lnTo>
                  <a:close/>
                  <a:moveTo>
                    <a:pt x="22" y="325"/>
                  </a:moveTo>
                  <a:lnTo>
                    <a:pt x="11" y="314"/>
                  </a:lnTo>
                  <a:lnTo>
                    <a:pt x="856" y="314"/>
                  </a:lnTo>
                  <a:lnTo>
                    <a:pt x="845" y="325"/>
                  </a:lnTo>
                  <a:lnTo>
                    <a:pt x="845" y="11"/>
                  </a:lnTo>
                  <a:lnTo>
                    <a:pt x="856" y="22"/>
                  </a:lnTo>
                  <a:lnTo>
                    <a:pt x="11" y="22"/>
                  </a:lnTo>
                  <a:lnTo>
                    <a:pt x="22" y="11"/>
                  </a:lnTo>
                  <a:lnTo>
                    <a:pt x="22" y="325"/>
                  </a:lnTo>
                  <a:close/>
                </a:path>
              </a:pathLst>
            </a:custGeom>
            <a:solidFill>
              <a:srgbClr val="FF0000"/>
            </a:solidFill>
            <a:ln w="1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47" name="Rectangle 100"/>
            <p:cNvSpPr>
              <a:spLocks noChangeArrowheads="1"/>
            </p:cNvSpPr>
            <p:nvPr/>
          </p:nvSpPr>
          <p:spPr bwMode="auto">
            <a:xfrm>
              <a:off x="2706555" y="4077663"/>
              <a:ext cx="772775" cy="2870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148" name="Freeform 101"/>
            <p:cNvSpPr>
              <a:spLocks noEditPoints="1"/>
            </p:cNvSpPr>
            <p:nvPr/>
          </p:nvSpPr>
          <p:spPr bwMode="auto">
            <a:xfrm>
              <a:off x="2696495" y="4067607"/>
              <a:ext cx="792894" cy="307163"/>
            </a:xfrm>
            <a:custGeom>
              <a:avLst/>
              <a:gdLst>
                <a:gd name="T0" fmla="*/ 0 w 867"/>
                <a:gd name="T1" fmla="*/ 0 h 336"/>
                <a:gd name="T2" fmla="*/ 792894 w 867"/>
                <a:gd name="T3" fmla="*/ 0 h 336"/>
                <a:gd name="T4" fmla="*/ 792894 w 867"/>
                <a:gd name="T5" fmla="*/ 307163 h 336"/>
                <a:gd name="T6" fmla="*/ 0 w 867"/>
                <a:gd name="T7" fmla="*/ 307163 h 336"/>
                <a:gd name="T8" fmla="*/ 0 w 867"/>
                <a:gd name="T9" fmla="*/ 0 h 336"/>
                <a:gd name="T10" fmla="*/ 20120 w 867"/>
                <a:gd name="T11" fmla="*/ 297107 h 336"/>
                <a:gd name="T12" fmla="*/ 10060 w 867"/>
                <a:gd name="T13" fmla="*/ 287051 h 336"/>
                <a:gd name="T14" fmla="*/ 782834 w 867"/>
                <a:gd name="T15" fmla="*/ 287051 h 336"/>
                <a:gd name="T16" fmla="*/ 772774 w 867"/>
                <a:gd name="T17" fmla="*/ 297107 h 336"/>
                <a:gd name="T18" fmla="*/ 772774 w 867"/>
                <a:gd name="T19" fmla="*/ 10056 h 336"/>
                <a:gd name="T20" fmla="*/ 782834 w 867"/>
                <a:gd name="T21" fmla="*/ 20112 h 336"/>
                <a:gd name="T22" fmla="*/ 10060 w 867"/>
                <a:gd name="T23" fmla="*/ 20112 h 336"/>
                <a:gd name="T24" fmla="*/ 20120 w 867"/>
                <a:gd name="T25" fmla="*/ 10056 h 336"/>
                <a:gd name="T26" fmla="*/ 20120 w 867"/>
                <a:gd name="T27" fmla="*/ 297107 h 3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67"/>
                <a:gd name="T43" fmla="*/ 0 h 336"/>
                <a:gd name="T44" fmla="*/ 867 w 867"/>
                <a:gd name="T45" fmla="*/ 336 h 3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67" h="336">
                  <a:moveTo>
                    <a:pt x="0" y="0"/>
                  </a:moveTo>
                  <a:lnTo>
                    <a:pt x="867" y="0"/>
                  </a:lnTo>
                  <a:lnTo>
                    <a:pt x="867" y="336"/>
                  </a:lnTo>
                  <a:lnTo>
                    <a:pt x="0" y="336"/>
                  </a:lnTo>
                  <a:lnTo>
                    <a:pt x="0" y="0"/>
                  </a:lnTo>
                  <a:close/>
                  <a:moveTo>
                    <a:pt x="22" y="325"/>
                  </a:moveTo>
                  <a:lnTo>
                    <a:pt x="11" y="314"/>
                  </a:lnTo>
                  <a:lnTo>
                    <a:pt x="856" y="314"/>
                  </a:lnTo>
                  <a:lnTo>
                    <a:pt x="845" y="325"/>
                  </a:lnTo>
                  <a:lnTo>
                    <a:pt x="845" y="11"/>
                  </a:lnTo>
                  <a:lnTo>
                    <a:pt x="856" y="22"/>
                  </a:lnTo>
                  <a:lnTo>
                    <a:pt x="11" y="22"/>
                  </a:lnTo>
                  <a:lnTo>
                    <a:pt x="22" y="11"/>
                  </a:lnTo>
                  <a:lnTo>
                    <a:pt x="22" y="325"/>
                  </a:lnTo>
                  <a:close/>
                </a:path>
              </a:pathLst>
            </a:custGeom>
            <a:solidFill>
              <a:srgbClr val="FF0000"/>
            </a:solidFill>
            <a:ln w="1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49" name="Freeform 102"/>
            <p:cNvSpPr>
              <a:spLocks noEditPoints="1"/>
            </p:cNvSpPr>
            <p:nvPr/>
          </p:nvSpPr>
          <p:spPr bwMode="auto">
            <a:xfrm>
              <a:off x="3493048" y="3830836"/>
              <a:ext cx="509391" cy="205689"/>
            </a:xfrm>
            <a:custGeom>
              <a:avLst/>
              <a:gdLst>
                <a:gd name="T0" fmla="*/ 2744 w 557"/>
                <a:gd name="T1" fmla="*/ 0 h 225"/>
                <a:gd name="T2" fmla="*/ 449032 w 557"/>
                <a:gd name="T3" fmla="*/ 169122 h 225"/>
                <a:gd name="T4" fmla="*/ 445374 w 557"/>
                <a:gd name="T5" fmla="*/ 178264 h 225"/>
                <a:gd name="T6" fmla="*/ 0 w 557"/>
                <a:gd name="T7" fmla="*/ 9142 h 225"/>
                <a:gd name="T8" fmla="*/ 2744 w 557"/>
                <a:gd name="T9" fmla="*/ 0 h 225"/>
                <a:gd name="T10" fmla="*/ 449032 w 557"/>
                <a:gd name="T11" fmla="*/ 131641 h 225"/>
                <a:gd name="T12" fmla="*/ 509391 w 557"/>
                <a:gd name="T13" fmla="*/ 196547 h 225"/>
                <a:gd name="T14" fmla="*/ 420682 w 557"/>
                <a:gd name="T15" fmla="*/ 205689 h 225"/>
                <a:gd name="T16" fmla="*/ 449032 w 557"/>
                <a:gd name="T17" fmla="*/ 131641 h 2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7"/>
                <a:gd name="T28" fmla="*/ 0 h 225"/>
                <a:gd name="T29" fmla="*/ 557 w 557"/>
                <a:gd name="T30" fmla="*/ 225 h 2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7" h="225">
                  <a:moveTo>
                    <a:pt x="3" y="0"/>
                  </a:moveTo>
                  <a:lnTo>
                    <a:pt x="491" y="185"/>
                  </a:lnTo>
                  <a:lnTo>
                    <a:pt x="487" y="195"/>
                  </a:lnTo>
                  <a:lnTo>
                    <a:pt x="0" y="10"/>
                  </a:lnTo>
                  <a:lnTo>
                    <a:pt x="3" y="0"/>
                  </a:lnTo>
                  <a:close/>
                  <a:moveTo>
                    <a:pt x="491" y="144"/>
                  </a:moveTo>
                  <a:lnTo>
                    <a:pt x="557" y="215"/>
                  </a:lnTo>
                  <a:lnTo>
                    <a:pt x="460" y="225"/>
                  </a:lnTo>
                  <a:lnTo>
                    <a:pt x="491" y="144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50" name="Text Box 109"/>
            <p:cNvSpPr txBox="1">
              <a:spLocks noChangeArrowheads="1"/>
            </p:cNvSpPr>
            <p:nvPr/>
          </p:nvSpPr>
          <p:spPr bwMode="auto">
            <a:xfrm>
              <a:off x="2859281" y="2514697"/>
              <a:ext cx="1166936" cy="39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500"/>
                </a:spcAft>
              </a:pPr>
              <a:r>
                <a:rPr lang="en-GB" sz="1200">
                  <a:latin typeface="Calibri" pitchFamily="34" charset="0"/>
                </a:rPr>
                <a:t>IFIs/IGOs/Funds</a:t>
              </a:r>
              <a:endParaRPr lang="en-US" sz="1200"/>
            </a:p>
          </p:txBody>
        </p:sp>
        <p:sp>
          <p:nvSpPr>
            <p:cNvPr id="4151" name="Text Box 111"/>
            <p:cNvSpPr txBox="1">
              <a:spLocks noChangeArrowheads="1"/>
            </p:cNvSpPr>
            <p:nvPr/>
          </p:nvSpPr>
          <p:spPr bwMode="auto">
            <a:xfrm>
              <a:off x="2700154" y="3372834"/>
              <a:ext cx="825817" cy="20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500"/>
                </a:spcAft>
              </a:pPr>
              <a:r>
                <a:rPr lang="en-GB" sz="1200">
                  <a:latin typeface="Calibri" pitchFamily="34" charset="0"/>
                </a:rPr>
                <a:t>Country A</a:t>
              </a:r>
              <a:endParaRPr lang="en-US" sz="1200"/>
            </a:p>
          </p:txBody>
        </p:sp>
        <p:sp>
          <p:nvSpPr>
            <p:cNvPr id="4152" name="Text Box 114"/>
            <p:cNvSpPr txBox="1">
              <a:spLocks noChangeArrowheads="1"/>
            </p:cNvSpPr>
            <p:nvPr/>
          </p:nvSpPr>
          <p:spPr bwMode="auto">
            <a:xfrm>
              <a:off x="2704726" y="3756788"/>
              <a:ext cx="825817" cy="20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500"/>
                </a:spcAft>
              </a:pPr>
              <a:r>
                <a:rPr lang="en-GB" sz="1200">
                  <a:latin typeface="Calibri" pitchFamily="34" charset="0"/>
                </a:rPr>
                <a:t>Country B</a:t>
              </a:r>
              <a:endParaRPr lang="en-US" sz="1200"/>
            </a:p>
          </p:txBody>
        </p:sp>
        <p:sp>
          <p:nvSpPr>
            <p:cNvPr id="4153" name="Text Box 117"/>
            <p:cNvSpPr txBox="1">
              <a:spLocks noChangeArrowheads="1"/>
            </p:cNvSpPr>
            <p:nvPr/>
          </p:nvSpPr>
          <p:spPr bwMode="auto">
            <a:xfrm>
              <a:off x="2704726" y="4149883"/>
              <a:ext cx="825817" cy="20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500"/>
                </a:spcAft>
              </a:pPr>
              <a:r>
                <a:rPr lang="en-GB" sz="1200">
                  <a:latin typeface="Calibri" pitchFamily="34" charset="0"/>
                </a:rPr>
                <a:t>Country C</a:t>
              </a:r>
              <a:endParaRPr lang="en-US" sz="1200"/>
            </a:p>
          </p:txBody>
        </p:sp>
        <p:sp>
          <p:nvSpPr>
            <p:cNvPr id="4154" name="Text Box 120"/>
            <p:cNvSpPr txBox="1">
              <a:spLocks noChangeArrowheads="1"/>
            </p:cNvSpPr>
            <p:nvPr/>
          </p:nvSpPr>
          <p:spPr bwMode="auto">
            <a:xfrm>
              <a:off x="4137789" y="3982589"/>
              <a:ext cx="777347" cy="278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500"/>
                </a:spcAft>
              </a:pPr>
              <a:r>
                <a:rPr lang="en-GB" sz="1200">
                  <a:latin typeface="Calibri" pitchFamily="34" charset="0"/>
                </a:rPr>
                <a:t>Funded Activities</a:t>
              </a:r>
              <a:endParaRPr lang="en-US" sz="120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3668603" y="2960799"/>
              <a:ext cx="2916324" cy="1656333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200"/>
            </a:p>
          </p:txBody>
        </p:sp>
        <p:cxnSp>
          <p:nvCxnSpPr>
            <p:cNvPr id="135" name="Straight Arrow Connector 134"/>
            <p:cNvCxnSpPr>
              <a:stCxn id="4151" idx="3"/>
            </p:cNvCxnSpPr>
            <p:nvPr/>
          </p:nvCxnSpPr>
          <p:spPr>
            <a:xfrm flipV="1">
              <a:off x="3525718" y="2637106"/>
              <a:ext cx="1475259" cy="8379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/>
            <p:nvPr/>
          </p:nvCxnSpPr>
          <p:spPr>
            <a:xfrm rot="5400000">
              <a:off x="5559670" y="2978511"/>
              <a:ext cx="251626" cy="122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99" name="Rectangle 143"/>
          <p:cNvSpPr>
            <a:spLocks noChangeArrowheads="1"/>
          </p:cNvSpPr>
          <p:nvPr/>
        </p:nvSpPr>
        <p:spPr bwMode="auto">
          <a:xfrm>
            <a:off x="128588" y="115888"/>
            <a:ext cx="88566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GB">
                <a:solidFill>
                  <a:srgbClr val="660066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The Global Climate Finance Regime – The Future Architecture</a:t>
            </a:r>
            <a:endParaRPr lang="en-GB" sz="800">
              <a:solidFill>
                <a:srgbClr val="660066"/>
              </a:solidFill>
              <a:latin typeface="Gill Sans MT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344489" y="260350"/>
            <a:ext cx="78848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n-GB" dirty="0">
                <a:solidFill>
                  <a:srgbClr val="660066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International Climate </a:t>
            </a:r>
            <a:r>
              <a:rPr lang="en-GB" dirty="0" smtClean="0">
                <a:solidFill>
                  <a:srgbClr val="660066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Finance:  </a:t>
            </a:r>
          </a:p>
          <a:p>
            <a:pPr algn="just" eaLnBrk="0" hangingPunct="0"/>
            <a:r>
              <a:rPr lang="en-GB" dirty="0" smtClean="0">
                <a:solidFill>
                  <a:srgbClr val="660066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The Status Quo according to National Communications</a:t>
            </a:r>
            <a:endParaRPr lang="en-GB" sz="800" dirty="0">
              <a:solidFill>
                <a:srgbClr val="660066"/>
              </a:solidFill>
              <a:latin typeface="Gill Sans MT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8504" y="1706029"/>
            <a:ext cx="835292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365125">
              <a:buFont typeface="Arial" pitchFamily="34" charset="0"/>
              <a:buChar char="•"/>
            </a:pPr>
            <a:r>
              <a:rPr lang="en-GB" dirty="0" smtClean="0"/>
              <a:t>Reported financial contributions made by Annex II Parties to multilateral institutions</a:t>
            </a:r>
          </a:p>
          <a:p>
            <a:pPr marL="365125" indent="-365125">
              <a:buFont typeface="Arial" pitchFamily="34" charset="0"/>
              <a:buChar char="•"/>
            </a:pPr>
            <a:r>
              <a:rPr lang="en-GB" dirty="0" smtClean="0"/>
              <a:t>Financial contributions reported by Annex II Parties to the Climate Investment Funds in the period 2005–2010</a:t>
            </a:r>
          </a:p>
          <a:p>
            <a:pPr marL="365125" indent="-365125">
              <a:buFont typeface="Arial" pitchFamily="34" charset="0"/>
              <a:buChar char="•"/>
            </a:pPr>
            <a:r>
              <a:rPr lang="en-GB" dirty="0" smtClean="0"/>
              <a:t>Bilateral contributions</a:t>
            </a:r>
          </a:p>
          <a:p>
            <a:endParaRPr lang="en-GB" dirty="0" smtClean="0"/>
          </a:p>
          <a:p>
            <a:r>
              <a:rPr lang="en-GB" sz="2000" dirty="0" smtClean="0"/>
              <a:t>Source: UNFCCC Secretariat, </a:t>
            </a:r>
            <a:r>
              <a:rPr lang="en-GB" sz="2000" i="1" dirty="0" smtClean="0"/>
              <a:t>Compilation and synthesis of fifth national communications, Addendum: Financial resources, technology transfer, vulnerability, adaptation and other issues relating to the implementation of the Convention by Parties included in Annex I to the Convention</a:t>
            </a:r>
            <a:r>
              <a:rPr lang="en-GB" sz="2000" dirty="0" smtClean="0"/>
              <a:t>, 20 May 2011, FCCC/SBI/2011/INF.1/Add.2.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172580" y="6237312"/>
            <a:ext cx="75968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 sz="18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smtClean="0">
                <a:solidFill>
                  <a:srgbClr val="000000"/>
                </a:solidFill>
              </a:rPr>
              <a:t>	Annual </a:t>
            </a:r>
            <a:r>
              <a:rPr lang="en-US" sz="1800" b="1" dirty="0">
                <a:solidFill>
                  <a:srgbClr val="000000"/>
                </a:solidFill>
              </a:rPr>
              <a:t>averages, $</a:t>
            </a:r>
            <a:r>
              <a:rPr lang="en-US" sz="1800" b="1" dirty="0" err="1" smtClean="0">
                <a:solidFill>
                  <a:srgbClr val="000000"/>
                </a:solidFill>
              </a:rPr>
              <a:t>bn</a:t>
            </a:r>
            <a:r>
              <a:rPr lang="en-US" sz="1800" b="1" dirty="0" smtClean="0">
                <a:solidFill>
                  <a:srgbClr val="000000"/>
                </a:solidFill>
              </a:rPr>
              <a:t>		Shares in 1998-2010 total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5313040" y="2276872"/>
          <a:ext cx="3312368" cy="3613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1388604" y="728700"/>
          <a:ext cx="3312368" cy="5364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4488" y="260350"/>
            <a:ext cx="8245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GB" dirty="0" smtClean="0">
                <a:solidFill>
                  <a:srgbClr val="660066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NATCOM Multilateral Contributions by Annex II Parties</a:t>
            </a:r>
            <a:endParaRPr lang="en-GB" sz="800" dirty="0">
              <a:solidFill>
                <a:srgbClr val="660066"/>
              </a:solidFill>
              <a:latin typeface="Gill Sans MT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4592960" y="656692"/>
          <a:ext cx="399644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740532" y="1088740"/>
          <a:ext cx="3491880" cy="5292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44488" y="260350"/>
            <a:ext cx="8245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GB" dirty="0" smtClean="0">
                <a:solidFill>
                  <a:srgbClr val="660066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NATCOM 4 Multilateral Contributions:  UNFCCC or not? </a:t>
            </a:r>
            <a:endParaRPr lang="en-GB" sz="800" dirty="0">
              <a:solidFill>
                <a:srgbClr val="660066"/>
              </a:solidFill>
              <a:latin typeface="Gill Sans MT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07628" y="6207695"/>
            <a:ext cx="2497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NC4   (2005 –10)</a:t>
            </a:r>
            <a:endParaRPr lang="en-GB" dirty="0"/>
          </a:p>
        </p:txBody>
      </p:sp>
      <p:grpSp>
        <p:nvGrpSpPr>
          <p:cNvPr id="15" name="Group 14"/>
          <p:cNvGrpSpPr/>
          <p:nvPr/>
        </p:nvGrpSpPr>
        <p:grpSpPr>
          <a:xfrm>
            <a:off x="596516" y="944724"/>
            <a:ext cx="6588732" cy="5652628"/>
            <a:chOff x="596516" y="944724"/>
            <a:chExt cx="6588732" cy="5652628"/>
          </a:xfrm>
        </p:grpSpPr>
        <p:sp>
          <p:nvSpPr>
            <p:cNvPr id="16" name="Rectangle 15"/>
            <p:cNvSpPr/>
            <p:nvPr/>
          </p:nvSpPr>
          <p:spPr>
            <a:xfrm>
              <a:off x="596516" y="944724"/>
              <a:ext cx="3816424" cy="56526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953000" y="5337212"/>
              <a:ext cx="2232248" cy="7560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16200000" flipH="1">
              <a:off x="3566846" y="1754814"/>
              <a:ext cx="4428492" cy="28083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4412940" y="6057292"/>
              <a:ext cx="2736304" cy="5400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3044788" y="1016732"/>
            <a:ext cx="1296144" cy="5436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44488" y="260350"/>
            <a:ext cx="8245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GB" dirty="0" smtClean="0">
                <a:solidFill>
                  <a:srgbClr val="660066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The Balances of non-UNFCCC Multilateral Contributions: </a:t>
            </a:r>
          </a:p>
          <a:p>
            <a:pPr algn="just" eaLnBrk="0" hangingPunct="0"/>
            <a:r>
              <a:rPr lang="en-GB" dirty="0" smtClean="0">
                <a:solidFill>
                  <a:srgbClr val="660066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The Case of the CIFs</a:t>
            </a:r>
            <a:endParaRPr lang="en-GB" sz="800" dirty="0">
              <a:solidFill>
                <a:srgbClr val="660066"/>
              </a:solidFill>
              <a:latin typeface="Gill Sans MT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5385048" y="3212976"/>
          <a:ext cx="41044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5714703" y="5841268"/>
            <a:ext cx="26571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 smtClean="0">
                <a:solidFill>
                  <a:srgbClr val="000000"/>
                </a:solidFill>
              </a:rPr>
              <a:t>CTF Trustee Commitments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41032" y="1412776"/>
            <a:ext cx="33618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/>
              <a:t>Total funds received:</a:t>
            </a:r>
          </a:p>
          <a:p>
            <a:r>
              <a:rPr lang="en-GB" sz="1800" b="1" dirty="0" smtClean="0"/>
              <a:t>Mitigation : Adaptation = 88 :12</a:t>
            </a:r>
          </a:p>
          <a:p>
            <a:endParaRPr lang="en-GB" sz="1800" b="1" dirty="0" smtClean="0"/>
          </a:p>
          <a:p>
            <a:r>
              <a:rPr lang="en-GB" sz="1800" b="1" dirty="0" smtClean="0"/>
              <a:t>CTF funds committed:</a:t>
            </a:r>
          </a:p>
          <a:p>
            <a:r>
              <a:rPr lang="en-GB" sz="1800" b="1" dirty="0" smtClean="0"/>
              <a:t>Developed : Developing = 50:50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16424" y="692696"/>
            <a:ext cx="4953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800" dirty="0" smtClean="0"/>
              <a:t>Source: CIF </a:t>
            </a:r>
            <a:r>
              <a:rPr lang="fr-FR" sz="1800" dirty="0" err="1" smtClean="0"/>
              <a:t>Disbursement</a:t>
            </a:r>
            <a:r>
              <a:rPr lang="fr-FR" sz="1800" dirty="0" smtClean="0"/>
              <a:t> Reports (31/12/2010)</a:t>
            </a:r>
          </a:p>
        </p:txBody>
      </p:sp>
      <p:graphicFrame>
        <p:nvGraphicFramePr>
          <p:cNvPr id="11" name="Chart 10"/>
          <p:cNvGraphicFramePr/>
          <p:nvPr/>
        </p:nvGraphicFramePr>
        <p:xfrm>
          <a:off x="668524" y="1412776"/>
          <a:ext cx="4572000" cy="4932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560512" y="806515"/>
          <a:ext cx="4572000" cy="5832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5457056" y="1166555"/>
          <a:ext cx="2664296" cy="5133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208584" y="1022539"/>
            <a:ext cx="7344816" cy="5724636"/>
            <a:chOff x="1100572" y="980728"/>
            <a:chExt cx="7344816" cy="5724636"/>
          </a:xfrm>
        </p:grpSpPr>
        <p:sp>
          <p:nvSpPr>
            <p:cNvPr id="6" name="Flowchart: Manual Input 5"/>
            <p:cNvSpPr/>
            <p:nvPr/>
          </p:nvSpPr>
          <p:spPr>
            <a:xfrm flipV="1">
              <a:off x="1100572" y="1088740"/>
              <a:ext cx="2052228" cy="1116124"/>
            </a:xfrm>
            <a:prstGeom prst="flowChartManualInpu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16200000" flipH="1">
              <a:off x="1820652" y="3537012"/>
              <a:ext cx="4464496" cy="180020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4953000" y="980728"/>
              <a:ext cx="3492388" cy="57246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3152800" y="980728"/>
              <a:ext cx="1800200" cy="108012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550052" y="5049180"/>
            <a:ext cx="14895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‘PG’ = Preparation Grant</a:t>
            </a:r>
            <a:endParaRPr lang="en-GB" sz="10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44488" y="152636"/>
            <a:ext cx="8245475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GB" dirty="0" smtClean="0">
                <a:solidFill>
                  <a:srgbClr val="660066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Adaptation Funding: </a:t>
            </a:r>
          </a:p>
          <a:p>
            <a:pPr algn="just" eaLnBrk="0" hangingPunct="0"/>
            <a:r>
              <a:rPr lang="en-GB" sz="2300" dirty="0" smtClean="0">
                <a:solidFill>
                  <a:srgbClr val="660066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The Pilot Programme for Climate Resilience and Adaptation Fund</a:t>
            </a:r>
            <a:endParaRPr lang="en-GB" sz="2300" dirty="0">
              <a:solidFill>
                <a:srgbClr val="660066"/>
              </a:solidFill>
              <a:latin typeface="Gill Sans MT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09654" y="6237312"/>
            <a:ext cx="29197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ill Sans MT" pitchFamily="34" charset="0"/>
              </a:rPr>
              <a:t>Cumulative: Committed or Spent</a:t>
            </a:r>
            <a:endParaRPr lang="en-GB" sz="16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188804" y="5373216"/>
            <a:ext cx="536459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WarnockPro-Regular"/>
              </a:rPr>
              <a:t>The SPA portfolio comprises 26 GEF projects and programs financed by $48.35 million in SPA funding, $79.28  million in GEF focal area support (for 12 projects), and $649.64 million in other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WarnockPro-Regular"/>
              </a:rPr>
              <a:t>cofinancing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WarnockPro-Regular"/>
              </a:rPr>
              <a:t> support, for a total portfolio value of $777.27 million.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704528" y="1088740"/>
          <a:ext cx="292608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44488" y="260350"/>
            <a:ext cx="8245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GB" dirty="0" smtClean="0">
                <a:solidFill>
                  <a:srgbClr val="660066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The GEF Trust Fund 2005-10</a:t>
            </a:r>
            <a:endParaRPr lang="en-GB" sz="800" dirty="0">
              <a:solidFill>
                <a:srgbClr val="660066"/>
              </a:solidFill>
              <a:latin typeface="Gill Sans MT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92860" y="2348880"/>
            <a:ext cx="50690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Funds received NC4: $3billion</a:t>
            </a:r>
          </a:p>
          <a:p>
            <a:r>
              <a:rPr lang="en-GB" dirty="0" smtClean="0"/>
              <a:t>Funds spent on adaptation: $127million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21645</TotalTime>
  <Words>818</Words>
  <Application>Microsoft Office PowerPoint</Application>
  <PresentationFormat>A4 Paper (210x297 mm)</PresentationFormat>
  <Paragraphs>152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OIES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Indices</dc:title>
  <dc:creator>Müller</dc:creator>
  <cp:lastModifiedBy>IT Officer</cp:lastModifiedBy>
  <cp:revision>820</cp:revision>
  <dcterms:created xsi:type="dcterms:W3CDTF">2003-02-10T11:42:57Z</dcterms:created>
  <dcterms:modified xsi:type="dcterms:W3CDTF">2011-09-22T09:12:49Z</dcterms:modified>
</cp:coreProperties>
</file>