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xml" ContentType="application/vnd.openxmlformats-officedocument.presentationml.notesSlide+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431" r:id="rId2"/>
    <p:sldId id="437" r:id="rId3"/>
    <p:sldId id="456" r:id="rId4"/>
    <p:sldId id="458" r:id="rId5"/>
    <p:sldId id="460" r:id="rId6"/>
    <p:sldId id="461" r:id="rId7"/>
    <p:sldId id="465" r:id="rId8"/>
    <p:sldId id="464" r:id="rId9"/>
    <p:sldId id="452" r:id="rId10"/>
    <p:sldId id="454" r:id="rId11"/>
    <p:sldId id="442" r:id="rId12"/>
    <p:sldId id="440" r:id="rId13"/>
    <p:sldId id="438" r:id="rId14"/>
    <p:sldId id="470" r:id="rId15"/>
    <p:sldId id="472" r:id="rId16"/>
    <p:sldId id="474" r:id="rId17"/>
    <p:sldId id="475" r:id="rId18"/>
    <p:sldId id="476" r:id="rId19"/>
  </p:sldIdLst>
  <p:sldSz cx="9906000" cy="6858000" type="A4"/>
  <p:notesSz cx="6640513" cy="990441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19">
          <p15:clr>
            <a:srgbClr val="A4A3A4"/>
          </p15:clr>
        </p15:guide>
        <p15:guide id="2" pos="20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3366"/>
    <a:srgbClr val="0066FF"/>
    <a:srgbClr val="FFFF00"/>
    <a:srgbClr val="00FF00"/>
    <a:srgbClr val="CC3300"/>
    <a:srgbClr val="6600CC"/>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209" autoAdjust="0"/>
    <p:restoredTop sz="95935" autoAdjust="0"/>
  </p:normalViewPr>
  <p:slideViewPr>
    <p:cSldViewPr showGuides="1">
      <p:cViewPr varScale="1">
        <p:scale>
          <a:sx n="123" d="100"/>
          <a:sy n="123" d="100"/>
        </p:scale>
        <p:origin x="192" y="20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392"/>
    </p:cViewPr>
  </p:sorterViewPr>
  <p:notesViewPr>
    <p:cSldViewPr showGuides="1">
      <p:cViewPr varScale="1">
        <p:scale>
          <a:sx n="52" d="100"/>
          <a:sy n="52" d="100"/>
        </p:scale>
        <p:origin x="-2664" y="-84"/>
      </p:cViewPr>
      <p:guideLst>
        <p:guide orient="horz" pos="3119"/>
        <p:guide pos="2091"/>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Sheet1!$A$2:$A$25</c:f>
              <c:numCache>
                <c:formatCode>General</c:formatCode>
                <c:ptCount val="24"/>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numCache>
            </c:num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smooth val="0"/>
          <c:extLst xmlns:c16r2="http://schemas.microsoft.com/office/drawing/2015/06/chart">
            <c:ext xmlns:c16="http://schemas.microsoft.com/office/drawing/2014/chart" uri="{C3380CC4-5D6E-409C-BE32-E72D297353CC}">
              <c16:uniqueId val="{00000000-7336-4A0D-A312-558BE69ECFA6}"/>
            </c:ext>
          </c:extLst>
        </c:ser>
        <c:dLbls>
          <c:showLegendKey val="0"/>
          <c:showVal val="0"/>
          <c:showCatName val="0"/>
          <c:showSerName val="0"/>
          <c:showPercent val="0"/>
          <c:showBubbleSize val="0"/>
        </c:dLbls>
        <c:marker val="1"/>
        <c:smooth val="0"/>
        <c:axId val="-2112408160"/>
        <c:axId val="-2112352528"/>
      </c:lineChart>
      <c:catAx>
        <c:axId val="-211240816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12352528"/>
        <c:crosses val="autoZero"/>
        <c:auto val="1"/>
        <c:lblAlgn val="ctr"/>
        <c:lblOffset val="100"/>
        <c:tickLblSkip val="1"/>
        <c:noMultiLvlLbl val="0"/>
      </c:catAx>
      <c:valAx>
        <c:axId val="-2112352528"/>
        <c:scaling>
          <c:orientation val="minMax"/>
          <c:max val="0.01"/>
          <c:min val="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2408160"/>
        <c:crosses val="autoZero"/>
        <c:crossBetween val="midCat"/>
        <c:majorUnit val="1.0"/>
        <c:minorUnit val="0.01"/>
      </c:valAx>
      <c:spPr>
        <a:noFill/>
        <a:ln>
          <a:noFill/>
        </a:ln>
        <a:effectLst/>
      </c:spPr>
    </c:plotArea>
    <c:plotVisOnly val="1"/>
    <c:dispBlanksAs val="gap"/>
    <c:showDLblsOverMax val="0"/>
  </c:chart>
  <c:spPr>
    <a:noFill/>
    <a:ln>
      <a:noFill/>
    </a:ln>
    <a:effectLst/>
  </c:spPr>
  <c:txPr>
    <a:bodyPr/>
    <a:lstStyle/>
    <a:p>
      <a:pPr>
        <a:defRPr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Sheet1!$A$2:$A$25</c:f>
              <c:numCache>
                <c:formatCode>General</c:formatCode>
                <c:ptCount val="24"/>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numCache>
            </c:num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smooth val="0"/>
          <c:extLst xmlns:c16r2="http://schemas.microsoft.com/office/drawing/2015/06/chart">
            <c:ext xmlns:c16="http://schemas.microsoft.com/office/drawing/2014/chart" uri="{C3380CC4-5D6E-409C-BE32-E72D297353CC}">
              <c16:uniqueId val="{00000000-DF56-4D26-8720-2D62322C6594}"/>
            </c:ext>
          </c:extLst>
        </c:ser>
        <c:dLbls>
          <c:showLegendKey val="0"/>
          <c:showVal val="0"/>
          <c:showCatName val="0"/>
          <c:showSerName val="0"/>
          <c:showPercent val="0"/>
          <c:showBubbleSize val="0"/>
        </c:dLbls>
        <c:marker val="1"/>
        <c:smooth val="0"/>
        <c:axId val="-2110873504"/>
        <c:axId val="-2110866912"/>
      </c:lineChart>
      <c:catAx>
        <c:axId val="-2110873504"/>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10866912"/>
        <c:crosses val="autoZero"/>
        <c:auto val="1"/>
        <c:lblAlgn val="ctr"/>
        <c:lblOffset val="100"/>
        <c:tickLblSkip val="1"/>
        <c:noMultiLvlLbl val="0"/>
      </c:catAx>
      <c:valAx>
        <c:axId val="-2110866912"/>
        <c:scaling>
          <c:orientation val="minMax"/>
          <c:max val="0.01"/>
          <c:min val="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0873504"/>
        <c:crosses val="autoZero"/>
        <c:crossBetween val="midCat"/>
        <c:majorUnit val="1.0"/>
        <c:minorUnit val="0.01"/>
      </c:valAx>
      <c:spPr>
        <a:noFill/>
        <a:ln>
          <a:noFill/>
        </a:ln>
        <a:effectLst/>
      </c:spPr>
    </c:plotArea>
    <c:plotVisOnly val="1"/>
    <c:dispBlanksAs val="gap"/>
    <c:showDLblsOverMax val="0"/>
  </c:chart>
  <c:spPr>
    <a:noFill/>
    <a:ln>
      <a:noFill/>
    </a:ln>
    <a:effectLst/>
  </c:spPr>
  <c:txPr>
    <a:bodyPr/>
    <a:lstStyle/>
    <a:p>
      <a:pPr>
        <a:defRPr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Sheet1!$A$2:$A$25</c:f>
              <c:numCache>
                <c:formatCode>General</c:formatCode>
                <c:ptCount val="24"/>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numCache>
            </c:num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smooth val="0"/>
          <c:extLst xmlns:c16r2="http://schemas.microsoft.com/office/drawing/2015/06/chart">
            <c:ext xmlns:c16="http://schemas.microsoft.com/office/drawing/2014/chart" uri="{C3380CC4-5D6E-409C-BE32-E72D297353CC}">
              <c16:uniqueId val="{00000000-F613-4CEA-990E-F1325286232C}"/>
            </c:ext>
          </c:extLst>
        </c:ser>
        <c:dLbls>
          <c:showLegendKey val="0"/>
          <c:showVal val="0"/>
          <c:showCatName val="0"/>
          <c:showSerName val="0"/>
          <c:showPercent val="0"/>
          <c:showBubbleSize val="0"/>
        </c:dLbls>
        <c:marker val="1"/>
        <c:smooth val="0"/>
        <c:axId val="-2129501984"/>
        <c:axId val="-2129499872"/>
      </c:lineChart>
      <c:catAx>
        <c:axId val="-2129501984"/>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29499872"/>
        <c:crosses val="autoZero"/>
        <c:auto val="1"/>
        <c:lblAlgn val="ctr"/>
        <c:lblOffset val="100"/>
        <c:tickLblSkip val="1"/>
        <c:noMultiLvlLbl val="0"/>
      </c:catAx>
      <c:valAx>
        <c:axId val="-2129499872"/>
        <c:scaling>
          <c:orientation val="minMax"/>
          <c:max val="0.01"/>
          <c:min val="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29501984"/>
        <c:crosses val="autoZero"/>
        <c:crossBetween val="midCat"/>
        <c:majorUnit val="1.0"/>
        <c:minorUnit val="0.01"/>
      </c:valAx>
      <c:spPr>
        <a:noFill/>
        <a:ln>
          <a:noFill/>
        </a:ln>
        <a:effectLst/>
      </c:spPr>
    </c:plotArea>
    <c:plotVisOnly val="1"/>
    <c:dispBlanksAs val="gap"/>
    <c:showDLblsOverMax val="0"/>
  </c:chart>
  <c:spPr>
    <a:noFill/>
    <a:ln>
      <a:noFill/>
    </a:ln>
    <a:effectLst/>
  </c:spPr>
  <c:txPr>
    <a:bodyPr/>
    <a:lstStyle/>
    <a:p>
      <a:pPr>
        <a:defRPr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Sheet1!$A$2:$A$25</c:f>
              <c:numCache>
                <c:formatCode>General</c:formatCode>
                <c:ptCount val="24"/>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numCache>
            </c:num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smooth val="0"/>
          <c:extLst xmlns:c16r2="http://schemas.microsoft.com/office/drawing/2015/06/chart">
            <c:ext xmlns:c16="http://schemas.microsoft.com/office/drawing/2014/chart" uri="{C3380CC4-5D6E-409C-BE32-E72D297353CC}">
              <c16:uniqueId val="{00000000-74F6-442F-99F9-802A056C3951}"/>
            </c:ext>
          </c:extLst>
        </c:ser>
        <c:dLbls>
          <c:showLegendKey val="0"/>
          <c:showVal val="0"/>
          <c:showCatName val="0"/>
          <c:showSerName val="0"/>
          <c:showPercent val="0"/>
          <c:showBubbleSize val="0"/>
        </c:dLbls>
        <c:marker val="1"/>
        <c:smooth val="0"/>
        <c:axId val="-2116155936"/>
        <c:axId val="-2116150192"/>
      </c:lineChart>
      <c:catAx>
        <c:axId val="-2116155936"/>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16150192"/>
        <c:crosses val="autoZero"/>
        <c:auto val="1"/>
        <c:lblAlgn val="ctr"/>
        <c:lblOffset val="100"/>
        <c:tickLblSkip val="1"/>
        <c:noMultiLvlLbl val="0"/>
      </c:catAx>
      <c:valAx>
        <c:axId val="-2116150192"/>
        <c:scaling>
          <c:orientation val="minMax"/>
          <c:max val="0.01"/>
          <c:min val="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6155936"/>
        <c:crosses val="autoZero"/>
        <c:crossBetween val="midCat"/>
        <c:majorUnit val="1.0"/>
        <c:minorUnit val="0.01"/>
      </c:valAx>
      <c:spPr>
        <a:noFill/>
        <a:ln>
          <a:noFill/>
        </a:ln>
        <a:effectLst/>
      </c:spPr>
    </c:plotArea>
    <c:plotVisOnly val="1"/>
    <c:dispBlanksAs val="gap"/>
    <c:showDLblsOverMax val="0"/>
  </c:chart>
  <c:spPr>
    <a:noFill/>
    <a:ln>
      <a:noFill/>
    </a:ln>
    <a:effectLst/>
  </c:spPr>
  <c:txPr>
    <a:bodyPr/>
    <a:lstStyle/>
    <a:p>
      <a:pPr>
        <a:defRPr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Sheet1!$A$2:$A$25</c:f>
              <c:numCache>
                <c:formatCode>General</c:formatCode>
                <c:ptCount val="24"/>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numCache>
            </c:num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smooth val="0"/>
          <c:extLst xmlns:c16r2="http://schemas.microsoft.com/office/drawing/2015/06/chart">
            <c:ext xmlns:c16="http://schemas.microsoft.com/office/drawing/2014/chart" uri="{C3380CC4-5D6E-409C-BE32-E72D297353CC}">
              <c16:uniqueId val="{00000000-476B-47E7-B4E0-2E5728C2E1D4}"/>
            </c:ext>
          </c:extLst>
        </c:ser>
        <c:dLbls>
          <c:showLegendKey val="0"/>
          <c:showVal val="0"/>
          <c:showCatName val="0"/>
          <c:showSerName val="0"/>
          <c:showPercent val="0"/>
          <c:showBubbleSize val="0"/>
        </c:dLbls>
        <c:marker val="1"/>
        <c:smooth val="0"/>
        <c:axId val="-2116125776"/>
        <c:axId val="-2116119152"/>
      </c:lineChart>
      <c:catAx>
        <c:axId val="-2116125776"/>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16119152"/>
        <c:crosses val="autoZero"/>
        <c:auto val="1"/>
        <c:lblAlgn val="ctr"/>
        <c:lblOffset val="100"/>
        <c:tickLblSkip val="1"/>
        <c:noMultiLvlLbl val="0"/>
      </c:catAx>
      <c:valAx>
        <c:axId val="-2116119152"/>
        <c:scaling>
          <c:orientation val="minMax"/>
          <c:max val="0.01"/>
          <c:min val="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6125776"/>
        <c:crosses val="autoZero"/>
        <c:crossBetween val="midCat"/>
        <c:majorUnit val="1.0"/>
        <c:minorUnit val="0.01"/>
      </c:valAx>
      <c:spPr>
        <a:noFill/>
        <a:ln>
          <a:noFill/>
        </a:ln>
        <a:effectLst/>
      </c:spPr>
    </c:plotArea>
    <c:plotVisOnly val="1"/>
    <c:dispBlanksAs val="gap"/>
    <c:showDLblsOverMax val="0"/>
  </c:chart>
  <c:spPr>
    <a:noFill/>
    <a:ln>
      <a:noFill/>
    </a:ln>
    <a:effectLst/>
  </c:spPr>
  <c:txPr>
    <a:bodyPr/>
    <a:lstStyle/>
    <a:p>
      <a:pPr>
        <a:defRPr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Sheet1!$A$2:$A$25</c:f>
              <c:numCache>
                <c:formatCode>General</c:formatCode>
                <c:ptCount val="24"/>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numCache>
            </c:num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smooth val="0"/>
          <c:extLst xmlns:c16r2="http://schemas.microsoft.com/office/drawing/2015/06/chart">
            <c:ext xmlns:c16="http://schemas.microsoft.com/office/drawing/2014/chart" uri="{C3380CC4-5D6E-409C-BE32-E72D297353CC}">
              <c16:uniqueId val="{00000000-A1D5-4AD2-8B6F-886169BCE5A3}"/>
            </c:ext>
          </c:extLst>
        </c:ser>
        <c:dLbls>
          <c:showLegendKey val="0"/>
          <c:showVal val="0"/>
          <c:showCatName val="0"/>
          <c:showSerName val="0"/>
          <c:showPercent val="0"/>
          <c:showBubbleSize val="0"/>
        </c:dLbls>
        <c:marker val="1"/>
        <c:smooth val="0"/>
        <c:axId val="-2111428240"/>
        <c:axId val="-2111421616"/>
      </c:lineChart>
      <c:catAx>
        <c:axId val="-211142824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11421616"/>
        <c:crosses val="autoZero"/>
        <c:auto val="1"/>
        <c:lblAlgn val="ctr"/>
        <c:lblOffset val="100"/>
        <c:tickLblSkip val="1"/>
        <c:noMultiLvlLbl val="0"/>
      </c:catAx>
      <c:valAx>
        <c:axId val="-2111421616"/>
        <c:scaling>
          <c:orientation val="minMax"/>
          <c:max val="0.01"/>
          <c:min val="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1428240"/>
        <c:crosses val="autoZero"/>
        <c:crossBetween val="midCat"/>
        <c:majorUnit val="1.0"/>
        <c:minorUnit val="0.01"/>
      </c:valAx>
      <c:spPr>
        <a:noFill/>
        <a:ln>
          <a:noFill/>
        </a:ln>
        <a:effectLst/>
      </c:spPr>
    </c:plotArea>
    <c:plotVisOnly val="1"/>
    <c:dispBlanksAs val="gap"/>
    <c:showDLblsOverMax val="0"/>
  </c:chart>
  <c:spPr>
    <a:noFill/>
    <a:ln>
      <a:noFill/>
    </a:ln>
    <a:effectLst/>
  </c:spPr>
  <c:txPr>
    <a:bodyPr/>
    <a:lstStyle/>
    <a:p>
      <a:pPr>
        <a:defRPr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Sheet1!$A$2:$A$25</c:f>
              <c:numCache>
                <c:formatCode>General</c:formatCode>
                <c:ptCount val="24"/>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numCache>
            </c:num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smooth val="0"/>
          <c:extLst xmlns:c16r2="http://schemas.microsoft.com/office/drawing/2015/06/chart">
            <c:ext xmlns:c16="http://schemas.microsoft.com/office/drawing/2014/chart" uri="{C3380CC4-5D6E-409C-BE32-E72D297353CC}">
              <c16:uniqueId val="{00000000-2C33-46B4-8FA0-3263DA546BAE}"/>
            </c:ext>
          </c:extLst>
        </c:ser>
        <c:dLbls>
          <c:showLegendKey val="0"/>
          <c:showVal val="0"/>
          <c:showCatName val="0"/>
          <c:showSerName val="0"/>
          <c:showPercent val="0"/>
          <c:showBubbleSize val="0"/>
        </c:dLbls>
        <c:marker val="1"/>
        <c:smooth val="0"/>
        <c:axId val="-2111351168"/>
        <c:axId val="-2111337424"/>
      </c:lineChart>
      <c:catAx>
        <c:axId val="-2111351168"/>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11337424"/>
        <c:crosses val="autoZero"/>
        <c:auto val="1"/>
        <c:lblAlgn val="ctr"/>
        <c:lblOffset val="100"/>
        <c:tickLblSkip val="1"/>
        <c:noMultiLvlLbl val="0"/>
      </c:catAx>
      <c:valAx>
        <c:axId val="-2111337424"/>
        <c:scaling>
          <c:orientation val="minMax"/>
          <c:max val="0.01"/>
          <c:min val="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1351168"/>
        <c:crosses val="autoZero"/>
        <c:crossBetween val="midCat"/>
        <c:majorUnit val="1.0"/>
        <c:minorUnit val="0.01"/>
      </c:valAx>
      <c:spPr>
        <a:noFill/>
        <a:ln>
          <a:noFill/>
        </a:ln>
        <a:effectLst/>
      </c:spPr>
    </c:plotArea>
    <c:plotVisOnly val="1"/>
    <c:dispBlanksAs val="gap"/>
    <c:showDLblsOverMax val="0"/>
  </c:chart>
  <c:spPr>
    <a:noFill/>
    <a:ln>
      <a:noFill/>
    </a:ln>
    <a:effectLst/>
  </c:spPr>
  <c:txPr>
    <a:bodyPr/>
    <a:lstStyle/>
    <a:p>
      <a:pPr>
        <a:defRPr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Sheet1!$A$2:$A$25</c:f>
              <c:numCache>
                <c:formatCode>General</c:formatCode>
                <c:ptCount val="24"/>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numCache>
            </c:num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smooth val="0"/>
          <c:extLst xmlns:c16r2="http://schemas.microsoft.com/office/drawing/2015/06/chart">
            <c:ext xmlns:c16="http://schemas.microsoft.com/office/drawing/2014/chart" uri="{C3380CC4-5D6E-409C-BE32-E72D297353CC}">
              <c16:uniqueId val="{00000000-3C7E-4148-8546-CFEF56CC270C}"/>
            </c:ext>
          </c:extLst>
        </c:ser>
        <c:dLbls>
          <c:showLegendKey val="0"/>
          <c:showVal val="0"/>
          <c:showCatName val="0"/>
          <c:showSerName val="0"/>
          <c:showPercent val="0"/>
          <c:showBubbleSize val="0"/>
        </c:dLbls>
        <c:marker val="1"/>
        <c:smooth val="0"/>
        <c:axId val="-2120394448"/>
        <c:axId val="-2120356976"/>
      </c:lineChart>
      <c:catAx>
        <c:axId val="-2120394448"/>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20356976"/>
        <c:crosses val="autoZero"/>
        <c:auto val="1"/>
        <c:lblAlgn val="ctr"/>
        <c:lblOffset val="100"/>
        <c:tickLblSkip val="1"/>
        <c:noMultiLvlLbl val="0"/>
      </c:catAx>
      <c:valAx>
        <c:axId val="-2120356976"/>
        <c:scaling>
          <c:orientation val="minMax"/>
          <c:max val="0.01"/>
          <c:min val="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20394448"/>
        <c:crosses val="autoZero"/>
        <c:crossBetween val="midCat"/>
        <c:majorUnit val="1.0"/>
        <c:minorUnit val="0.01"/>
      </c:valAx>
      <c:spPr>
        <a:noFill/>
        <a:ln>
          <a:noFill/>
        </a:ln>
        <a:effectLst/>
      </c:spPr>
    </c:plotArea>
    <c:plotVisOnly val="1"/>
    <c:dispBlanksAs val="gap"/>
    <c:showDLblsOverMax val="0"/>
  </c:chart>
  <c:spPr>
    <a:noFill/>
    <a:ln>
      <a:noFill/>
    </a:ln>
    <a:effectLst/>
  </c:spPr>
  <c:txPr>
    <a:bodyPr/>
    <a:lstStyle/>
    <a:p>
      <a:pPr>
        <a:defRPr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Sheet1!$A$2:$A$25</c:f>
              <c:numCache>
                <c:formatCode>General</c:formatCode>
                <c:ptCount val="24"/>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numCache>
            </c:num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smooth val="0"/>
          <c:extLst xmlns:c16r2="http://schemas.microsoft.com/office/drawing/2015/06/chart">
            <c:ext xmlns:c16="http://schemas.microsoft.com/office/drawing/2014/chart" uri="{C3380CC4-5D6E-409C-BE32-E72D297353CC}">
              <c16:uniqueId val="{00000000-4476-4568-9D3B-199287D3B93A}"/>
            </c:ext>
          </c:extLst>
        </c:ser>
        <c:dLbls>
          <c:showLegendKey val="0"/>
          <c:showVal val="0"/>
          <c:showCatName val="0"/>
          <c:showSerName val="0"/>
          <c:showPercent val="0"/>
          <c:showBubbleSize val="0"/>
        </c:dLbls>
        <c:marker val="1"/>
        <c:smooth val="0"/>
        <c:axId val="-2116057120"/>
        <c:axId val="-2116050528"/>
      </c:lineChart>
      <c:catAx>
        <c:axId val="-211605712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16050528"/>
        <c:crosses val="autoZero"/>
        <c:auto val="1"/>
        <c:lblAlgn val="ctr"/>
        <c:lblOffset val="100"/>
        <c:tickLblSkip val="1"/>
        <c:noMultiLvlLbl val="0"/>
      </c:catAx>
      <c:valAx>
        <c:axId val="-2116050528"/>
        <c:scaling>
          <c:orientation val="minMax"/>
          <c:max val="0.01"/>
          <c:min val="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6057120"/>
        <c:crosses val="autoZero"/>
        <c:crossBetween val="midCat"/>
        <c:majorUnit val="1.0"/>
        <c:minorUnit val="0.01"/>
      </c:valAx>
      <c:spPr>
        <a:noFill/>
        <a:ln>
          <a:noFill/>
        </a:ln>
        <a:effectLst/>
      </c:spPr>
    </c:plotArea>
    <c:plotVisOnly val="1"/>
    <c:dispBlanksAs val="gap"/>
    <c:showDLblsOverMax val="0"/>
  </c:chart>
  <c:spPr>
    <a:noFill/>
    <a:ln>
      <a:noFill/>
    </a:ln>
    <a:effectLst/>
  </c:spPr>
  <c:txPr>
    <a:bodyPr/>
    <a:lstStyle/>
    <a:p>
      <a:pPr>
        <a:defRPr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Sheet1!$A$2:$A$25</c:f>
              <c:numCache>
                <c:formatCode>General</c:formatCode>
                <c:ptCount val="24"/>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numCache>
            </c:num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smooth val="0"/>
          <c:extLst xmlns:c16r2="http://schemas.microsoft.com/office/drawing/2015/06/chart">
            <c:ext xmlns:c16="http://schemas.microsoft.com/office/drawing/2014/chart" uri="{C3380CC4-5D6E-409C-BE32-E72D297353CC}">
              <c16:uniqueId val="{00000000-C47D-4BC4-985D-6E66BB37039F}"/>
            </c:ext>
          </c:extLst>
        </c:ser>
        <c:dLbls>
          <c:showLegendKey val="0"/>
          <c:showVal val="0"/>
          <c:showCatName val="0"/>
          <c:showSerName val="0"/>
          <c:showPercent val="0"/>
          <c:showBubbleSize val="0"/>
        </c:dLbls>
        <c:marker val="1"/>
        <c:smooth val="0"/>
        <c:axId val="-2111244656"/>
        <c:axId val="-2111238032"/>
      </c:lineChart>
      <c:catAx>
        <c:axId val="-2111244656"/>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11238032"/>
        <c:crosses val="autoZero"/>
        <c:auto val="1"/>
        <c:lblAlgn val="ctr"/>
        <c:lblOffset val="100"/>
        <c:tickLblSkip val="1"/>
        <c:noMultiLvlLbl val="0"/>
      </c:catAx>
      <c:valAx>
        <c:axId val="-2111238032"/>
        <c:scaling>
          <c:orientation val="minMax"/>
          <c:max val="0.01"/>
          <c:min val="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1244656"/>
        <c:crosses val="autoZero"/>
        <c:crossBetween val="midCat"/>
        <c:majorUnit val="1.0"/>
        <c:minorUnit val="0.01"/>
      </c:valAx>
      <c:spPr>
        <a:noFill/>
        <a:ln>
          <a:noFill/>
        </a:ln>
        <a:effectLst/>
      </c:spPr>
    </c:plotArea>
    <c:plotVisOnly val="1"/>
    <c:dispBlanksAs val="gap"/>
    <c:showDLblsOverMax val="0"/>
  </c:chart>
  <c:spPr>
    <a:noFill/>
    <a:ln>
      <a:noFill/>
    </a:ln>
    <a:effectLst/>
  </c:spPr>
  <c:txPr>
    <a:bodyPr/>
    <a:lstStyle/>
    <a:p>
      <a:pPr>
        <a:defRPr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Sheet1!$A$2:$A$25</c:f>
              <c:numCache>
                <c:formatCode>General</c:formatCode>
                <c:ptCount val="24"/>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numCache>
            </c:num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smooth val="0"/>
          <c:extLst xmlns:c16r2="http://schemas.microsoft.com/office/drawing/2015/06/chart">
            <c:ext xmlns:c16="http://schemas.microsoft.com/office/drawing/2014/chart" uri="{C3380CC4-5D6E-409C-BE32-E72D297353CC}">
              <c16:uniqueId val="{00000000-6578-403F-8CEC-F93461126A13}"/>
            </c:ext>
          </c:extLst>
        </c:ser>
        <c:dLbls>
          <c:showLegendKey val="0"/>
          <c:showVal val="0"/>
          <c:showCatName val="0"/>
          <c:showSerName val="0"/>
          <c:showPercent val="0"/>
          <c:showBubbleSize val="0"/>
        </c:dLbls>
        <c:marker val="1"/>
        <c:smooth val="0"/>
        <c:axId val="-2110947344"/>
        <c:axId val="-2110940752"/>
      </c:lineChart>
      <c:catAx>
        <c:axId val="-2110947344"/>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10940752"/>
        <c:crosses val="autoZero"/>
        <c:auto val="1"/>
        <c:lblAlgn val="ctr"/>
        <c:lblOffset val="100"/>
        <c:tickLblSkip val="1"/>
        <c:noMultiLvlLbl val="0"/>
      </c:catAx>
      <c:valAx>
        <c:axId val="-2110940752"/>
        <c:scaling>
          <c:orientation val="minMax"/>
          <c:max val="0.01"/>
          <c:min val="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0947344"/>
        <c:crosses val="autoZero"/>
        <c:crossBetween val="midCat"/>
        <c:majorUnit val="1.0"/>
        <c:minorUnit val="0.01"/>
      </c:valAx>
      <c:spPr>
        <a:noFill/>
        <a:ln>
          <a:noFill/>
        </a:ln>
        <a:effectLst/>
      </c:spPr>
    </c:plotArea>
    <c:plotVisOnly val="1"/>
    <c:dispBlanksAs val="gap"/>
    <c:showDLblsOverMax val="0"/>
  </c:chart>
  <c:spPr>
    <a:noFill/>
    <a:ln>
      <a:noFill/>
    </a:ln>
    <a:effectLst/>
  </c:spPr>
  <c:txPr>
    <a:bodyPr/>
    <a:lstStyle/>
    <a:p>
      <a:pPr>
        <a:defRPr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76550" cy="495300"/>
          </a:xfrm>
          <a:prstGeom prst="rect">
            <a:avLst/>
          </a:prstGeom>
          <a:noFill/>
          <a:ln w="9525">
            <a:noFill/>
            <a:miter lim="800000"/>
            <a:headEnd/>
            <a:tailEnd/>
          </a:ln>
          <a:effectLst/>
        </p:spPr>
        <p:txBody>
          <a:bodyPr vert="horz" wrap="square" lIns="93329" tIns="46665" rIns="93329" bIns="46665" numCol="1" anchor="t" anchorCtr="0" compatLnSpc="1">
            <a:prstTxWarp prst="textNoShape">
              <a:avLst/>
            </a:prstTxWarp>
          </a:bodyPr>
          <a:lstStyle>
            <a:lvl1pPr defTabSz="933450">
              <a:defRPr sz="1200"/>
            </a:lvl1pPr>
          </a:lstStyle>
          <a:p>
            <a:pPr>
              <a:defRPr/>
            </a:pPr>
            <a:endParaRPr lang="en-GB"/>
          </a:p>
        </p:txBody>
      </p:sp>
      <p:sp>
        <p:nvSpPr>
          <p:cNvPr id="4099" name="Rectangle 3"/>
          <p:cNvSpPr>
            <a:spLocks noGrp="1" noChangeArrowheads="1"/>
          </p:cNvSpPr>
          <p:nvPr>
            <p:ph type="dt" sz="quarter" idx="1"/>
          </p:nvPr>
        </p:nvSpPr>
        <p:spPr bwMode="auto">
          <a:xfrm>
            <a:off x="3763963" y="0"/>
            <a:ext cx="2876550" cy="495300"/>
          </a:xfrm>
          <a:prstGeom prst="rect">
            <a:avLst/>
          </a:prstGeom>
          <a:noFill/>
          <a:ln w="9525">
            <a:noFill/>
            <a:miter lim="800000"/>
            <a:headEnd/>
            <a:tailEnd/>
          </a:ln>
          <a:effectLst/>
        </p:spPr>
        <p:txBody>
          <a:bodyPr vert="horz" wrap="square" lIns="93329" tIns="46665" rIns="93329" bIns="46665" numCol="1" anchor="t" anchorCtr="0" compatLnSpc="1">
            <a:prstTxWarp prst="textNoShape">
              <a:avLst/>
            </a:prstTxWarp>
          </a:bodyPr>
          <a:lstStyle>
            <a:lvl1pPr algn="r" defTabSz="933450">
              <a:defRPr sz="1200"/>
            </a:lvl1pPr>
          </a:lstStyle>
          <a:p>
            <a:pPr>
              <a:defRPr/>
            </a:pPr>
            <a:endParaRPr lang="en-GB"/>
          </a:p>
        </p:txBody>
      </p:sp>
      <p:sp>
        <p:nvSpPr>
          <p:cNvPr id="4100" name="Rectangle 4"/>
          <p:cNvSpPr>
            <a:spLocks noGrp="1" noChangeArrowheads="1"/>
          </p:cNvSpPr>
          <p:nvPr>
            <p:ph type="ftr" sz="quarter" idx="2"/>
          </p:nvPr>
        </p:nvSpPr>
        <p:spPr bwMode="auto">
          <a:xfrm>
            <a:off x="0" y="9409113"/>
            <a:ext cx="2876550" cy="495300"/>
          </a:xfrm>
          <a:prstGeom prst="rect">
            <a:avLst/>
          </a:prstGeom>
          <a:noFill/>
          <a:ln w="9525">
            <a:noFill/>
            <a:miter lim="800000"/>
            <a:headEnd/>
            <a:tailEnd/>
          </a:ln>
          <a:effectLst/>
        </p:spPr>
        <p:txBody>
          <a:bodyPr vert="horz" wrap="square" lIns="93329" tIns="46665" rIns="93329" bIns="46665" numCol="1" anchor="b" anchorCtr="0" compatLnSpc="1">
            <a:prstTxWarp prst="textNoShape">
              <a:avLst/>
            </a:prstTxWarp>
          </a:bodyPr>
          <a:lstStyle>
            <a:lvl1pPr defTabSz="933450">
              <a:defRPr sz="1200"/>
            </a:lvl1pPr>
          </a:lstStyle>
          <a:p>
            <a:pPr>
              <a:defRPr/>
            </a:pPr>
            <a:endParaRPr lang="en-GB"/>
          </a:p>
        </p:txBody>
      </p:sp>
      <p:sp>
        <p:nvSpPr>
          <p:cNvPr id="4101" name="Rectangle 5"/>
          <p:cNvSpPr>
            <a:spLocks noGrp="1" noChangeArrowheads="1"/>
          </p:cNvSpPr>
          <p:nvPr>
            <p:ph type="sldNum" sz="quarter" idx="3"/>
          </p:nvPr>
        </p:nvSpPr>
        <p:spPr bwMode="auto">
          <a:xfrm>
            <a:off x="3763963" y="9409113"/>
            <a:ext cx="2876550" cy="495300"/>
          </a:xfrm>
          <a:prstGeom prst="rect">
            <a:avLst/>
          </a:prstGeom>
          <a:noFill/>
          <a:ln w="9525">
            <a:noFill/>
            <a:miter lim="800000"/>
            <a:headEnd/>
            <a:tailEnd/>
          </a:ln>
          <a:effectLst/>
        </p:spPr>
        <p:txBody>
          <a:bodyPr vert="horz" wrap="square" lIns="93329" tIns="46665" rIns="93329" bIns="46665" numCol="1" anchor="b" anchorCtr="0" compatLnSpc="1">
            <a:prstTxWarp prst="textNoShape">
              <a:avLst/>
            </a:prstTxWarp>
          </a:bodyPr>
          <a:lstStyle>
            <a:lvl1pPr algn="r" defTabSz="933450">
              <a:defRPr sz="1200"/>
            </a:lvl1pPr>
          </a:lstStyle>
          <a:p>
            <a:pPr>
              <a:defRPr/>
            </a:pPr>
            <a:fld id="{B868279D-BB04-4859-BE73-18E37AF4DF40}" type="slidenum">
              <a:rPr lang="en-GB"/>
              <a:pPr>
                <a:defRPr/>
              </a:pPr>
              <a:t>‹#›</a:t>
            </a:fld>
            <a:endParaRPr lang="en-GB"/>
          </a:p>
        </p:txBody>
      </p:sp>
    </p:spTree>
    <p:extLst>
      <p:ext uri="{BB962C8B-B14F-4D97-AF65-F5344CB8AC3E}">
        <p14:creationId xmlns:p14="http://schemas.microsoft.com/office/powerpoint/2010/main" val="2012923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863850" cy="469900"/>
          </a:xfrm>
          <a:prstGeom prst="rect">
            <a:avLst/>
          </a:prstGeom>
          <a:noFill/>
          <a:ln w="9525">
            <a:noFill/>
            <a:miter lim="800000"/>
            <a:headEnd/>
            <a:tailEnd/>
          </a:ln>
          <a:effectLst/>
        </p:spPr>
        <p:txBody>
          <a:bodyPr vert="horz" wrap="square" lIns="90452" tIns="45226" rIns="90452" bIns="45226" numCol="1" anchor="t" anchorCtr="0" compatLnSpc="1">
            <a:prstTxWarp prst="textNoShape">
              <a:avLst/>
            </a:prstTxWarp>
          </a:bodyPr>
          <a:lstStyle>
            <a:lvl1pPr defTabSz="904875">
              <a:defRPr sz="1200"/>
            </a:lvl1pPr>
          </a:lstStyle>
          <a:p>
            <a:pPr>
              <a:defRPr/>
            </a:pPr>
            <a:endParaRPr lang="en-GB"/>
          </a:p>
        </p:txBody>
      </p:sp>
      <p:sp>
        <p:nvSpPr>
          <p:cNvPr id="61443" name="Rectangle 3"/>
          <p:cNvSpPr>
            <a:spLocks noGrp="1" noChangeArrowheads="1"/>
          </p:cNvSpPr>
          <p:nvPr>
            <p:ph type="dt" idx="1"/>
          </p:nvPr>
        </p:nvSpPr>
        <p:spPr bwMode="auto">
          <a:xfrm>
            <a:off x="3746500" y="0"/>
            <a:ext cx="2863850" cy="469900"/>
          </a:xfrm>
          <a:prstGeom prst="rect">
            <a:avLst/>
          </a:prstGeom>
          <a:noFill/>
          <a:ln w="9525">
            <a:noFill/>
            <a:miter lim="800000"/>
            <a:headEnd/>
            <a:tailEnd/>
          </a:ln>
          <a:effectLst/>
        </p:spPr>
        <p:txBody>
          <a:bodyPr vert="horz" wrap="square" lIns="90452" tIns="45226" rIns="90452" bIns="45226" numCol="1" anchor="t" anchorCtr="0" compatLnSpc="1">
            <a:prstTxWarp prst="textNoShape">
              <a:avLst/>
            </a:prstTxWarp>
          </a:bodyPr>
          <a:lstStyle>
            <a:lvl1pPr algn="r" defTabSz="904875">
              <a:defRPr sz="1200"/>
            </a:lvl1pPr>
          </a:lstStyle>
          <a:p>
            <a:pPr>
              <a:defRPr/>
            </a:pPr>
            <a:endParaRPr lang="en-GB"/>
          </a:p>
        </p:txBody>
      </p:sp>
      <p:sp>
        <p:nvSpPr>
          <p:cNvPr id="7172" name="Rectangle 4"/>
          <p:cNvSpPr>
            <a:spLocks noGrp="1" noRot="1" noChangeAspect="1" noChangeArrowheads="1" noTextEdit="1"/>
          </p:cNvSpPr>
          <p:nvPr>
            <p:ph type="sldImg" idx="2"/>
          </p:nvPr>
        </p:nvSpPr>
        <p:spPr bwMode="auto">
          <a:xfrm>
            <a:off x="587375" y="706438"/>
            <a:ext cx="5437188" cy="3763962"/>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881063" y="4705350"/>
            <a:ext cx="4849812" cy="4470400"/>
          </a:xfrm>
          <a:prstGeom prst="rect">
            <a:avLst/>
          </a:prstGeom>
          <a:noFill/>
          <a:ln w="9525">
            <a:noFill/>
            <a:miter lim="800000"/>
            <a:headEnd/>
            <a:tailEnd/>
          </a:ln>
          <a:effectLst/>
        </p:spPr>
        <p:txBody>
          <a:bodyPr vert="horz" wrap="square" lIns="90452" tIns="45226" rIns="90452" bIns="452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446" name="Rectangle 6"/>
          <p:cNvSpPr>
            <a:spLocks noGrp="1" noChangeArrowheads="1"/>
          </p:cNvSpPr>
          <p:nvPr>
            <p:ph type="ftr" sz="quarter" idx="4"/>
          </p:nvPr>
        </p:nvSpPr>
        <p:spPr bwMode="auto">
          <a:xfrm>
            <a:off x="0" y="9410700"/>
            <a:ext cx="2863850" cy="471488"/>
          </a:xfrm>
          <a:prstGeom prst="rect">
            <a:avLst/>
          </a:prstGeom>
          <a:noFill/>
          <a:ln w="9525">
            <a:noFill/>
            <a:miter lim="800000"/>
            <a:headEnd/>
            <a:tailEnd/>
          </a:ln>
          <a:effectLst/>
        </p:spPr>
        <p:txBody>
          <a:bodyPr vert="horz" wrap="square" lIns="90452" tIns="45226" rIns="90452" bIns="45226" numCol="1" anchor="b" anchorCtr="0" compatLnSpc="1">
            <a:prstTxWarp prst="textNoShape">
              <a:avLst/>
            </a:prstTxWarp>
          </a:bodyPr>
          <a:lstStyle>
            <a:lvl1pPr defTabSz="904875">
              <a:defRPr sz="1200"/>
            </a:lvl1pPr>
          </a:lstStyle>
          <a:p>
            <a:pPr>
              <a:defRPr/>
            </a:pPr>
            <a:endParaRPr lang="en-GB"/>
          </a:p>
        </p:txBody>
      </p:sp>
      <p:sp>
        <p:nvSpPr>
          <p:cNvPr id="61447" name="Rectangle 7"/>
          <p:cNvSpPr>
            <a:spLocks noGrp="1" noChangeArrowheads="1"/>
          </p:cNvSpPr>
          <p:nvPr>
            <p:ph type="sldNum" sz="quarter" idx="5"/>
          </p:nvPr>
        </p:nvSpPr>
        <p:spPr bwMode="auto">
          <a:xfrm>
            <a:off x="3746500" y="9410700"/>
            <a:ext cx="2863850" cy="471488"/>
          </a:xfrm>
          <a:prstGeom prst="rect">
            <a:avLst/>
          </a:prstGeom>
          <a:noFill/>
          <a:ln w="9525">
            <a:noFill/>
            <a:miter lim="800000"/>
            <a:headEnd/>
            <a:tailEnd/>
          </a:ln>
          <a:effectLst/>
        </p:spPr>
        <p:txBody>
          <a:bodyPr vert="horz" wrap="square" lIns="90452" tIns="45226" rIns="90452" bIns="45226" numCol="1" anchor="b" anchorCtr="0" compatLnSpc="1">
            <a:prstTxWarp prst="textNoShape">
              <a:avLst/>
            </a:prstTxWarp>
          </a:bodyPr>
          <a:lstStyle>
            <a:lvl1pPr algn="r" defTabSz="904875">
              <a:defRPr sz="1200"/>
            </a:lvl1pPr>
          </a:lstStyle>
          <a:p>
            <a:pPr>
              <a:defRPr/>
            </a:pPr>
            <a:fld id="{E1F21D5C-4B6A-43D1-BF43-7E7A5EA4C5FD}" type="slidenum">
              <a:rPr lang="en-GB"/>
              <a:pPr>
                <a:defRPr/>
              </a:pPr>
              <a:t>‹#›</a:t>
            </a:fld>
            <a:endParaRPr lang="en-GB"/>
          </a:p>
        </p:txBody>
      </p:sp>
    </p:spTree>
    <p:extLst>
      <p:ext uri="{BB962C8B-B14F-4D97-AF65-F5344CB8AC3E}">
        <p14:creationId xmlns:p14="http://schemas.microsoft.com/office/powerpoint/2010/main" val="3029691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908DFF8D-D18E-4315-B5E3-4A9CDB4955C7}" type="slidenum">
              <a:rPr lang="en-GB" smtClean="0"/>
              <a:pPr/>
              <a:t>1</a:t>
            </a:fld>
            <a:endParaRPr lang="en-GB"/>
          </a:p>
        </p:txBody>
      </p:sp>
      <p:sp>
        <p:nvSpPr>
          <p:cNvPr id="8195" name="Rectangle 2"/>
          <p:cNvSpPr>
            <a:spLocks noGrp="1" noRot="1" noChangeAspect="1" noChangeArrowheads="1" noTextEdit="1"/>
          </p:cNvSpPr>
          <p:nvPr>
            <p:ph type="sldImg"/>
          </p:nvPr>
        </p:nvSpPr>
        <p:spPr>
          <a:xfrm>
            <a:off x="638175" y="742950"/>
            <a:ext cx="5365750" cy="3714750"/>
          </a:xfrm>
          <a:ln/>
        </p:spPr>
      </p:sp>
      <p:sp>
        <p:nvSpPr>
          <p:cNvPr id="8196" name="Rectangle 3"/>
          <p:cNvSpPr>
            <a:spLocks noGrp="1" noChangeArrowheads="1"/>
          </p:cNvSpPr>
          <p:nvPr>
            <p:ph type="body" idx="1"/>
          </p:nvPr>
        </p:nvSpPr>
        <p:spPr>
          <a:xfrm>
            <a:off x="885825" y="4703763"/>
            <a:ext cx="4868863" cy="4457700"/>
          </a:xfrm>
          <a:noFill/>
          <a:ln/>
        </p:spPr>
        <p:txBody>
          <a:bodyPr/>
          <a:lstStyle/>
          <a:p>
            <a:pPr eaLnBrk="1" hangingPunct="1"/>
            <a:endParaRPr lang="en-US" dirty="0"/>
          </a:p>
        </p:txBody>
      </p:sp>
    </p:spTree>
    <p:extLst>
      <p:ext uri="{BB962C8B-B14F-4D97-AF65-F5344CB8AC3E}">
        <p14:creationId xmlns:p14="http://schemas.microsoft.com/office/powerpoint/2010/main" val="6893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 I.  Original draft language:</a:t>
            </a:r>
          </a:p>
          <a:p>
            <a:endParaRPr lang="en-GB" dirty="0"/>
          </a:p>
          <a:p>
            <a:r>
              <a:rPr lang="en-GB" sz="1200" dirty="0"/>
              <a:t>The COP ‘requests the GEF to carry out a technical review of LDCF programming priorities with a view to identifying possible alternative roles for the LDCF in the evolving climate finance architecture, in consultation with relevant stakeholders, particularly the UNFCCC LDC Group, and focus on: </a:t>
            </a:r>
          </a:p>
          <a:p>
            <a:pPr marL="360363"/>
            <a:r>
              <a:rPr lang="en-GB" sz="1200" dirty="0"/>
              <a:t>(a) </a:t>
            </a:r>
            <a:r>
              <a:rPr lang="en-GB" sz="1200" b="1" i="1" dirty="0"/>
              <a:t>piloting concrete climate change activities particularly relevant for LDCs</a:t>
            </a:r>
            <a:r>
              <a:rPr lang="en-GB" sz="1200" dirty="0"/>
              <a:t>; </a:t>
            </a:r>
          </a:p>
          <a:p>
            <a:pPr marL="360363"/>
            <a:r>
              <a:rPr lang="en-GB" sz="1200" dirty="0"/>
              <a:t>(b) </a:t>
            </a:r>
            <a:r>
              <a:rPr lang="en-GB" sz="1200" b="1" i="1" dirty="0"/>
              <a:t>enhancing longer-term institutional capacity to design and execute such activities</a:t>
            </a:r>
            <a:r>
              <a:rPr lang="en-GB" sz="1200" dirty="0"/>
              <a:t>.’ </a:t>
            </a:r>
          </a:p>
          <a:p>
            <a:endParaRPr lang="en-GB" dirty="0"/>
          </a:p>
        </p:txBody>
      </p:sp>
      <p:sp>
        <p:nvSpPr>
          <p:cNvPr id="4" name="Slide Number Placeholder 3"/>
          <p:cNvSpPr>
            <a:spLocks noGrp="1"/>
          </p:cNvSpPr>
          <p:nvPr>
            <p:ph type="sldNum" sz="quarter" idx="10"/>
          </p:nvPr>
        </p:nvSpPr>
        <p:spPr/>
        <p:txBody>
          <a:bodyPr/>
          <a:lstStyle/>
          <a:p>
            <a:pPr>
              <a:defRPr/>
            </a:pPr>
            <a:fld id="{E1F21D5C-4B6A-43D1-BF43-7E7A5EA4C5FD}" type="slidenum">
              <a:rPr lang="en-GB" smtClean="0"/>
              <a:pPr>
                <a:defRPr/>
              </a:pPr>
              <a:t>13</a:t>
            </a:fld>
            <a:endParaRPr lang="en-GB"/>
          </a:p>
        </p:txBody>
      </p:sp>
    </p:spTree>
    <p:extLst>
      <p:ext uri="{BB962C8B-B14F-4D97-AF65-F5344CB8AC3E}">
        <p14:creationId xmlns:p14="http://schemas.microsoft.com/office/powerpoint/2010/main" val="136020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GB"/>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11DFD14-EA5E-4F4A-8071-A9BF468EBE93}" type="slidenum">
              <a:rPr lang="en-GB" smtClean="0"/>
              <a:pPr>
                <a:defRPr/>
              </a:pPr>
              <a:t>‹#›</a:t>
            </a:fld>
            <a:endParaRPr lang="en-GB"/>
          </a:p>
        </p:txBody>
      </p:sp>
    </p:spTree>
    <p:extLst>
      <p:ext uri="{BB962C8B-B14F-4D97-AF65-F5344CB8AC3E}">
        <p14:creationId xmlns:p14="http://schemas.microsoft.com/office/powerpoint/2010/main" val="393600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0EA56A5-A79F-4B08-A948-6B000113904A}" type="slidenum">
              <a:rPr lang="en-GB" smtClean="0"/>
              <a:pPr>
                <a:defRPr/>
              </a:pPr>
              <a:t>‹#›</a:t>
            </a:fld>
            <a:endParaRPr lang="en-GB"/>
          </a:p>
        </p:txBody>
      </p:sp>
    </p:spTree>
    <p:extLst>
      <p:ext uri="{BB962C8B-B14F-4D97-AF65-F5344CB8AC3E}">
        <p14:creationId xmlns:p14="http://schemas.microsoft.com/office/powerpoint/2010/main" val="215856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C546063-E8DB-456B-B89B-5FA5092421CC}" type="slidenum">
              <a:rPr lang="en-GB" smtClean="0"/>
              <a:pPr>
                <a:defRPr/>
              </a:pPr>
              <a:t>‹#›</a:t>
            </a:fld>
            <a:endParaRPr lang="en-GB"/>
          </a:p>
        </p:txBody>
      </p:sp>
    </p:spTree>
    <p:extLst>
      <p:ext uri="{BB962C8B-B14F-4D97-AF65-F5344CB8AC3E}">
        <p14:creationId xmlns:p14="http://schemas.microsoft.com/office/powerpoint/2010/main" val="1771420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1038" y="365125"/>
            <a:ext cx="8543925"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p:txBody>
          <a:bodyPr/>
          <a:lstStyle/>
          <a:p>
            <a:fld id="{CDEB2CDD-F3D6-4A68-8185-9EF852A2D06E}" type="datetimeFigureOut">
              <a:rPr lang="en-GB" smtClean="0"/>
              <a:t>15/06/2016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915DFD-06F0-46EF-8D67-94A8B0B5C670}" type="slidenum">
              <a:rPr lang="en-GB" smtClean="0"/>
              <a:t>‹#›</a:t>
            </a:fld>
            <a:endParaRPr lang="en-GB"/>
          </a:p>
        </p:txBody>
      </p:sp>
    </p:spTree>
    <p:extLst>
      <p:ext uri="{BB962C8B-B14F-4D97-AF65-F5344CB8AC3E}">
        <p14:creationId xmlns:p14="http://schemas.microsoft.com/office/powerpoint/2010/main" val="1976646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2A3A0DF-A303-4404-B49D-953B76B6FF68}" type="slidenum">
              <a:rPr lang="en-GB" smtClean="0"/>
              <a:pPr>
                <a:defRPr/>
              </a:pPr>
              <a:t>‹#›</a:t>
            </a:fld>
            <a:endParaRPr lang="en-GB"/>
          </a:p>
        </p:txBody>
      </p:sp>
    </p:spTree>
    <p:extLst>
      <p:ext uri="{BB962C8B-B14F-4D97-AF65-F5344CB8AC3E}">
        <p14:creationId xmlns:p14="http://schemas.microsoft.com/office/powerpoint/2010/main" val="25601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GB"/>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1D9EA78-8153-447C-B6ED-C70C2A0D795B}" type="slidenum">
              <a:rPr lang="en-GB" smtClean="0"/>
              <a:pPr>
                <a:defRPr/>
              </a:pPr>
              <a:t>‹#›</a:t>
            </a:fld>
            <a:endParaRPr lang="en-GB"/>
          </a:p>
        </p:txBody>
      </p:sp>
    </p:spTree>
    <p:extLst>
      <p:ext uri="{BB962C8B-B14F-4D97-AF65-F5344CB8AC3E}">
        <p14:creationId xmlns:p14="http://schemas.microsoft.com/office/powerpoint/2010/main" val="126514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23A96F4E-F63F-425B-B962-4D38C6732419}" type="slidenum">
              <a:rPr lang="en-GB" smtClean="0"/>
              <a:pPr>
                <a:defRPr/>
              </a:pPr>
              <a:t>‹#›</a:t>
            </a:fld>
            <a:endParaRPr lang="en-GB"/>
          </a:p>
        </p:txBody>
      </p:sp>
    </p:spTree>
    <p:extLst>
      <p:ext uri="{BB962C8B-B14F-4D97-AF65-F5344CB8AC3E}">
        <p14:creationId xmlns:p14="http://schemas.microsoft.com/office/powerpoint/2010/main" val="218346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D3832345-0C0C-4EB9-B3B6-200DBA18B163}" type="slidenum">
              <a:rPr lang="en-GB" smtClean="0"/>
              <a:pPr>
                <a:defRPr/>
              </a:pPr>
              <a:t>‹#›</a:t>
            </a:fld>
            <a:endParaRPr lang="en-GB"/>
          </a:p>
        </p:txBody>
      </p:sp>
    </p:spTree>
    <p:extLst>
      <p:ext uri="{BB962C8B-B14F-4D97-AF65-F5344CB8AC3E}">
        <p14:creationId xmlns:p14="http://schemas.microsoft.com/office/powerpoint/2010/main" val="224688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30992709-9178-4553-8FDC-5F634DE4814B}" type="slidenum">
              <a:rPr lang="en-GB" smtClean="0"/>
              <a:pPr>
                <a:defRPr/>
              </a:pPr>
              <a:t>‹#›</a:t>
            </a:fld>
            <a:endParaRPr lang="en-GB"/>
          </a:p>
        </p:txBody>
      </p:sp>
    </p:spTree>
    <p:extLst>
      <p:ext uri="{BB962C8B-B14F-4D97-AF65-F5344CB8AC3E}">
        <p14:creationId xmlns:p14="http://schemas.microsoft.com/office/powerpoint/2010/main" val="43765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7814FE7A-9DD8-44A4-9DB2-8C4ADC59B52C}" type="slidenum">
              <a:rPr lang="en-GB" smtClean="0"/>
              <a:pPr>
                <a:defRPr/>
              </a:pPr>
              <a:t>‹#›</a:t>
            </a:fld>
            <a:endParaRPr lang="en-GB"/>
          </a:p>
        </p:txBody>
      </p:sp>
    </p:spTree>
    <p:extLst>
      <p:ext uri="{BB962C8B-B14F-4D97-AF65-F5344CB8AC3E}">
        <p14:creationId xmlns:p14="http://schemas.microsoft.com/office/powerpoint/2010/main" val="267031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23AF631E-F71E-4CB7-BA21-661E123F7ACE}" type="slidenum">
              <a:rPr lang="en-GB" smtClean="0"/>
              <a:pPr>
                <a:defRPr/>
              </a:pPr>
              <a:t>‹#›</a:t>
            </a:fld>
            <a:endParaRPr lang="en-GB"/>
          </a:p>
        </p:txBody>
      </p:sp>
    </p:spTree>
    <p:extLst>
      <p:ext uri="{BB962C8B-B14F-4D97-AF65-F5344CB8AC3E}">
        <p14:creationId xmlns:p14="http://schemas.microsoft.com/office/powerpoint/2010/main" val="235093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1FA78116-C083-4300-A560-95FC7B46F187}" type="slidenum">
              <a:rPr lang="en-GB" smtClean="0"/>
              <a:pPr>
                <a:defRPr/>
              </a:pPr>
              <a:t>‹#›</a:t>
            </a:fld>
            <a:endParaRPr lang="en-GB"/>
          </a:p>
        </p:txBody>
      </p:sp>
    </p:spTree>
    <p:extLst>
      <p:ext uri="{BB962C8B-B14F-4D97-AF65-F5344CB8AC3E}">
        <p14:creationId xmlns:p14="http://schemas.microsoft.com/office/powerpoint/2010/main" val="25970295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a:defRPr/>
            </a:pPr>
            <a:fld id="{964B39A9-C8F8-4367-8097-A1AD61D85115}" type="slidenum">
              <a:rPr lang="en-GB" smtClean="0"/>
              <a:pPr>
                <a:defRPr/>
              </a:pPr>
              <a:t>‹#›</a:t>
            </a:fld>
            <a:endParaRPr lang="en-GB"/>
          </a:p>
        </p:txBody>
      </p:sp>
      <p:sp>
        <p:nvSpPr>
          <p:cNvPr id="7" name="Text Box 7"/>
          <p:cNvSpPr txBox="1">
            <a:spLocks noChangeArrowheads="1"/>
          </p:cNvSpPr>
          <p:nvPr userDrawn="1"/>
        </p:nvSpPr>
        <p:spPr bwMode="auto">
          <a:xfrm>
            <a:off x="9020175" y="1268413"/>
            <a:ext cx="685800" cy="5473700"/>
          </a:xfrm>
          <a:prstGeom prst="rect">
            <a:avLst/>
          </a:prstGeom>
          <a:noFill/>
          <a:ln w="9525">
            <a:noFill/>
            <a:miter lim="800000"/>
            <a:headEnd/>
            <a:tailEnd/>
          </a:ln>
        </p:spPr>
        <p:txBody>
          <a:bodyPr vert="eaVert"/>
          <a:lstStyle/>
          <a:p>
            <a:pPr eaLnBrk="0" hangingPunct="0">
              <a:defRPr/>
            </a:pPr>
            <a:r>
              <a:rPr lang="en-GB" sz="2600">
                <a:solidFill>
                  <a:srgbClr val="800080"/>
                </a:solidFill>
                <a:latin typeface="Gill Sans" pitchFamily="34" charset="0"/>
              </a:rPr>
              <a:t>european capacity building initiative ecbi</a:t>
            </a:r>
          </a:p>
        </p:txBody>
      </p:sp>
      <p:pic>
        <p:nvPicPr>
          <p:cNvPr id="8" name="Picture 8"/>
          <p:cNvPicPr>
            <a:picLocks noChangeAspect="1" noChangeArrowheads="1"/>
          </p:cNvPicPr>
          <p:nvPr userDrawn="1"/>
        </p:nvPicPr>
        <p:blipFill>
          <a:blip r:embed="rId14" cstate="print"/>
          <a:srcRect r="1465" b="1465"/>
          <a:stretch>
            <a:fillRect/>
          </a:stretch>
        </p:blipFill>
        <p:spPr bwMode="auto">
          <a:xfrm>
            <a:off x="8699500" y="188913"/>
            <a:ext cx="968375" cy="968375"/>
          </a:xfrm>
          <a:prstGeom prst="rect">
            <a:avLst/>
          </a:prstGeom>
          <a:noFill/>
          <a:ln w="9525">
            <a:noFill/>
            <a:miter lim="800000"/>
            <a:headEnd/>
            <a:tailEnd/>
          </a:ln>
        </p:spPr>
      </p:pic>
    </p:spTree>
    <p:extLst>
      <p:ext uri="{BB962C8B-B14F-4D97-AF65-F5344CB8AC3E}">
        <p14:creationId xmlns:p14="http://schemas.microsoft.com/office/powerpoint/2010/main" val="3616633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chart" Target="../charts/chart9.xml"/><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chart" Target="../charts/chart10.xml"/><Relationship Id="rId5"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image" Target="../media/image2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emf"/><Relationship Id="rId3" Type="http://schemas.openxmlformats.org/officeDocument/2006/relationships/image" Target="../media/image2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chart" Target="../charts/char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906000" cy="6858000"/>
          </a:xfrm>
          <a:prstGeom prst="rect">
            <a:avLst/>
          </a:prstGeom>
          <a:solidFill>
            <a:schemeClr val="bg1"/>
          </a:solidFill>
          <a:ln w="9525">
            <a:solidFill>
              <a:srgbClr val="FF00FF"/>
            </a:solidFill>
            <a:miter lim="800000"/>
            <a:headEnd/>
            <a:tailEnd/>
          </a:ln>
        </p:spPr>
        <p:txBody>
          <a:bodyPr wrap="none" anchor="ctr"/>
          <a:lstStyle/>
          <a:p>
            <a:pPr algn="ctr" eaLnBrk="0" hangingPunct="0"/>
            <a:endParaRPr lang="en-US" sz="4000">
              <a:solidFill>
                <a:srgbClr val="000099"/>
              </a:solidFill>
              <a:latin typeface="Gill Sans" pitchFamily="34" charset="0"/>
            </a:endParaRPr>
          </a:p>
        </p:txBody>
      </p:sp>
      <p:sp>
        <p:nvSpPr>
          <p:cNvPr id="5123" name="Text Box 3"/>
          <p:cNvSpPr txBox="1">
            <a:spLocks noChangeArrowheads="1"/>
          </p:cNvSpPr>
          <p:nvPr/>
        </p:nvSpPr>
        <p:spPr bwMode="auto">
          <a:xfrm>
            <a:off x="1532620" y="2689532"/>
            <a:ext cx="7741555" cy="1938992"/>
          </a:xfrm>
          <a:prstGeom prst="rect">
            <a:avLst/>
          </a:prstGeom>
          <a:noFill/>
          <a:ln w="9525">
            <a:noFill/>
            <a:miter lim="800000"/>
            <a:headEnd/>
            <a:tailEnd/>
          </a:ln>
        </p:spPr>
        <p:txBody>
          <a:bodyPr wrap="square">
            <a:spAutoFit/>
          </a:bodyPr>
          <a:lstStyle/>
          <a:p>
            <a:pPr eaLnBrk="0" hangingPunct="0"/>
            <a:r>
              <a:rPr lang="en-US" sz="3200" dirty="0">
                <a:solidFill>
                  <a:srgbClr val="660066"/>
                </a:solidFill>
                <a:latin typeface="Gill Sans MT" pitchFamily="34" charset="0"/>
              </a:rPr>
              <a:t>Introduction to International Climate Finance</a:t>
            </a:r>
          </a:p>
          <a:p>
            <a:pPr eaLnBrk="0" hangingPunct="0"/>
            <a:r>
              <a:rPr lang="en-GB" dirty="0">
                <a:solidFill>
                  <a:srgbClr val="660066"/>
                </a:solidFill>
                <a:latin typeface="Gill Sans MT" pitchFamily="34" charset="0"/>
              </a:rPr>
              <a:t>2016 ecbi Regional Workshop for </a:t>
            </a:r>
            <a:r>
              <a:rPr lang="en-GB" dirty="0" smtClean="0">
                <a:solidFill>
                  <a:srgbClr val="660066"/>
                </a:solidFill>
                <a:latin typeface="Gill Sans MT" pitchFamily="34" charset="0"/>
              </a:rPr>
              <a:t>Francophone Africa</a:t>
            </a:r>
            <a:endParaRPr lang="en-GB" dirty="0">
              <a:solidFill>
                <a:srgbClr val="660066"/>
              </a:solidFill>
              <a:latin typeface="Gill Sans MT" pitchFamily="34" charset="0"/>
            </a:endParaRPr>
          </a:p>
          <a:p>
            <a:pPr eaLnBrk="0" hangingPunct="0"/>
            <a:endParaRPr lang="en-GB" dirty="0">
              <a:solidFill>
                <a:srgbClr val="660066"/>
              </a:solidFill>
              <a:latin typeface="Gill Sans MT" pitchFamily="34" charset="0"/>
            </a:endParaRPr>
          </a:p>
          <a:p>
            <a:pPr eaLnBrk="0" hangingPunct="0"/>
            <a:r>
              <a:rPr lang="en-GB" sz="2000" dirty="0" smtClean="0">
                <a:solidFill>
                  <a:srgbClr val="660066"/>
                </a:solidFill>
                <a:latin typeface="Gill Sans MT" pitchFamily="34" charset="0"/>
              </a:rPr>
              <a:t>Benito </a:t>
            </a:r>
            <a:r>
              <a:rPr lang="en-GB" sz="2000" dirty="0">
                <a:solidFill>
                  <a:srgbClr val="660066"/>
                </a:solidFill>
                <a:latin typeface="Gill Sans MT" pitchFamily="34" charset="0"/>
              </a:rPr>
              <a:t>Müller</a:t>
            </a:r>
          </a:p>
          <a:p>
            <a:pPr eaLnBrk="0" hangingPunct="0"/>
            <a:r>
              <a:rPr lang="en-GB" sz="2000" dirty="0">
                <a:solidFill>
                  <a:srgbClr val="660066"/>
                </a:solidFill>
                <a:latin typeface="Gill Sans MT" pitchFamily="34" charset="0"/>
              </a:rPr>
              <a:t>Oxford Climate Policy</a:t>
            </a:r>
            <a:endParaRPr lang="en-US" sz="2000" dirty="0">
              <a:solidFill>
                <a:srgbClr val="660066"/>
              </a:solidFill>
              <a:latin typeface="Gill Sans MT" pitchFamily="34" charset="0"/>
            </a:endParaRPr>
          </a:p>
        </p:txBody>
      </p:sp>
      <p:sp>
        <p:nvSpPr>
          <p:cNvPr id="5124" name="Rectangle 4"/>
          <p:cNvSpPr>
            <a:spLocks noChangeArrowheads="1"/>
          </p:cNvSpPr>
          <p:nvPr/>
        </p:nvSpPr>
        <p:spPr bwMode="auto">
          <a:xfrm>
            <a:off x="0" y="0"/>
            <a:ext cx="1209675" cy="6858000"/>
          </a:xfrm>
          <a:prstGeom prst="rect">
            <a:avLst/>
          </a:prstGeom>
          <a:solidFill>
            <a:srgbClr val="660066"/>
          </a:solidFill>
          <a:ln w="9525">
            <a:solidFill>
              <a:srgbClr val="660066"/>
            </a:solidFill>
            <a:miter lim="800000"/>
            <a:headEnd/>
            <a:tailEnd/>
          </a:ln>
        </p:spPr>
        <p:txBody>
          <a:bodyPr wrap="none" anchor="ctr"/>
          <a:lstStyle/>
          <a:p>
            <a:endParaRPr lang="en-US"/>
          </a:p>
        </p:txBody>
      </p:sp>
      <p:sp>
        <p:nvSpPr>
          <p:cNvPr id="5125" name="Rectangle 5"/>
          <p:cNvSpPr>
            <a:spLocks noChangeArrowheads="1"/>
          </p:cNvSpPr>
          <p:nvPr/>
        </p:nvSpPr>
        <p:spPr bwMode="auto">
          <a:xfrm>
            <a:off x="0" y="0"/>
            <a:ext cx="1116013" cy="6858000"/>
          </a:xfrm>
          <a:prstGeom prst="rect">
            <a:avLst/>
          </a:prstGeom>
          <a:gradFill rotWithShape="1">
            <a:gsLst>
              <a:gs pos="0">
                <a:srgbClr val="660066"/>
              </a:gs>
              <a:gs pos="50000">
                <a:srgbClr val="2F002F"/>
              </a:gs>
              <a:gs pos="100000">
                <a:srgbClr val="660066"/>
              </a:gs>
            </a:gsLst>
            <a:lin ang="0" scaled="1"/>
          </a:gradFill>
          <a:ln w="9525">
            <a:solidFill>
              <a:srgbClr val="660066"/>
            </a:solidFill>
            <a:miter lim="800000"/>
            <a:headEnd/>
            <a:tailEnd/>
          </a:ln>
        </p:spPr>
        <p:txBody>
          <a:bodyPr wrap="none" anchor="ctr"/>
          <a:lstStyle/>
          <a:p>
            <a:endParaRPr lang="en-US"/>
          </a:p>
        </p:txBody>
      </p:sp>
      <p:sp>
        <p:nvSpPr>
          <p:cNvPr id="5126" name="Text Box 9"/>
          <p:cNvSpPr txBox="1">
            <a:spLocks noChangeArrowheads="1"/>
          </p:cNvSpPr>
          <p:nvPr/>
        </p:nvSpPr>
        <p:spPr bwMode="auto">
          <a:xfrm rot="5400000">
            <a:off x="-2814637" y="2933700"/>
            <a:ext cx="6858000" cy="990600"/>
          </a:xfrm>
          <a:prstGeom prst="rect">
            <a:avLst/>
          </a:prstGeom>
          <a:noFill/>
          <a:ln w="9525">
            <a:noFill/>
            <a:miter lim="800000"/>
            <a:headEnd/>
            <a:tailEnd/>
          </a:ln>
        </p:spPr>
        <p:txBody>
          <a:bodyPr>
            <a:spAutoFit/>
          </a:bodyPr>
          <a:lstStyle/>
          <a:p>
            <a:pPr indent="96838"/>
            <a:r>
              <a:rPr lang="en-GB" sz="3500">
                <a:solidFill>
                  <a:schemeClr val="bg1"/>
                </a:solidFill>
                <a:latin typeface="Gill Sans MT" pitchFamily="34" charset="0"/>
              </a:rPr>
              <a:t>european capacity building initiative</a:t>
            </a:r>
            <a:endParaRPr lang="fr-FR" sz="3500">
              <a:solidFill>
                <a:schemeClr val="bg1"/>
              </a:solidFill>
              <a:latin typeface="Gill Sans MT" pitchFamily="34" charset="0"/>
            </a:endParaRPr>
          </a:p>
          <a:p>
            <a:pPr indent="96838"/>
            <a:r>
              <a:rPr lang="fr-FR">
                <a:solidFill>
                  <a:schemeClr val="bg1"/>
                </a:solidFill>
                <a:latin typeface="Gill Sans MT" pitchFamily="34" charset="0"/>
              </a:rPr>
              <a:t>initiative européenne de renforcement des capacités</a:t>
            </a:r>
            <a:endParaRPr lang="en-GB">
              <a:solidFill>
                <a:schemeClr val="bg1"/>
              </a:solidFill>
              <a:latin typeface="Gill Sans MT" pitchFamily="34" charset="0"/>
            </a:endParaRPr>
          </a:p>
        </p:txBody>
      </p:sp>
      <p:sp>
        <p:nvSpPr>
          <p:cNvPr id="5127" name="Text Box 10"/>
          <p:cNvSpPr txBox="1">
            <a:spLocks noChangeArrowheads="1"/>
          </p:cNvSpPr>
          <p:nvPr/>
        </p:nvSpPr>
        <p:spPr bwMode="auto">
          <a:xfrm>
            <a:off x="1244600" y="803275"/>
            <a:ext cx="8661400" cy="1311275"/>
          </a:xfrm>
          <a:prstGeom prst="rect">
            <a:avLst/>
          </a:prstGeom>
          <a:noFill/>
          <a:ln w="9525">
            <a:noFill/>
            <a:miter lim="800000"/>
            <a:headEnd/>
            <a:tailEnd/>
          </a:ln>
        </p:spPr>
        <p:txBody>
          <a:bodyPr>
            <a:spAutoFit/>
          </a:bodyPr>
          <a:lstStyle/>
          <a:p>
            <a:pPr>
              <a:tabLst>
                <a:tab pos="6096000" algn="r"/>
              </a:tabLst>
            </a:pPr>
            <a:r>
              <a:rPr lang="fr-FR" sz="8000">
                <a:solidFill>
                  <a:srgbClr val="660066"/>
                </a:solidFill>
                <a:latin typeface="Gill Sans MT" pitchFamily="34" charset="0"/>
              </a:rPr>
              <a:t>	ecbi</a:t>
            </a:r>
            <a:r>
              <a:rPr lang="fr-FR" sz="5400">
                <a:solidFill>
                  <a:srgbClr val="660066"/>
                </a:solidFill>
                <a:latin typeface="Gill Sans MT" pitchFamily="34" charset="0"/>
              </a:rPr>
              <a:t>	</a:t>
            </a:r>
            <a:endParaRPr lang="en-GB" sz="5400">
              <a:solidFill>
                <a:srgbClr val="660066"/>
              </a:solidFill>
              <a:latin typeface="Gill Sans MT" pitchFamily="34" charset="0"/>
            </a:endParaRPr>
          </a:p>
        </p:txBody>
      </p:sp>
      <p:pic>
        <p:nvPicPr>
          <p:cNvPr id="5128" name="Picture 7"/>
          <p:cNvPicPr>
            <a:picLocks noChangeAspect="1" noChangeArrowheads="1"/>
          </p:cNvPicPr>
          <p:nvPr/>
        </p:nvPicPr>
        <p:blipFill>
          <a:blip r:embed="rId3" cstate="print"/>
          <a:srcRect r="1465" b="1465"/>
          <a:stretch>
            <a:fillRect/>
          </a:stretch>
        </p:blipFill>
        <p:spPr bwMode="auto">
          <a:xfrm>
            <a:off x="7691438" y="325438"/>
            <a:ext cx="1546225" cy="1546225"/>
          </a:xfrm>
          <a:prstGeom prst="rect">
            <a:avLst/>
          </a:prstGeom>
          <a:noFill/>
          <a:ln w="9525">
            <a:noFill/>
            <a:miter lim="800000"/>
            <a:headEnd/>
            <a:tailEnd/>
          </a:ln>
        </p:spPr>
      </p:pic>
      <p:sp>
        <p:nvSpPr>
          <p:cNvPr id="5129" name="Rectangle 11"/>
          <p:cNvSpPr>
            <a:spLocks noChangeArrowheads="1"/>
          </p:cNvSpPr>
          <p:nvPr/>
        </p:nvSpPr>
        <p:spPr bwMode="auto">
          <a:xfrm>
            <a:off x="1749425" y="5695950"/>
            <a:ext cx="7488238" cy="901700"/>
          </a:xfrm>
          <a:prstGeom prst="rect">
            <a:avLst/>
          </a:prstGeom>
          <a:noFill/>
          <a:ln w="9525">
            <a:noFill/>
            <a:miter lim="800000"/>
            <a:headEnd/>
            <a:tailEnd/>
          </a:ln>
        </p:spPr>
        <p:txBody>
          <a:bodyPr>
            <a:spAutoFit/>
          </a:bodyPr>
          <a:lstStyle/>
          <a:p>
            <a:r>
              <a:rPr lang="en-GB" sz="1600">
                <a:solidFill>
                  <a:srgbClr val="660066"/>
                </a:solidFill>
                <a:latin typeface="Gill Sans MT" pitchFamily="34" charset="0"/>
              </a:rPr>
              <a:t>for sustained capacity building in support of international climate change negotiations</a:t>
            </a:r>
            <a:endParaRPr lang="fr-FR" sz="1600">
              <a:solidFill>
                <a:srgbClr val="660066"/>
              </a:solidFill>
              <a:latin typeface="Gill Sans MT" pitchFamily="34" charset="0"/>
            </a:endParaRPr>
          </a:p>
          <a:p>
            <a:pPr>
              <a:spcBef>
                <a:spcPts val="600"/>
              </a:spcBef>
            </a:pPr>
            <a:r>
              <a:rPr lang="fr-FR" sz="1600">
                <a:solidFill>
                  <a:srgbClr val="660066"/>
                </a:solidFill>
                <a:latin typeface="Gill Sans MT" pitchFamily="34" charset="0"/>
              </a:rPr>
              <a:t>pour un renforcement durable des capacités en appui aux négociations internationales sur les changements climatiques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596516" y="2702051"/>
            <a:ext cx="7570470" cy="2809882"/>
            <a:chOff x="95250" y="1102656"/>
            <a:chExt cx="7570470" cy="2809882"/>
          </a:xfrm>
        </p:grpSpPr>
        <p:sp>
          <p:nvSpPr>
            <p:cNvPr id="180" name="Rectangle 179"/>
            <p:cNvSpPr/>
            <p:nvPr/>
          </p:nvSpPr>
          <p:spPr>
            <a:xfrm>
              <a:off x="95250" y="1102656"/>
              <a:ext cx="7570470" cy="936625"/>
            </a:xfrm>
            <a:prstGeom prst="rect">
              <a:avLst/>
            </a:prstGeom>
            <a:solidFill>
              <a:srgbClr val="70AD47">
                <a:lumMod val="20000"/>
                <a:lumOff val="8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81" name="Rectangle 180"/>
            <p:cNvSpPr/>
            <p:nvPr/>
          </p:nvSpPr>
          <p:spPr>
            <a:xfrm>
              <a:off x="95250" y="2039284"/>
              <a:ext cx="7570470" cy="936625"/>
            </a:xfrm>
            <a:prstGeom prst="rect">
              <a:avLst/>
            </a:prstGeom>
            <a:solidFill>
              <a:srgbClr val="70AD47">
                <a:lumMod val="40000"/>
                <a:lumOff val="6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82" name="Rectangle 181"/>
            <p:cNvSpPr/>
            <p:nvPr/>
          </p:nvSpPr>
          <p:spPr>
            <a:xfrm>
              <a:off x="95250" y="2975913"/>
              <a:ext cx="7570470" cy="936625"/>
            </a:xfrm>
            <a:prstGeom prst="rect">
              <a:avLst/>
            </a:prstGeom>
            <a:solidFill>
              <a:srgbClr val="70AD47">
                <a:lumMod val="60000"/>
                <a:lumOff val="4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3" name="Group 2"/>
          <p:cNvGrpSpPr/>
          <p:nvPr/>
        </p:nvGrpSpPr>
        <p:grpSpPr>
          <a:xfrm>
            <a:off x="4082172" y="1876519"/>
            <a:ext cx="1017270" cy="623930"/>
            <a:chOff x="4735764" y="1124744"/>
            <a:chExt cx="1017270" cy="623930"/>
          </a:xfrm>
        </p:grpSpPr>
        <p:sp>
          <p:nvSpPr>
            <p:cNvPr id="98" name="Rectangle 97"/>
            <p:cNvSpPr/>
            <p:nvPr/>
          </p:nvSpPr>
          <p:spPr>
            <a:xfrm>
              <a:off x="4735764" y="1124744"/>
              <a:ext cx="1017270" cy="623930"/>
            </a:xfrm>
            <a:prstGeom prst="rect">
              <a:avLst/>
            </a:prstGeom>
            <a:solidFill>
              <a:sysClr val="window" lastClr="FFFFFF"/>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99" name="Rectangle 98"/>
            <p:cNvSpPr/>
            <p:nvPr/>
          </p:nvSpPr>
          <p:spPr>
            <a:xfrm>
              <a:off x="4879275" y="1170890"/>
              <a:ext cx="781508" cy="477634"/>
            </a:xfrm>
            <a:prstGeom prst="rect">
              <a:avLst/>
            </a:prstGeom>
            <a:blipFill>
              <a:blip r:embed="rId2"/>
              <a:stretch>
                <a:fillRect/>
              </a:stretch>
            </a:bli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00" name="Text Box 337"/>
          <p:cNvSpPr txBox="1"/>
          <p:nvPr/>
        </p:nvSpPr>
        <p:spPr>
          <a:xfrm>
            <a:off x="726691" y="1900204"/>
            <a:ext cx="186055" cy="3237230"/>
          </a:xfrm>
          <a:prstGeom prst="rect">
            <a:avLst/>
          </a:prstGeom>
          <a:noFill/>
          <a:ln w="6350">
            <a:noFill/>
          </a:ln>
          <a:effectLst/>
        </p:spPr>
        <p:txBody>
          <a:bodyPr rot="0" spcFirstLastPara="0" vert="vert270" wrap="non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Local               Provincial               National            International</a:t>
            </a:r>
            <a:endParaRPr kumimoji="0" lang="en-GB" sz="11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6" name="Rectangle 125"/>
          <p:cNvSpPr/>
          <p:nvPr/>
        </p:nvSpPr>
        <p:spPr>
          <a:xfrm>
            <a:off x="802891" y="5942419"/>
            <a:ext cx="321310" cy="197485"/>
          </a:xfrm>
          <a:prstGeom prst="rect">
            <a:avLst/>
          </a:prstGeom>
          <a:solidFill>
            <a:srgbClr val="4472C4"/>
          </a:solidFill>
          <a:ln w="190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7" name="Rounded Rectangle 126"/>
          <p:cNvSpPr/>
          <p:nvPr/>
        </p:nvSpPr>
        <p:spPr>
          <a:xfrm>
            <a:off x="802891" y="5639782"/>
            <a:ext cx="321310" cy="200660"/>
          </a:xfrm>
          <a:prstGeom prst="roundRect">
            <a:avLst/>
          </a:prstGeom>
          <a:solidFill>
            <a:srgbClr val="FFC000"/>
          </a:solidFill>
          <a:ln w="12700" cap="flat" cmpd="sng" algn="ctr">
            <a:solidFill>
              <a:srgbClr val="ED7D31">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8" name="Text Box 10"/>
          <p:cNvSpPr txBox="1"/>
          <p:nvPr/>
        </p:nvSpPr>
        <p:spPr>
          <a:xfrm>
            <a:off x="1260091" y="5632797"/>
            <a:ext cx="1568673" cy="244475"/>
          </a:xfrm>
          <a:prstGeom prst="rect">
            <a:avLst/>
          </a:prstGeom>
          <a:solidFill>
            <a:sysClr val="window" lastClr="FFFFFF"/>
          </a:solid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rPr>
              <a:t>Project Implementing Entity</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129" name="Text Box 10"/>
          <p:cNvSpPr txBox="1"/>
          <p:nvPr/>
        </p:nvSpPr>
        <p:spPr>
          <a:xfrm>
            <a:off x="1279776" y="5920829"/>
            <a:ext cx="1793344" cy="244475"/>
          </a:xfrm>
          <a:prstGeom prst="rect">
            <a:avLst/>
          </a:prstGeom>
          <a:solidFill>
            <a:sysClr val="window" lastClr="FFFFFF"/>
          </a:solid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80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rPr>
              <a:t>Intermediary</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131" name="Oval 130"/>
          <p:cNvSpPr/>
          <p:nvPr/>
        </p:nvSpPr>
        <p:spPr>
          <a:xfrm>
            <a:off x="5001979" y="5745192"/>
            <a:ext cx="137795" cy="137795"/>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33" name="Text Box 10"/>
          <p:cNvSpPr txBox="1"/>
          <p:nvPr/>
        </p:nvSpPr>
        <p:spPr>
          <a:xfrm>
            <a:off x="5372819" y="5632797"/>
            <a:ext cx="2676525" cy="408940"/>
          </a:xfrm>
          <a:prstGeom prst="rect">
            <a:avLst/>
          </a:prstGeom>
          <a:solidFill>
            <a:sysClr val="window" lastClr="FFFFFF"/>
          </a:solid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rPr>
              <a:t>Micro/Small/Medium Executing Entity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rPr>
              <a:t>Micro/Small Project/Programme</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178" name="Text Box 672"/>
          <p:cNvSpPr txBox="1"/>
          <p:nvPr/>
        </p:nvSpPr>
        <p:spPr>
          <a:xfrm>
            <a:off x="5700726" y="2709733"/>
            <a:ext cx="1340506" cy="27966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Mitigation</a:t>
            </a:r>
          </a:p>
        </p:txBody>
      </p:sp>
      <p:sp>
        <p:nvSpPr>
          <p:cNvPr id="179" name="Text Box 672"/>
          <p:cNvSpPr txBox="1"/>
          <p:nvPr/>
        </p:nvSpPr>
        <p:spPr>
          <a:xfrm>
            <a:off x="1920327" y="2707498"/>
            <a:ext cx="1340485" cy="2794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rPr>
              <a:t>Adaptation</a:t>
            </a:r>
            <a:endParaRPr kumimoji="0" lang="en-GB" sz="1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8" name="TextBox 7"/>
          <p:cNvSpPr txBox="1"/>
          <p:nvPr/>
        </p:nvSpPr>
        <p:spPr>
          <a:xfrm>
            <a:off x="595832" y="1156439"/>
            <a:ext cx="7500268" cy="646331"/>
          </a:xfrm>
          <a:prstGeom prst="rect">
            <a:avLst/>
          </a:prstGeom>
          <a:noFill/>
        </p:spPr>
        <p:txBody>
          <a:bodyPr wrap="square" rtlCol="0">
            <a:spAutoFit/>
          </a:bodyPr>
          <a:lstStyle/>
          <a:p>
            <a:pPr marL="171450" indent="-171450">
              <a:buFont typeface="Arial" panose="020B0604020202020204" pitchFamily="34" charset="0"/>
              <a:buChar char="•"/>
            </a:pPr>
            <a:r>
              <a:rPr lang="en-GB" sz="1200" dirty="0"/>
              <a:t>Foreign public sector funding stream consolidation through a </a:t>
            </a:r>
            <a:r>
              <a:rPr lang="en-GB" sz="1200" b="1" i="1" dirty="0"/>
              <a:t>National Steering Committee </a:t>
            </a:r>
            <a:r>
              <a:rPr lang="en-GB" sz="1200" dirty="0"/>
              <a:t>(NSC), exercising a </a:t>
            </a:r>
            <a:r>
              <a:rPr lang="en-GB" sz="1200" b="1" i="1" dirty="0"/>
              <a:t>National Oversight and Steering Function</a:t>
            </a:r>
          </a:p>
          <a:p>
            <a:pPr marL="171450" indent="-171450">
              <a:buFont typeface="Arial" panose="020B0604020202020204" pitchFamily="34" charset="0"/>
              <a:buChar char="•"/>
            </a:pPr>
            <a:r>
              <a:rPr lang="en-GB" sz="1200" dirty="0"/>
              <a:t>In-country devolved access to the provincial and local level for engaging local stakeholders (communities, MSMEs)  </a:t>
            </a:r>
          </a:p>
        </p:txBody>
      </p:sp>
      <p:grpSp>
        <p:nvGrpSpPr>
          <p:cNvPr id="19" name="Group 18"/>
          <p:cNvGrpSpPr/>
          <p:nvPr/>
        </p:nvGrpSpPr>
        <p:grpSpPr>
          <a:xfrm>
            <a:off x="3842385" y="2790727"/>
            <a:ext cx="1548765" cy="516281"/>
            <a:chOff x="3842385" y="2254976"/>
            <a:chExt cx="1548765" cy="516281"/>
          </a:xfrm>
        </p:grpSpPr>
        <p:sp>
          <p:nvSpPr>
            <p:cNvPr id="134" name="Rectangle 133"/>
            <p:cNvSpPr/>
            <p:nvPr/>
          </p:nvSpPr>
          <p:spPr>
            <a:xfrm>
              <a:off x="4302930" y="2254976"/>
              <a:ext cx="545139" cy="270985"/>
            </a:xfrm>
            <a:prstGeom prst="rect">
              <a:avLst/>
            </a:prstGeom>
            <a:solidFill>
              <a:schemeClr val="bg1"/>
            </a:solidFill>
            <a:ln w="190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8" name="Group 17"/>
            <p:cNvGrpSpPr/>
            <p:nvPr/>
          </p:nvGrpSpPr>
          <p:grpSpPr>
            <a:xfrm>
              <a:off x="3842385" y="2286951"/>
              <a:ext cx="1548765" cy="484306"/>
              <a:chOff x="3842385" y="2286951"/>
              <a:chExt cx="1548765" cy="484306"/>
            </a:xfrm>
          </p:grpSpPr>
          <p:sp>
            <p:nvSpPr>
              <p:cNvPr id="177" name="Text Box 667"/>
              <p:cNvSpPr txBox="1"/>
              <p:nvPr/>
            </p:nvSpPr>
            <p:spPr>
              <a:xfrm>
                <a:off x="4376936" y="2286951"/>
                <a:ext cx="427546" cy="201960"/>
              </a:xfrm>
              <a:prstGeom prst="rect">
                <a:avLst/>
              </a:prstGeom>
              <a:noFill/>
              <a:ln w="6350">
                <a:noFill/>
              </a:ln>
              <a:effectLst/>
            </p:spPr>
            <p:txBody>
              <a:bodyPr rot="0" spcFirstLastPara="0" vert="horz" wrap="none" lIns="0" tIns="0" rIns="0" bIns="0" numCol="1" spcCol="0" rtlCol="0" fromWordArt="0" anchor="t" anchorCtr="0" forceAA="0" compatLnSpc="1">
                <a:prstTxWarp prst="textNoShape">
                  <a:avLst/>
                </a:prstTxWarp>
                <a:noAutofit/>
              </a:bodyPr>
              <a:lstStyle/>
              <a:p>
                <a:pPr marL="0" marR="0" lvl="0" indent="0" defTabSz="914400" eaLnBrk="1" fontAlgn="auto" latinLnBrk="0" hangingPunct="1">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mn-cs"/>
                  </a:rPr>
                  <a:t>NSC</a:t>
                </a:r>
                <a:endParaRPr kumimoji="0" lang="en-GB" sz="1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cxnSp>
            <p:nvCxnSpPr>
              <p:cNvPr id="27" name="Straight Arrow Connector 26"/>
              <p:cNvCxnSpPr>
                <a:stCxn id="134" idx="1"/>
              </p:cNvCxnSpPr>
              <p:nvPr/>
            </p:nvCxnSpPr>
            <p:spPr>
              <a:xfrm flipH="1">
                <a:off x="3842385" y="2390469"/>
                <a:ext cx="460545" cy="361738"/>
              </a:xfrm>
              <a:prstGeom prst="straightConnector1">
                <a:avLst/>
              </a:prstGeom>
              <a:ln w="19050">
                <a:solidFill>
                  <a:srgbClr val="FF0000"/>
                </a:solidFill>
                <a:headEnd type="none"/>
                <a:tailEnd type="none"/>
              </a:ln>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p:nvPr/>
            </p:nvCxnSpPr>
            <p:spPr>
              <a:xfrm>
                <a:off x="4846320" y="2390257"/>
                <a:ext cx="544830" cy="381000"/>
              </a:xfrm>
              <a:prstGeom prst="straightConnector1">
                <a:avLst/>
              </a:prstGeom>
              <a:ln w="19050">
                <a:solidFill>
                  <a:srgbClr val="FF0000"/>
                </a:solidFill>
                <a:tailEnd type="none"/>
              </a:ln>
            </p:spPr>
            <p:style>
              <a:lnRef idx="1">
                <a:schemeClr val="accent4"/>
              </a:lnRef>
              <a:fillRef idx="0">
                <a:schemeClr val="accent4"/>
              </a:fillRef>
              <a:effectRef idx="0">
                <a:schemeClr val="accent4"/>
              </a:effectRef>
              <a:fontRef idx="minor">
                <a:schemeClr val="tx1"/>
              </a:fontRef>
            </p:style>
          </p:cxnSp>
        </p:grpSp>
      </p:grpSp>
      <p:sp>
        <p:nvSpPr>
          <p:cNvPr id="66" name="Text Box 672"/>
          <p:cNvSpPr txBox="1"/>
          <p:nvPr/>
        </p:nvSpPr>
        <p:spPr>
          <a:xfrm>
            <a:off x="3894103" y="3150895"/>
            <a:ext cx="1495294" cy="45381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rPr>
              <a:t>National Intermediaries</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grpSp>
        <p:nvGrpSpPr>
          <p:cNvPr id="7" name="Group 6"/>
          <p:cNvGrpSpPr/>
          <p:nvPr/>
        </p:nvGrpSpPr>
        <p:grpSpPr>
          <a:xfrm>
            <a:off x="3530955" y="2536453"/>
            <a:ext cx="1059852" cy="938551"/>
            <a:chOff x="3530955" y="2000702"/>
            <a:chExt cx="1059852" cy="938551"/>
          </a:xfrm>
        </p:grpSpPr>
        <p:cxnSp>
          <p:nvCxnSpPr>
            <p:cNvPr id="176" name="Straight Arrow Connector 175"/>
            <p:cNvCxnSpPr>
              <a:stCxn id="98" idx="2"/>
              <a:endCxn id="161" idx="0"/>
            </p:cNvCxnSpPr>
            <p:nvPr/>
          </p:nvCxnSpPr>
          <p:spPr>
            <a:xfrm flipH="1">
              <a:off x="3691610" y="2000702"/>
              <a:ext cx="899197" cy="742336"/>
            </a:xfrm>
            <a:prstGeom prst="straightConnector1">
              <a:avLst/>
            </a:prstGeom>
            <a:noFill/>
            <a:ln w="19050" cap="flat" cmpd="sng" algn="ctr">
              <a:solidFill>
                <a:srgbClr val="5B9BD5">
                  <a:lumMod val="75000"/>
                </a:srgbClr>
              </a:solidFill>
              <a:prstDash val="solid"/>
              <a:miter lim="800000"/>
              <a:tailEnd type="triangle"/>
            </a:ln>
            <a:effectLst/>
          </p:spPr>
        </p:cxnSp>
        <p:sp>
          <p:nvSpPr>
            <p:cNvPr id="161" name="Rectangle 160"/>
            <p:cNvSpPr/>
            <p:nvPr/>
          </p:nvSpPr>
          <p:spPr>
            <a:xfrm flipH="1">
              <a:off x="3530955" y="2743038"/>
              <a:ext cx="321310" cy="196215"/>
            </a:xfrm>
            <a:prstGeom prst="rect">
              <a:avLst/>
            </a:prstGeom>
            <a:solidFill>
              <a:srgbClr val="4472C4"/>
            </a:solidFill>
            <a:ln w="190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76" name="Text Box 672"/>
          <p:cNvSpPr txBox="1"/>
          <p:nvPr/>
        </p:nvSpPr>
        <p:spPr>
          <a:xfrm>
            <a:off x="2154478" y="2987632"/>
            <a:ext cx="1632689" cy="24133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eaLnBrk="1" fontAlgn="auto" latinLnBrk="0" hangingPunct="1">
              <a:lnSpc>
                <a:spcPct val="106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rPr>
              <a:t>Funding Entity (?)</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77" name="Text Box 672"/>
          <p:cNvSpPr txBox="1"/>
          <p:nvPr/>
        </p:nvSpPr>
        <p:spPr>
          <a:xfrm>
            <a:off x="5529064" y="2992643"/>
            <a:ext cx="1840607" cy="24133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rPr>
              <a:t>Financial Intermediary (?)</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grpSp>
        <p:nvGrpSpPr>
          <p:cNvPr id="4" name="Group 3"/>
          <p:cNvGrpSpPr/>
          <p:nvPr/>
        </p:nvGrpSpPr>
        <p:grpSpPr>
          <a:xfrm>
            <a:off x="776536" y="3388687"/>
            <a:ext cx="3140499" cy="1981387"/>
            <a:chOff x="776536" y="2852936"/>
            <a:chExt cx="3140499" cy="1981387"/>
          </a:xfrm>
        </p:grpSpPr>
        <p:sp>
          <p:nvSpPr>
            <p:cNvPr id="153" name="Oval 152"/>
            <p:cNvSpPr/>
            <p:nvPr/>
          </p:nvSpPr>
          <p:spPr>
            <a:xfrm flipH="1">
              <a:off x="3138525" y="4655413"/>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54" name="Straight Arrow Connector 153"/>
            <p:cNvCxnSpPr>
              <a:stCxn id="168" idx="2"/>
              <a:endCxn id="153" idx="0"/>
            </p:cNvCxnSpPr>
            <p:nvPr/>
          </p:nvCxnSpPr>
          <p:spPr>
            <a:xfrm>
              <a:off x="3073120" y="4405468"/>
              <a:ext cx="134302" cy="249945"/>
            </a:xfrm>
            <a:prstGeom prst="straightConnector1">
              <a:avLst/>
            </a:prstGeom>
            <a:noFill/>
            <a:ln w="12700" cap="flat" cmpd="sng" algn="ctr">
              <a:solidFill>
                <a:sysClr val="windowText" lastClr="000000"/>
              </a:solidFill>
              <a:prstDash val="solid"/>
              <a:miter lim="800000"/>
              <a:tailEnd type="arrow" w="sm" len="med"/>
            </a:ln>
            <a:effectLst/>
          </p:spPr>
        </p:cxnSp>
        <p:sp>
          <p:nvSpPr>
            <p:cNvPr id="155" name="Oval 154"/>
            <p:cNvSpPr/>
            <p:nvPr/>
          </p:nvSpPr>
          <p:spPr>
            <a:xfrm flipH="1">
              <a:off x="3779240" y="4659299"/>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56" name="Straight Arrow Connector 155"/>
            <p:cNvCxnSpPr>
              <a:stCxn id="168" idx="2"/>
              <a:endCxn id="155" idx="7"/>
            </p:cNvCxnSpPr>
            <p:nvPr/>
          </p:nvCxnSpPr>
          <p:spPr>
            <a:xfrm>
              <a:off x="3073120" y="4405468"/>
              <a:ext cx="726300" cy="273918"/>
            </a:xfrm>
            <a:prstGeom prst="straightConnector1">
              <a:avLst/>
            </a:prstGeom>
            <a:noFill/>
            <a:ln w="12700" cap="flat" cmpd="sng" algn="ctr">
              <a:solidFill>
                <a:sysClr val="windowText" lastClr="000000"/>
              </a:solidFill>
              <a:prstDash val="solid"/>
              <a:miter lim="800000"/>
              <a:tailEnd type="arrow" w="sm" len="med"/>
            </a:ln>
            <a:effectLst/>
          </p:spPr>
        </p:cxnSp>
        <p:sp>
          <p:nvSpPr>
            <p:cNvPr id="157" name="Oval 156"/>
            <p:cNvSpPr/>
            <p:nvPr/>
          </p:nvSpPr>
          <p:spPr>
            <a:xfrm flipH="1">
              <a:off x="3432530" y="4655413"/>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58" name="Straight Arrow Connector 157"/>
            <p:cNvCxnSpPr>
              <a:stCxn id="168" idx="2"/>
              <a:endCxn id="157" idx="7"/>
            </p:cNvCxnSpPr>
            <p:nvPr/>
          </p:nvCxnSpPr>
          <p:spPr>
            <a:xfrm>
              <a:off x="3073120" y="4405468"/>
              <a:ext cx="379590" cy="270032"/>
            </a:xfrm>
            <a:prstGeom prst="straightConnector1">
              <a:avLst/>
            </a:prstGeom>
            <a:noFill/>
            <a:ln w="12700" cap="flat" cmpd="sng" algn="ctr">
              <a:solidFill>
                <a:sysClr val="windowText" lastClr="000000"/>
              </a:solidFill>
              <a:prstDash val="solid"/>
              <a:miter lim="800000"/>
              <a:tailEnd type="arrow" w="sm" len="med"/>
            </a:ln>
            <a:effectLst/>
          </p:spPr>
        </p:cxnSp>
        <p:cxnSp>
          <p:nvCxnSpPr>
            <p:cNvPr id="163" name="Straight Arrow Connector 162"/>
            <p:cNvCxnSpPr/>
            <p:nvPr/>
          </p:nvCxnSpPr>
          <p:spPr>
            <a:xfrm flipH="1">
              <a:off x="3726986" y="2882418"/>
              <a:ext cx="1878" cy="443784"/>
            </a:xfrm>
            <a:prstGeom prst="straightConnector1">
              <a:avLst/>
            </a:prstGeom>
            <a:noFill/>
            <a:ln w="19050" cap="flat" cmpd="sng" algn="ctr">
              <a:solidFill>
                <a:srgbClr val="5B9BD5">
                  <a:lumMod val="75000"/>
                </a:srgbClr>
              </a:solidFill>
              <a:prstDash val="solid"/>
              <a:miter lim="800000"/>
              <a:tailEnd type="triangle"/>
            </a:ln>
            <a:effectLst/>
          </p:spPr>
        </p:cxnSp>
        <p:sp>
          <p:nvSpPr>
            <p:cNvPr id="164" name="Rectangle 163"/>
            <p:cNvSpPr/>
            <p:nvPr/>
          </p:nvSpPr>
          <p:spPr>
            <a:xfrm flipH="1">
              <a:off x="3530955" y="4203538"/>
              <a:ext cx="321310" cy="195580"/>
            </a:xfrm>
            <a:prstGeom prst="rect">
              <a:avLst/>
            </a:prstGeom>
            <a:solidFill>
              <a:srgbClr val="4472C4"/>
            </a:solidFill>
            <a:ln w="190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65" name="Straight Arrow Connector 164"/>
            <p:cNvCxnSpPr/>
            <p:nvPr/>
          </p:nvCxnSpPr>
          <p:spPr>
            <a:xfrm flipH="1">
              <a:off x="3654398" y="2852936"/>
              <a:ext cx="2458" cy="1348320"/>
            </a:xfrm>
            <a:prstGeom prst="straightConnector1">
              <a:avLst/>
            </a:prstGeom>
            <a:noFill/>
            <a:ln w="19050" cap="flat" cmpd="sng" algn="ctr">
              <a:solidFill>
                <a:srgbClr val="5B9BD5">
                  <a:lumMod val="75000"/>
                </a:srgbClr>
              </a:solidFill>
              <a:prstDash val="solid"/>
              <a:miter lim="800000"/>
              <a:tailEnd type="triangle"/>
            </a:ln>
            <a:effectLst/>
          </p:spPr>
        </p:cxnSp>
        <p:sp>
          <p:nvSpPr>
            <p:cNvPr id="168" name="Rounded Rectangle 167"/>
            <p:cNvSpPr/>
            <p:nvPr/>
          </p:nvSpPr>
          <p:spPr>
            <a:xfrm flipH="1">
              <a:off x="2912465" y="4207983"/>
              <a:ext cx="321310" cy="197485"/>
            </a:xfrm>
            <a:prstGeom prst="roundRect">
              <a:avLst/>
            </a:prstGeom>
            <a:solidFill>
              <a:srgbClr val="FFC000"/>
            </a:solidFill>
            <a:ln w="12700" cap="flat" cmpd="sng" algn="ctr">
              <a:solidFill>
                <a:srgbClr val="ED7D31">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69" name="Straight Arrow Connector 168"/>
            <p:cNvCxnSpPr/>
            <p:nvPr/>
          </p:nvCxnSpPr>
          <p:spPr>
            <a:xfrm flipH="1">
              <a:off x="3233775" y="4301328"/>
              <a:ext cx="297180" cy="5080"/>
            </a:xfrm>
            <a:prstGeom prst="straightConnector1">
              <a:avLst/>
            </a:prstGeom>
            <a:noFill/>
            <a:ln w="6350" cap="flat" cmpd="sng" algn="ctr">
              <a:solidFill>
                <a:srgbClr val="C00000"/>
              </a:solidFill>
              <a:prstDash val="solid"/>
              <a:miter lim="800000"/>
              <a:tailEnd type="stealth"/>
            </a:ln>
            <a:effectLst/>
          </p:spPr>
        </p:cxnSp>
        <p:sp>
          <p:nvSpPr>
            <p:cNvPr id="170" name="Oval 169"/>
            <p:cNvSpPr/>
            <p:nvPr/>
          </p:nvSpPr>
          <p:spPr>
            <a:xfrm flipH="1">
              <a:off x="2564485" y="4659299"/>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71" name="Straight Arrow Connector 170"/>
            <p:cNvCxnSpPr>
              <a:stCxn id="168" idx="2"/>
              <a:endCxn id="170" idx="1"/>
            </p:cNvCxnSpPr>
            <p:nvPr/>
          </p:nvCxnSpPr>
          <p:spPr>
            <a:xfrm flipH="1">
              <a:off x="2682100" y="4405468"/>
              <a:ext cx="391020" cy="273918"/>
            </a:xfrm>
            <a:prstGeom prst="straightConnector1">
              <a:avLst/>
            </a:prstGeom>
            <a:noFill/>
            <a:ln w="12700" cap="flat" cmpd="sng" algn="ctr">
              <a:solidFill>
                <a:sysClr val="windowText" lastClr="000000"/>
              </a:solidFill>
              <a:prstDash val="solid"/>
              <a:miter lim="800000"/>
              <a:tailEnd type="arrow" w="sm" len="med"/>
            </a:ln>
            <a:effectLst/>
          </p:spPr>
        </p:cxnSp>
        <p:sp>
          <p:nvSpPr>
            <p:cNvPr id="172" name="Oval 171"/>
            <p:cNvSpPr/>
            <p:nvPr/>
          </p:nvSpPr>
          <p:spPr>
            <a:xfrm flipH="1">
              <a:off x="2874365" y="4655413"/>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73" name="Straight Arrow Connector 172"/>
            <p:cNvCxnSpPr>
              <a:stCxn id="168" idx="2"/>
              <a:endCxn id="172" idx="0"/>
            </p:cNvCxnSpPr>
            <p:nvPr/>
          </p:nvCxnSpPr>
          <p:spPr>
            <a:xfrm flipH="1">
              <a:off x="2943262" y="4405468"/>
              <a:ext cx="129858" cy="249945"/>
            </a:xfrm>
            <a:prstGeom prst="straightConnector1">
              <a:avLst/>
            </a:prstGeom>
            <a:noFill/>
            <a:ln w="12700" cap="flat" cmpd="sng" algn="ctr">
              <a:solidFill>
                <a:sysClr val="windowText" lastClr="000000"/>
              </a:solidFill>
              <a:prstDash val="solid"/>
              <a:miter lim="800000"/>
              <a:tailEnd type="arrow" w="sm" len="med"/>
            </a:ln>
            <a:effectLst/>
          </p:spPr>
        </p:cxnSp>
        <p:sp>
          <p:nvSpPr>
            <p:cNvPr id="174" name="Oval 173"/>
            <p:cNvSpPr/>
            <p:nvPr/>
          </p:nvSpPr>
          <p:spPr>
            <a:xfrm flipH="1">
              <a:off x="2252700" y="4658142"/>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75" name="Straight Arrow Connector 174"/>
            <p:cNvCxnSpPr>
              <a:stCxn id="168" idx="2"/>
              <a:endCxn id="174" idx="1"/>
            </p:cNvCxnSpPr>
            <p:nvPr/>
          </p:nvCxnSpPr>
          <p:spPr>
            <a:xfrm flipH="1">
              <a:off x="2370315" y="4405468"/>
              <a:ext cx="702805" cy="272761"/>
            </a:xfrm>
            <a:prstGeom prst="straightConnector1">
              <a:avLst/>
            </a:prstGeom>
            <a:noFill/>
            <a:ln w="12700" cap="flat" cmpd="sng" algn="ctr">
              <a:solidFill>
                <a:sysClr val="windowText" lastClr="000000"/>
              </a:solidFill>
              <a:prstDash val="solid"/>
              <a:miter lim="800000"/>
              <a:tailEnd type="arrow" w="sm" len="med"/>
            </a:ln>
            <a:effectLst/>
          </p:spPr>
        </p:cxnSp>
        <p:sp>
          <p:nvSpPr>
            <p:cNvPr id="162" name="Rectangle 161"/>
            <p:cNvSpPr/>
            <p:nvPr/>
          </p:nvSpPr>
          <p:spPr>
            <a:xfrm flipH="1">
              <a:off x="3530955" y="3317078"/>
              <a:ext cx="321310" cy="195580"/>
            </a:xfrm>
            <a:prstGeom prst="rect">
              <a:avLst/>
            </a:prstGeom>
            <a:solidFill>
              <a:srgbClr val="4472C4"/>
            </a:solidFill>
            <a:ln w="190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79" name="Text Box 672"/>
            <p:cNvSpPr txBox="1"/>
            <p:nvPr/>
          </p:nvSpPr>
          <p:spPr>
            <a:xfrm>
              <a:off x="1352600" y="4201750"/>
              <a:ext cx="1632689" cy="24133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rPr>
                <a:t>Local Authorities</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80" name="Text Box 672"/>
            <p:cNvSpPr txBox="1"/>
            <p:nvPr/>
          </p:nvSpPr>
          <p:spPr>
            <a:xfrm>
              <a:off x="776536" y="4592990"/>
              <a:ext cx="1632689" cy="24133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rPr>
                <a:t>Community Projects</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grpSp>
      <p:grpSp>
        <p:nvGrpSpPr>
          <p:cNvPr id="9" name="Group 8"/>
          <p:cNvGrpSpPr/>
          <p:nvPr/>
        </p:nvGrpSpPr>
        <p:grpSpPr>
          <a:xfrm>
            <a:off x="4590807" y="2536453"/>
            <a:ext cx="1112507" cy="960522"/>
            <a:chOff x="4590807" y="2000702"/>
            <a:chExt cx="1112507" cy="960522"/>
          </a:xfrm>
        </p:grpSpPr>
        <p:cxnSp>
          <p:nvCxnSpPr>
            <p:cNvPr id="117" name="Straight Arrow Connector 116"/>
            <p:cNvCxnSpPr>
              <a:stCxn id="98" idx="2"/>
              <a:endCxn id="115" idx="0"/>
            </p:cNvCxnSpPr>
            <p:nvPr/>
          </p:nvCxnSpPr>
          <p:spPr>
            <a:xfrm>
              <a:off x="4590807" y="2000702"/>
              <a:ext cx="951852" cy="764307"/>
            </a:xfrm>
            <a:prstGeom prst="straightConnector1">
              <a:avLst/>
            </a:prstGeom>
            <a:noFill/>
            <a:ln w="19050" cap="flat" cmpd="sng" algn="ctr">
              <a:solidFill>
                <a:srgbClr val="5B9BD5">
                  <a:lumMod val="75000"/>
                </a:srgbClr>
              </a:solidFill>
              <a:prstDash val="solid"/>
              <a:miter lim="800000"/>
              <a:tailEnd type="triangle"/>
            </a:ln>
            <a:effectLst/>
          </p:spPr>
        </p:cxnSp>
        <p:sp>
          <p:nvSpPr>
            <p:cNvPr id="115" name="Rectangle 114"/>
            <p:cNvSpPr/>
            <p:nvPr/>
          </p:nvSpPr>
          <p:spPr>
            <a:xfrm>
              <a:off x="5382004" y="2765009"/>
              <a:ext cx="321310" cy="196215"/>
            </a:xfrm>
            <a:prstGeom prst="rect">
              <a:avLst/>
            </a:prstGeom>
            <a:solidFill>
              <a:srgbClr val="4472C4"/>
            </a:solidFill>
            <a:ln w="190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6" name="Group 5"/>
          <p:cNvGrpSpPr/>
          <p:nvPr/>
        </p:nvGrpSpPr>
        <p:grpSpPr>
          <a:xfrm>
            <a:off x="5316917" y="3408519"/>
            <a:ext cx="3092467" cy="1996392"/>
            <a:chOff x="5316917" y="2872768"/>
            <a:chExt cx="3092467" cy="1996392"/>
          </a:xfrm>
        </p:grpSpPr>
        <p:sp>
          <p:nvSpPr>
            <p:cNvPr id="107" name="Oval 106"/>
            <p:cNvSpPr/>
            <p:nvPr/>
          </p:nvSpPr>
          <p:spPr>
            <a:xfrm>
              <a:off x="5957632" y="4665762"/>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08" name="Straight Arrow Connector 107"/>
            <p:cNvCxnSpPr>
              <a:stCxn id="124" idx="2"/>
              <a:endCxn id="107" idx="0"/>
            </p:cNvCxnSpPr>
            <p:nvPr/>
          </p:nvCxnSpPr>
          <p:spPr>
            <a:xfrm flipH="1">
              <a:off x="6026530" y="4432528"/>
              <a:ext cx="134619" cy="233234"/>
            </a:xfrm>
            <a:prstGeom prst="straightConnector1">
              <a:avLst/>
            </a:prstGeom>
            <a:noFill/>
            <a:ln w="12700" cap="flat" cmpd="sng" algn="ctr">
              <a:solidFill>
                <a:sysClr val="windowText" lastClr="000000"/>
              </a:solidFill>
              <a:prstDash val="solid"/>
              <a:miter lim="800000"/>
              <a:tailEnd type="arrow" w="sm" len="med"/>
            </a:ln>
            <a:effectLst/>
          </p:spPr>
        </p:cxnSp>
        <p:sp>
          <p:nvSpPr>
            <p:cNvPr id="109" name="Oval 108"/>
            <p:cNvSpPr/>
            <p:nvPr/>
          </p:nvSpPr>
          <p:spPr>
            <a:xfrm>
              <a:off x="5316917" y="4665762"/>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10" name="Straight Arrow Connector 109"/>
            <p:cNvCxnSpPr>
              <a:stCxn id="124" idx="2"/>
              <a:endCxn id="109" idx="7"/>
            </p:cNvCxnSpPr>
            <p:nvPr/>
          </p:nvCxnSpPr>
          <p:spPr>
            <a:xfrm flipH="1">
              <a:off x="5434532" y="4432528"/>
              <a:ext cx="726617" cy="253321"/>
            </a:xfrm>
            <a:prstGeom prst="straightConnector1">
              <a:avLst/>
            </a:prstGeom>
            <a:noFill/>
            <a:ln w="12700" cap="flat" cmpd="sng" algn="ctr">
              <a:solidFill>
                <a:sysClr val="windowText" lastClr="000000"/>
              </a:solidFill>
              <a:prstDash val="solid"/>
              <a:miter lim="800000"/>
              <a:tailEnd type="arrow" w="sm" len="med"/>
            </a:ln>
            <a:effectLst/>
          </p:spPr>
        </p:cxnSp>
        <p:sp>
          <p:nvSpPr>
            <p:cNvPr id="111" name="Oval 110"/>
            <p:cNvSpPr/>
            <p:nvPr/>
          </p:nvSpPr>
          <p:spPr>
            <a:xfrm>
              <a:off x="5663944" y="4665762"/>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12" name="Straight Arrow Connector 111"/>
            <p:cNvCxnSpPr>
              <a:stCxn id="124" idx="2"/>
              <a:endCxn id="111" idx="7"/>
            </p:cNvCxnSpPr>
            <p:nvPr/>
          </p:nvCxnSpPr>
          <p:spPr>
            <a:xfrm flipH="1">
              <a:off x="5781559" y="4432528"/>
              <a:ext cx="379590" cy="253321"/>
            </a:xfrm>
            <a:prstGeom prst="straightConnector1">
              <a:avLst/>
            </a:prstGeom>
            <a:noFill/>
            <a:ln w="12700" cap="flat" cmpd="sng" algn="ctr">
              <a:solidFill>
                <a:sysClr val="windowText" lastClr="000000"/>
              </a:solidFill>
              <a:prstDash val="solid"/>
              <a:miter lim="800000"/>
              <a:tailEnd type="arrow" w="sm" len="med"/>
            </a:ln>
            <a:effectLst/>
          </p:spPr>
        </p:cxnSp>
        <p:sp>
          <p:nvSpPr>
            <p:cNvPr id="120" name="Rectangle 119"/>
            <p:cNvSpPr/>
            <p:nvPr/>
          </p:nvSpPr>
          <p:spPr>
            <a:xfrm>
              <a:off x="5382004" y="4230674"/>
              <a:ext cx="321310" cy="195580"/>
            </a:xfrm>
            <a:prstGeom prst="rect">
              <a:avLst/>
            </a:prstGeom>
            <a:solidFill>
              <a:srgbClr val="4472C4"/>
            </a:solidFill>
            <a:ln w="190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4" name="Rounded Rectangle 123"/>
            <p:cNvSpPr/>
            <p:nvPr/>
          </p:nvSpPr>
          <p:spPr>
            <a:xfrm>
              <a:off x="6000494" y="4235043"/>
              <a:ext cx="321310" cy="197485"/>
            </a:xfrm>
            <a:prstGeom prst="roundRect">
              <a:avLst/>
            </a:prstGeom>
            <a:solidFill>
              <a:srgbClr val="FFC000"/>
            </a:solidFill>
            <a:ln w="12700" cap="flat" cmpd="sng" algn="ctr">
              <a:solidFill>
                <a:srgbClr val="ED7D31">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25" name="Straight Arrow Connector 124"/>
            <p:cNvCxnSpPr>
              <a:stCxn id="120" idx="3"/>
              <a:endCxn id="124" idx="1"/>
            </p:cNvCxnSpPr>
            <p:nvPr/>
          </p:nvCxnSpPr>
          <p:spPr>
            <a:xfrm>
              <a:off x="5703314" y="4328464"/>
              <a:ext cx="297180" cy="5322"/>
            </a:xfrm>
            <a:prstGeom prst="straightConnector1">
              <a:avLst/>
            </a:prstGeom>
            <a:noFill/>
            <a:ln w="12700" cap="flat" cmpd="sng" algn="ctr">
              <a:solidFill>
                <a:srgbClr val="C00000"/>
              </a:solidFill>
              <a:prstDash val="solid"/>
              <a:miter lim="800000"/>
              <a:tailEnd type="stealth"/>
            </a:ln>
            <a:effectLst/>
          </p:spPr>
        </p:cxnSp>
        <p:sp>
          <p:nvSpPr>
            <p:cNvPr id="135" name="Oval 134"/>
            <p:cNvSpPr/>
            <p:nvPr/>
          </p:nvSpPr>
          <p:spPr>
            <a:xfrm>
              <a:off x="6531967" y="4665762"/>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36" name="Straight Arrow Connector 135"/>
            <p:cNvCxnSpPr>
              <a:stCxn id="124" idx="2"/>
              <a:endCxn id="135" idx="1"/>
            </p:cNvCxnSpPr>
            <p:nvPr/>
          </p:nvCxnSpPr>
          <p:spPr>
            <a:xfrm>
              <a:off x="6161149" y="4432528"/>
              <a:ext cx="390998" cy="253321"/>
            </a:xfrm>
            <a:prstGeom prst="straightConnector1">
              <a:avLst/>
            </a:prstGeom>
            <a:noFill/>
            <a:ln w="12700" cap="flat" cmpd="sng" algn="ctr">
              <a:solidFill>
                <a:sysClr val="windowText" lastClr="000000"/>
              </a:solidFill>
              <a:prstDash val="solid"/>
              <a:miter lim="800000"/>
              <a:tailEnd type="arrow" w="sm" len="med"/>
            </a:ln>
            <a:effectLst/>
          </p:spPr>
        </p:cxnSp>
        <p:sp>
          <p:nvSpPr>
            <p:cNvPr id="137" name="Oval 136"/>
            <p:cNvSpPr/>
            <p:nvPr/>
          </p:nvSpPr>
          <p:spPr>
            <a:xfrm>
              <a:off x="6222087" y="4665762"/>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38" name="Straight Arrow Connector 137"/>
            <p:cNvCxnSpPr>
              <a:stCxn id="124" idx="2"/>
              <a:endCxn id="137" idx="0"/>
            </p:cNvCxnSpPr>
            <p:nvPr/>
          </p:nvCxnSpPr>
          <p:spPr>
            <a:xfrm>
              <a:off x="6161149" y="4432528"/>
              <a:ext cx="129836" cy="233234"/>
            </a:xfrm>
            <a:prstGeom prst="straightConnector1">
              <a:avLst/>
            </a:prstGeom>
            <a:noFill/>
            <a:ln w="12700" cap="flat" cmpd="sng" algn="ctr">
              <a:solidFill>
                <a:sysClr val="windowText" lastClr="000000"/>
              </a:solidFill>
              <a:prstDash val="solid"/>
              <a:miter lim="800000"/>
              <a:tailEnd type="arrow" w="sm" len="med"/>
            </a:ln>
            <a:effectLst/>
          </p:spPr>
        </p:cxnSp>
        <p:sp>
          <p:nvSpPr>
            <p:cNvPr id="139" name="Oval 138"/>
            <p:cNvSpPr/>
            <p:nvPr/>
          </p:nvSpPr>
          <p:spPr>
            <a:xfrm>
              <a:off x="6843345" y="4665762"/>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40" name="Straight Arrow Connector 139"/>
            <p:cNvCxnSpPr>
              <a:stCxn id="124" idx="2"/>
              <a:endCxn id="139" idx="1"/>
            </p:cNvCxnSpPr>
            <p:nvPr/>
          </p:nvCxnSpPr>
          <p:spPr>
            <a:xfrm>
              <a:off x="6161149" y="4432528"/>
              <a:ext cx="702376" cy="253321"/>
            </a:xfrm>
            <a:prstGeom prst="straightConnector1">
              <a:avLst/>
            </a:prstGeom>
            <a:noFill/>
            <a:ln w="12700" cap="flat" cmpd="sng" algn="ctr">
              <a:solidFill>
                <a:sysClr val="windowText" lastClr="000000"/>
              </a:solidFill>
              <a:prstDash val="solid"/>
              <a:miter lim="800000"/>
              <a:tailEnd type="arrow" w="sm" len="med"/>
            </a:ln>
            <a:effectLst/>
          </p:spPr>
        </p:cxnSp>
        <p:sp>
          <p:nvSpPr>
            <p:cNvPr id="84" name="Text Box 672"/>
            <p:cNvSpPr txBox="1"/>
            <p:nvPr/>
          </p:nvSpPr>
          <p:spPr>
            <a:xfrm>
              <a:off x="6128623" y="4221088"/>
              <a:ext cx="1632689" cy="24133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rPr>
                <a:t>Local Branches</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85" name="Text Box 672"/>
            <p:cNvSpPr txBox="1"/>
            <p:nvPr/>
          </p:nvSpPr>
          <p:spPr>
            <a:xfrm>
              <a:off x="6776695" y="4627827"/>
              <a:ext cx="1632689" cy="24133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lang="en-GB" sz="1100" kern="0" dirty="0">
                  <a:solidFill>
                    <a:sysClr val="windowText" lastClr="000000"/>
                  </a:solidFill>
                  <a:ea typeface="Calibri" panose="020F0502020204030204" pitchFamily="34" charset="0"/>
                </a:rPr>
                <a:t>MSME </a:t>
              </a:r>
              <a:r>
                <a:rPr kumimoji="0" lang="en-GB" sz="11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rPr>
                <a:t> Projects</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cxnSp>
          <p:nvCxnSpPr>
            <p:cNvPr id="88" name="Straight Arrow Connector 87"/>
            <p:cNvCxnSpPr/>
            <p:nvPr/>
          </p:nvCxnSpPr>
          <p:spPr>
            <a:xfrm flipH="1">
              <a:off x="5583954" y="2906421"/>
              <a:ext cx="1878" cy="443784"/>
            </a:xfrm>
            <a:prstGeom prst="straightConnector1">
              <a:avLst/>
            </a:prstGeom>
            <a:noFill/>
            <a:ln w="19050" cap="flat" cmpd="sng" algn="ctr">
              <a:solidFill>
                <a:srgbClr val="5B9BD5">
                  <a:lumMod val="75000"/>
                </a:srgbClr>
              </a:solidFill>
              <a:prstDash val="solid"/>
              <a:miter lim="800000"/>
              <a:tailEnd type="triangle"/>
            </a:ln>
            <a:effectLst/>
          </p:spPr>
        </p:cxnSp>
        <p:cxnSp>
          <p:nvCxnSpPr>
            <p:cNvPr id="89" name="Straight Arrow Connector 88"/>
            <p:cNvCxnSpPr/>
            <p:nvPr/>
          </p:nvCxnSpPr>
          <p:spPr>
            <a:xfrm flipH="1">
              <a:off x="5511366" y="2872768"/>
              <a:ext cx="2458" cy="1348320"/>
            </a:xfrm>
            <a:prstGeom prst="straightConnector1">
              <a:avLst/>
            </a:prstGeom>
            <a:noFill/>
            <a:ln w="19050" cap="flat" cmpd="sng" algn="ctr">
              <a:solidFill>
                <a:srgbClr val="5B9BD5">
                  <a:lumMod val="75000"/>
                </a:srgbClr>
              </a:solidFill>
              <a:prstDash val="solid"/>
              <a:miter lim="800000"/>
              <a:tailEnd type="triangle"/>
            </a:ln>
            <a:effectLst/>
          </p:spPr>
        </p:cxnSp>
        <p:sp>
          <p:nvSpPr>
            <p:cNvPr id="118" name="Rectangle 117"/>
            <p:cNvSpPr/>
            <p:nvPr/>
          </p:nvSpPr>
          <p:spPr>
            <a:xfrm>
              <a:off x="5382004" y="3344190"/>
              <a:ext cx="321310" cy="195580"/>
            </a:xfrm>
            <a:prstGeom prst="rect">
              <a:avLst/>
            </a:prstGeom>
            <a:solidFill>
              <a:srgbClr val="4472C4"/>
            </a:solidFill>
            <a:ln w="190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81" name="Rectangle 80"/>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a:solidFill>
                  <a:srgbClr val="660066"/>
                </a:solidFill>
                <a:latin typeface="Gill Sans" pitchFamily="34" charset="0"/>
              </a:rPr>
              <a:t>From Cancun to Paris</a:t>
            </a:r>
          </a:p>
        </p:txBody>
      </p:sp>
      <p:sp>
        <p:nvSpPr>
          <p:cNvPr id="82" name="Rectangle 81"/>
          <p:cNvSpPr/>
          <p:nvPr/>
        </p:nvSpPr>
        <p:spPr>
          <a:xfrm>
            <a:off x="452500" y="692696"/>
            <a:ext cx="4011885" cy="276892"/>
          </a:xfrm>
          <a:prstGeom prst="rect">
            <a:avLst/>
          </a:prstGeom>
        </p:spPr>
        <p:txBody>
          <a:bodyPr wrap="none">
            <a:spAutoFit/>
          </a:bodyPr>
          <a:lstStyle/>
          <a:p>
            <a:pPr>
              <a:lnSpc>
                <a:spcPts val="1295"/>
              </a:lnSpc>
              <a:spcBef>
                <a:spcPts val="905"/>
              </a:spcBef>
              <a:spcAft>
                <a:spcPts val="600"/>
              </a:spcAft>
              <a:tabLst>
                <a:tab pos="914400" algn="l"/>
              </a:tabLst>
            </a:pPr>
            <a:r>
              <a:rPr lang="en-GB" sz="1800" dirty="0">
                <a:solidFill>
                  <a:srgbClr val="660066"/>
                </a:solidFill>
                <a:latin typeface="Gill Sans" pitchFamily="34" charset="0"/>
              </a:rPr>
              <a:t>GCF Enhanced Direct Access Pilot Phase</a:t>
            </a:r>
          </a:p>
        </p:txBody>
      </p:sp>
    </p:spTree>
    <p:extLst>
      <p:ext uri="{BB962C8B-B14F-4D97-AF65-F5344CB8AC3E}">
        <p14:creationId xmlns:p14="http://schemas.microsoft.com/office/powerpoint/2010/main" val="105572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179" grpId="0"/>
      <p:bldP spid="66" grpId="0"/>
      <p:bldP spid="76"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72880" y="8620"/>
            <a:ext cx="5165090" cy="5742940"/>
          </a:xfrm>
          <a:prstGeom prst="rect">
            <a:avLst/>
          </a:prstGeom>
        </p:spPr>
      </p:pic>
      <p:pic>
        <p:nvPicPr>
          <p:cNvPr id="3" name="Picture 2"/>
          <p:cNvPicPr>
            <a:picLocks noChangeAspect="1"/>
          </p:cNvPicPr>
          <p:nvPr/>
        </p:nvPicPr>
        <p:blipFill>
          <a:blip r:embed="rId3"/>
          <a:stretch>
            <a:fillRect/>
          </a:stretch>
        </p:blipFill>
        <p:spPr>
          <a:xfrm>
            <a:off x="0" y="1449341"/>
            <a:ext cx="3669866" cy="1619619"/>
          </a:xfrm>
          <a:prstGeom prst="rect">
            <a:avLst/>
          </a:prstGeom>
        </p:spPr>
      </p:pic>
      <p:graphicFrame>
        <p:nvGraphicFramePr>
          <p:cNvPr id="5" name="Chart 4"/>
          <p:cNvGraphicFramePr>
            <a:graphicFrameLocks/>
          </p:cNvGraphicFramePr>
          <p:nvPr/>
        </p:nvGraphicFramePr>
        <p:xfrm>
          <a:off x="164468" y="6165304"/>
          <a:ext cx="8863157" cy="53339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08484" y="5553236"/>
            <a:ext cx="184666" cy="785701"/>
          </a:xfrm>
          <a:prstGeom prst="rect">
            <a:avLst/>
          </a:prstGeom>
          <a:noFill/>
        </p:spPr>
        <p:txBody>
          <a:bodyPr vert="vert270" wrap="square" lIns="0" tIns="0" rIns="0" bIns="0" rtlCol="0">
            <a:spAutoFit/>
          </a:bodyPr>
          <a:lstStyle/>
          <a:p>
            <a:r>
              <a:rPr lang="en-GB" sz="1200" dirty="0"/>
              <a:t>Rio</a:t>
            </a:r>
          </a:p>
        </p:txBody>
      </p:sp>
      <p:sp>
        <p:nvSpPr>
          <p:cNvPr id="8" name="TextBox 7"/>
          <p:cNvSpPr txBox="1"/>
          <p:nvPr/>
        </p:nvSpPr>
        <p:spPr>
          <a:xfrm>
            <a:off x="6501172" y="5559623"/>
            <a:ext cx="184666" cy="785701"/>
          </a:xfrm>
          <a:prstGeom prst="rect">
            <a:avLst/>
          </a:prstGeom>
          <a:noFill/>
        </p:spPr>
        <p:txBody>
          <a:bodyPr vert="vert270" wrap="square" lIns="0" tIns="0" rIns="0" bIns="0" rtlCol="0">
            <a:spAutoFit/>
          </a:bodyPr>
          <a:lstStyle/>
          <a:p>
            <a:r>
              <a:rPr lang="en-GB" sz="1200" dirty="0"/>
              <a:t>Copenhagen</a:t>
            </a:r>
          </a:p>
        </p:txBody>
      </p:sp>
      <p:sp>
        <p:nvSpPr>
          <p:cNvPr id="9" name="TextBox 8"/>
          <p:cNvSpPr txBox="1"/>
          <p:nvPr/>
        </p:nvSpPr>
        <p:spPr>
          <a:xfrm>
            <a:off x="2104038" y="5553236"/>
            <a:ext cx="184666" cy="785701"/>
          </a:xfrm>
          <a:prstGeom prst="rect">
            <a:avLst/>
          </a:prstGeom>
          <a:noFill/>
        </p:spPr>
        <p:txBody>
          <a:bodyPr vert="vert270" wrap="square" lIns="0" tIns="0" rIns="0" bIns="0" rtlCol="0">
            <a:spAutoFit/>
          </a:bodyPr>
          <a:lstStyle/>
          <a:p>
            <a:r>
              <a:rPr lang="en-GB" sz="1200" dirty="0"/>
              <a:t>Kyoto</a:t>
            </a:r>
          </a:p>
        </p:txBody>
      </p:sp>
      <p:sp>
        <p:nvSpPr>
          <p:cNvPr id="10" name="TextBox 9"/>
          <p:cNvSpPr txBox="1"/>
          <p:nvPr/>
        </p:nvSpPr>
        <p:spPr>
          <a:xfrm>
            <a:off x="3580202" y="5553236"/>
            <a:ext cx="184666" cy="785701"/>
          </a:xfrm>
          <a:prstGeom prst="rect">
            <a:avLst/>
          </a:prstGeom>
          <a:noFill/>
        </p:spPr>
        <p:txBody>
          <a:bodyPr vert="vert270" wrap="square" lIns="0" tIns="0" rIns="0" bIns="0" rtlCol="0">
            <a:spAutoFit/>
          </a:bodyPr>
          <a:lstStyle/>
          <a:p>
            <a:r>
              <a:rPr lang="en-GB" sz="1200" dirty="0"/>
              <a:t>Marrakech</a:t>
            </a:r>
          </a:p>
        </p:txBody>
      </p:sp>
      <p:sp>
        <p:nvSpPr>
          <p:cNvPr id="11" name="TextBox 10"/>
          <p:cNvSpPr txBox="1"/>
          <p:nvPr/>
        </p:nvSpPr>
        <p:spPr>
          <a:xfrm>
            <a:off x="5056366" y="5193470"/>
            <a:ext cx="184666" cy="1145467"/>
          </a:xfrm>
          <a:prstGeom prst="rect">
            <a:avLst/>
          </a:prstGeom>
          <a:noFill/>
        </p:spPr>
        <p:txBody>
          <a:bodyPr vert="vert270" wrap="square" lIns="0" tIns="0" rIns="0" bIns="0" rtlCol="0">
            <a:spAutoFit/>
          </a:bodyPr>
          <a:lstStyle/>
          <a:p>
            <a:r>
              <a:rPr lang="en-GB" sz="1200" dirty="0"/>
              <a:t>Montreal </a:t>
            </a:r>
          </a:p>
        </p:txBody>
      </p:sp>
      <p:sp>
        <p:nvSpPr>
          <p:cNvPr id="12" name="TextBox 11"/>
          <p:cNvSpPr txBox="1"/>
          <p:nvPr/>
        </p:nvSpPr>
        <p:spPr>
          <a:xfrm>
            <a:off x="5781092" y="5553236"/>
            <a:ext cx="184666" cy="785701"/>
          </a:xfrm>
          <a:prstGeom prst="rect">
            <a:avLst/>
          </a:prstGeom>
          <a:noFill/>
        </p:spPr>
        <p:txBody>
          <a:bodyPr vert="vert270" wrap="square" lIns="0" tIns="0" rIns="0" bIns="0" rtlCol="0">
            <a:spAutoFit/>
          </a:bodyPr>
          <a:lstStyle/>
          <a:p>
            <a:r>
              <a:rPr lang="en-GB" sz="1200" dirty="0"/>
              <a:t>Bali</a:t>
            </a:r>
          </a:p>
        </p:txBody>
      </p:sp>
      <p:sp>
        <p:nvSpPr>
          <p:cNvPr id="13" name="TextBox 12"/>
          <p:cNvSpPr txBox="1"/>
          <p:nvPr/>
        </p:nvSpPr>
        <p:spPr>
          <a:xfrm>
            <a:off x="6141132" y="5553236"/>
            <a:ext cx="184666" cy="785701"/>
          </a:xfrm>
          <a:prstGeom prst="rect">
            <a:avLst/>
          </a:prstGeom>
          <a:noFill/>
        </p:spPr>
        <p:txBody>
          <a:bodyPr vert="vert270" wrap="square" lIns="0" tIns="0" rIns="0" bIns="0" rtlCol="0">
            <a:spAutoFit/>
          </a:bodyPr>
          <a:lstStyle/>
          <a:p>
            <a:r>
              <a:rPr lang="en-GB" sz="1200" dirty="0"/>
              <a:t>Poznan</a:t>
            </a:r>
          </a:p>
        </p:txBody>
      </p:sp>
      <p:sp>
        <p:nvSpPr>
          <p:cNvPr id="14" name="TextBox 13"/>
          <p:cNvSpPr txBox="1"/>
          <p:nvPr/>
        </p:nvSpPr>
        <p:spPr>
          <a:xfrm>
            <a:off x="6861212" y="5553236"/>
            <a:ext cx="184666" cy="785701"/>
          </a:xfrm>
          <a:prstGeom prst="rect">
            <a:avLst/>
          </a:prstGeom>
          <a:noFill/>
        </p:spPr>
        <p:txBody>
          <a:bodyPr vert="vert270" wrap="square" lIns="0" tIns="0" rIns="0" bIns="0" rtlCol="0">
            <a:spAutoFit/>
          </a:bodyPr>
          <a:lstStyle/>
          <a:p>
            <a:r>
              <a:rPr lang="en-GB" sz="1200" dirty="0"/>
              <a:t>Cancun</a:t>
            </a:r>
          </a:p>
        </p:txBody>
      </p:sp>
      <p:sp>
        <p:nvSpPr>
          <p:cNvPr id="15" name="TextBox 14"/>
          <p:cNvSpPr txBox="1"/>
          <p:nvPr/>
        </p:nvSpPr>
        <p:spPr>
          <a:xfrm>
            <a:off x="7216606" y="5559623"/>
            <a:ext cx="184666" cy="785701"/>
          </a:xfrm>
          <a:prstGeom prst="rect">
            <a:avLst/>
          </a:prstGeom>
          <a:noFill/>
        </p:spPr>
        <p:txBody>
          <a:bodyPr vert="vert270" wrap="square" lIns="0" tIns="0" rIns="0" bIns="0" rtlCol="0">
            <a:spAutoFit/>
          </a:bodyPr>
          <a:lstStyle/>
          <a:p>
            <a:r>
              <a:rPr lang="en-GB" sz="1200" dirty="0"/>
              <a:t>Durban</a:t>
            </a:r>
          </a:p>
        </p:txBody>
      </p:sp>
      <p:sp>
        <p:nvSpPr>
          <p:cNvPr id="16" name="TextBox 15"/>
          <p:cNvSpPr txBox="1"/>
          <p:nvPr/>
        </p:nvSpPr>
        <p:spPr>
          <a:xfrm>
            <a:off x="2500082" y="5523619"/>
            <a:ext cx="184666" cy="857709"/>
          </a:xfrm>
          <a:prstGeom prst="rect">
            <a:avLst/>
          </a:prstGeom>
          <a:noFill/>
        </p:spPr>
        <p:txBody>
          <a:bodyPr vert="vert270" wrap="square" lIns="0" tIns="0" rIns="0" bIns="0" rtlCol="0">
            <a:spAutoFit/>
          </a:bodyPr>
          <a:lstStyle/>
          <a:p>
            <a:r>
              <a:rPr lang="en-GB" sz="1200" dirty="0"/>
              <a:t>Buenos Aires</a:t>
            </a:r>
          </a:p>
        </p:txBody>
      </p:sp>
      <p:sp>
        <p:nvSpPr>
          <p:cNvPr id="17" name="Down Arrow 16"/>
          <p:cNvSpPr/>
          <p:nvPr/>
        </p:nvSpPr>
        <p:spPr>
          <a:xfrm>
            <a:off x="8301372" y="6057292"/>
            <a:ext cx="180020" cy="288032"/>
          </a:xfrm>
          <a:prstGeom prst="downArrow">
            <a:avLst>
              <a:gd name="adj1" fmla="val 36773"/>
              <a:gd name="adj2" fmla="val 817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5416406" y="5553236"/>
            <a:ext cx="184666" cy="785701"/>
          </a:xfrm>
          <a:prstGeom prst="rect">
            <a:avLst/>
          </a:prstGeom>
          <a:noFill/>
        </p:spPr>
        <p:txBody>
          <a:bodyPr vert="vert270" wrap="square" lIns="0" tIns="0" rIns="0" bIns="0" rtlCol="0">
            <a:spAutoFit/>
          </a:bodyPr>
          <a:lstStyle/>
          <a:p>
            <a:r>
              <a:rPr lang="en-GB" sz="1200" dirty="0"/>
              <a:t>Nairobi</a:t>
            </a:r>
          </a:p>
        </p:txBody>
      </p:sp>
      <p:sp>
        <p:nvSpPr>
          <p:cNvPr id="19" name="Rectangle 18"/>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a:solidFill>
                  <a:srgbClr val="660066"/>
                </a:solidFill>
                <a:latin typeface="Gill Sans" pitchFamily="34" charset="0"/>
              </a:rPr>
              <a:t>From Cancun to Paris</a:t>
            </a:r>
          </a:p>
        </p:txBody>
      </p:sp>
      <p:sp>
        <p:nvSpPr>
          <p:cNvPr id="20" name="Rectangle 19"/>
          <p:cNvSpPr/>
          <p:nvPr/>
        </p:nvSpPr>
        <p:spPr>
          <a:xfrm>
            <a:off x="452500" y="692696"/>
            <a:ext cx="3480440" cy="276892"/>
          </a:xfrm>
          <a:prstGeom prst="rect">
            <a:avLst/>
          </a:prstGeom>
        </p:spPr>
        <p:txBody>
          <a:bodyPr wrap="none">
            <a:spAutoFit/>
          </a:bodyPr>
          <a:lstStyle/>
          <a:p>
            <a:pPr>
              <a:lnSpc>
                <a:spcPts val="1295"/>
              </a:lnSpc>
              <a:spcBef>
                <a:spcPts val="905"/>
              </a:spcBef>
              <a:spcAft>
                <a:spcPts val="600"/>
              </a:spcAft>
              <a:tabLst>
                <a:tab pos="914400" algn="l"/>
              </a:tabLst>
            </a:pPr>
            <a:r>
              <a:rPr lang="en-GB" sz="1800" dirty="0">
                <a:solidFill>
                  <a:srgbClr val="660066"/>
                </a:solidFill>
                <a:latin typeface="Gill Sans" pitchFamily="34" charset="0"/>
              </a:rPr>
              <a:t>SCF: Climate Finance Flows Report</a:t>
            </a:r>
          </a:p>
        </p:txBody>
      </p:sp>
    </p:spTree>
    <p:extLst>
      <p:ext uri="{BB962C8B-B14F-4D97-AF65-F5344CB8AC3E}">
        <p14:creationId xmlns:p14="http://schemas.microsoft.com/office/powerpoint/2010/main" val="169620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nfccc.int/files/inc/graphics/image/png/2011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964" y="1592796"/>
            <a:ext cx="3724275" cy="109537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Screen Shot 2015-09-05 at 17.24.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004" y="2780928"/>
            <a:ext cx="3225800" cy="1793240"/>
          </a:xfrm>
          <a:prstGeom prst="rect">
            <a:avLst/>
          </a:prstGeom>
        </p:spPr>
      </p:pic>
      <p:graphicFrame>
        <p:nvGraphicFramePr>
          <p:cNvPr id="11" name="Chart 10"/>
          <p:cNvGraphicFramePr>
            <a:graphicFrameLocks/>
          </p:cNvGraphicFramePr>
          <p:nvPr/>
        </p:nvGraphicFramePr>
        <p:xfrm>
          <a:off x="164468" y="6165304"/>
          <a:ext cx="8863157" cy="53339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308484" y="5553236"/>
            <a:ext cx="184666" cy="785701"/>
          </a:xfrm>
          <a:prstGeom prst="rect">
            <a:avLst/>
          </a:prstGeom>
          <a:noFill/>
        </p:spPr>
        <p:txBody>
          <a:bodyPr vert="vert270" wrap="square" lIns="0" tIns="0" rIns="0" bIns="0" rtlCol="0">
            <a:spAutoFit/>
          </a:bodyPr>
          <a:lstStyle/>
          <a:p>
            <a:r>
              <a:rPr lang="en-GB" sz="1200" dirty="0"/>
              <a:t>Rio</a:t>
            </a:r>
          </a:p>
        </p:txBody>
      </p:sp>
      <p:sp>
        <p:nvSpPr>
          <p:cNvPr id="13" name="TextBox 12"/>
          <p:cNvSpPr txBox="1"/>
          <p:nvPr/>
        </p:nvSpPr>
        <p:spPr>
          <a:xfrm>
            <a:off x="6501172" y="5559623"/>
            <a:ext cx="184666" cy="785701"/>
          </a:xfrm>
          <a:prstGeom prst="rect">
            <a:avLst/>
          </a:prstGeom>
          <a:noFill/>
        </p:spPr>
        <p:txBody>
          <a:bodyPr vert="vert270" wrap="square" lIns="0" tIns="0" rIns="0" bIns="0" rtlCol="0">
            <a:spAutoFit/>
          </a:bodyPr>
          <a:lstStyle/>
          <a:p>
            <a:r>
              <a:rPr lang="en-GB" sz="1200" dirty="0"/>
              <a:t>Copenhagen</a:t>
            </a:r>
          </a:p>
        </p:txBody>
      </p:sp>
      <p:sp>
        <p:nvSpPr>
          <p:cNvPr id="14" name="TextBox 13"/>
          <p:cNvSpPr txBox="1"/>
          <p:nvPr/>
        </p:nvSpPr>
        <p:spPr>
          <a:xfrm>
            <a:off x="2104038" y="5553236"/>
            <a:ext cx="184666" cy="785701"/>
          </a:xfrm>
          <a:prstGeom prst="rect">
            <a:avLst/>
          </a:prstGeom>
          <a:noFill/>
        </p:spPr>
        <p:txBody>
          <a:bodyPr vert="vert270" wrap="square" lIns="0" tIns="0" rIns="0" bIns="0" rtlCol="0">
            <a:spAutoFit/>
          </a:bodyPr>
          <a:lstStyle/>
          <a:p>
            <a:r>
              <a:rPr lang="en-GB" sz="1200" dirty="0"/>
              <a:t>Kyoto</a:t>
            </a:r>
          </a:p>
        </p:txBody>
      </p:sp>
      <p:sp>
        <p:nvSpPr>
          <p:cNvPr id="15" name="TextBox 14"/>
          <p:cNvSpPr txBox="1"/>
          <p:nvPr/>
        </p:nvSpPr>
        <p:spPr>
          <a:xfrm>
            <a:off x="3580202" y="5553236"/>
            <a:ext cx="184666" cy="785701"/>
          </a:xfrm>
          <a:prstGeom prst="rect">
            <a:avLst/>
          </a:prstGeom>
          <a:noFill/>
        </p:spPr>
        <p:txBody>
          <a:bodyPr vert="vert270" wrap="square" lIns="0" tIns="0" rIns="0" bIns="0" rtlCol="0">
            <a:spAutoFit/>
          </a:bodyPr>
          <a:lstStyle/>
          <a:p>
            <a:r>
              <a:rPr lang="en-GB" sz="1200" dirty="0"/>
              <a:t>Marrakech</a:t>
            </a:r>
          </a:p>
        </p:txBody>
      </p:sp>
      <p:sp>
        <p:nvSpPr>
          <p:cNvPr id="16" name="TextBox 15"/>
          <p:cNvSpPr txBox="1"/>
          <p:nvPr/>
        </p:nvSpPr>
        <p:spPr>
          <a:xfrm>
            <a:off x="5781092" y="5553236"/>
            <a:ext cx="184666" cy="785701"/>
          </a:xfrm>
          <a:prstGeom prst="rect">
            <a:avLst/>
          </a:prstGeom>
          <a:noFill/>
        </p:spPr>
        <p:txBody>
          <a:bodyPr vert="vert270" wrap="square" lIns="0" tIns="0" rIns="0" bIns="0" rtlCol="0">
            <a:spAutoFit/>
          </a:bodyPr>
          <a:lstStyle/>
          <a:p>
            <a:r>
              <a:rPr lang="en-GB" sz="1200" dirty="0"/>
              <a:t>Bali</a:t>
            </a:r>
          </a:p>
        </p:txBody>
      </p:sp>
      <p:sp>
        <p:nvSpPr>
          <p:cNvPr id="17" name="TextBox 16"/>
          <p:cNvSpPr txBox="1"/>
          <p:nvPr/>
        </p:nvSpPr>
        <p:spPr>
          <a:xfrm>
            <a:off x="6141132" y="5553236"/>
            <a:ext cx="184666" cy="785701"/>
          </a:xfrm>
          <a:prstGeom prst="rect">
            <a:avLst/>
          </a:prstGeom>
          <a:noFill/>
        </p:spPr>
        <p:txBody>
          <a:bodyPr vert="vert270" wrap="square" lIns="0" tIns="0" rIns="0" bIns="0" rtlCol="0">
            <a:spAutoFit/>
          </a:bodyPr>
          <a:lstStyle/>
          <a:p>
            <a:r>
              <a:rPr lang="en-GB" sz="1200" dirty="0"/>
              <a:t>Poznan</a:t>
            </a:r>
          </a:p>
        </p:txBody>
      </p:sp>
      <p:sp>
        <p:nvSpPr>
          <p:cNvPr id="18" name="TextBox 17"/>
          <p:cNvSpPr txBox="1"/>
          <p:nvPr/>
        </p:nvSpPr>
        <p:spPr>
          <a:xfrm>
            <a:off x="6861212" y="5553236"/>
            <a:ext cx="184666" cy="785701"/>
          </a:xfrm>
          <a:prstGeom prst="rect">
            <a:avLst/>
          </a:prstGeom>
          <a:noFill/>
        </p:spPr>
        <p:txBody>
          <a:bodyPr vert="vert270" wrap="square" lIns="0" tIns="0" rIns="0" bIns="0" rtlCol="0">
            <a:spAutoFit/>
          </a:bodyPr>
          <a:lstStyle/>
          <a:p>
            <a:r>
              <a:rPr lang="en-GB" sz="1200" dirty="0"/>
              <a:t>Cancun</a:t>
            </a:r>
          </a:p>
        </p:txBody>
      </p:sp>
      <p:sp>
        <p:nvSpPr>
          <p:cNvPr id="19" name="TextBox 18"/>
          <p:cNvSpPr txBox="1"/>
          <p:nvPr/>
        </p:nvSpPr>
        <p:spPr>
          <a:xfrm>
            <a:off x="7216606" y="5559623"/>
            <a:ext cx="184666" cy="785701"/>
          </a:xfrm>
          <a:prstGeom prst="rect">
            <a:avLst/>
          </a:prstGeom>
          <a:noFill/>
        </p:spPr>
        <p:txBody>
          <a:bodyPr vert="vert270" wrap="square" lIns="0" tIns="0" rIns="0" bIns="0" rtlCol="0">
            <a:spAutoFit/>
          </a:bodyPr>
          <a:lstStyle/>
          <a:p>
            <a:r>
              <a:rPr lang="en-GB" sz="1200" dirty="0"/>
              <a:t>Durban</a:t>
            </a:r>
          </a:p>
        </p:txBody>
      </p:sp>
      <p:sp>
        <p:nvSpPr>
          <p:cNvPr id="20" name="TextBox 19"/>
          <p:cNvSpPr txBox="1"/>
          <p:nvPr/>
        </p:nvSpPr>
        <p:spPr>
          <a:xfrm>
            <a:off x="2500082" y="5523619"/>
            <a:ext cx="184666" cy="857709"/>
          </a:xfrm>
          <a:prstGeom prst="rect">
            <a:avLst/>
          </a:prstGeom>
          <a:noFill/>
        </p:spPr>
        <p:txBody>
          <a:bodyPr vert="vert270" wrap="square" lIns="0" tIns="0" rIns="0" bIns="0" rtlCol="0">
            <a:spAutoFit/>
          </a:bodyPr>
          <a:lstStyle/>
          <a:p>
            <a:r>
              <a:rPr lang="en-GB" sz="1200" dirty="0"/>
              <a:t>Buenos Aires</a:t>
            </a:r>
          </a:p>
        </p:txBody>
      </p:sp>
      <p:sp>
        <p:nvSpPr>
          <p:cNvPr id="21" name="Down Arrow 20"/>
          <p:cNvSpPr/>
          <p:nvPr/>
        </p:nvSpPr>
        <p:spPr>
          <a:xfrm>
            <a:off x="8661412" y="6057292"/>
            <a:ext cx="180020" cy="288032"/>
          </a:xfrm>
          <a:prstGeom prst="downArrow">
            <a:avLst>
              <a:gd name="adj1" fmla="val 36773"/>
              <a:gd name="adj2" fmla="val 817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5416406" y="5553236"/>
            <a:ext cx="184666" cy="785701"/>
          </a:xfrm>
          <a:prstGeom prst="rect">
            <a:avLst/>
          </a:prstGeom>
          <a:noFill/>
        </p:spPr>
        <p:txBody>
          <a:bodyPr vert="vert270" wrap="square" lIns="0" tIns="0" rIns="0" bIns="0" rtlCol="0">
            <a:spAutoFit/>
          </a:bodyPr>
          <a:lstStyle/>
          <a:p>
            <a:r>
              <a:rPr lang="en-GB" sz="1200" dirty="0"/>
              <a:t>Nairobi</a:t>
            </a:r>
          </a:p>
        </p:txBody>
      </p:sp>
      <p:pic>
        <p:nvPicPr>
          <p:cNvPr id="4" name="Picture 3"/>
          <p:cNvPicPr>
            <a:picLocks noChangeAspect="1"/>
          </p:cNvPicPr>
          <p:nvPr/>
        </p:nvPicPr>
        <p:blipFill>
          <a:blip r:embed="rId5"/>
          <a:stretch>
            <a:fillRect/>
          </a:stretch>
        </p:blipFill>
        <p:spPr>
          <a:xfrm>
            <a:off x="668961" y="1792171"/>
            <a:ext cx="3707975" cy="4517149"/>
          </a:xfrm>
          <a:prstGeom prst="rect">
            <a:avLst/>
          </a:prstGeom>
          <a:solidFill>
            <a:schemeClr val="bg1"/>
          </a:solidFill>
          <a:ln>
            <a:solidFill>
              <a:schemeClr val="tx1">
                <a:lumMod val="50000"/>
                <a:lumOff val="50000"/>
              </a:schemeClr>
            </a:solidFill>
          </a:ln>
        </p:spPr>
      </p:pic>
      <p:sp>
        <p:nvSpPr>
          <p:cNvPr id="23" name="Rectangle 22"/>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a:solidFill>
                  <a:srgbClr val="660066"/>
                </a:solidFill>
                <a:latin typeface="Gill Sans" pitchFamily="34" charset="0"/>
              </a:rPr>
              <a:t>From Cancun to Paris</a:t>
            </a:r>
          </a:p>
        </p:txBody>
      </p:sp>
      <p:sp>
        <p:nvSpPr>
          <p:cNvPr id="24" name="Rectangle 23"/>
          <p:cNvSpPr/>
          <p:nvPr/>
        </p:nvSpPr>
        <p:spPr>
          <a:xfrm>
            <a:off x="452500" y="692696"/>
            <a:ext cx="4575216" cy="369332"/>
          </a:xfrm>
          <a:prstGeom prst="rect">
            <a:avLst/>
          </a:prstGeom>
        </p:spPr>
        <p:txBody>
          <a:bodyPr wrap="none">
            <a:spAutoFit/>
          </a:bodyPr>
          <a:lstStyle/>
          <a:p>
            <a:r>
              <a:rPr lang="en-GB" sz="1800" dirty="0">
                <a:solidFill>
                  <a:srgbClr val="660066"/>
                </a:solidFill>
                <a:latin typeface="Gill Sans" pitchFamily="34" charset="0"/>
              </a:rPr>
              <a:t>Enhanced Direct Sourcing of Multilateral Funds</a:t>
            </a:r>
          </a:p>
        </p:txBody>
      </p:sp>
    </p:spTree>
    <p:extLst>
      <p:ext uri="{BB962C8B-B14F-4D97-AF65-F5344CB8AC3E}">
        <p14:creationId xmlns:p14="http://schemas.microsoft.com/office/powerpoint/2010/main" val="278303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817" y="1131274"/>
            <a:ext cx="8208912" cy="4154984"/>
          </a:xfrm>
          <a:prstGeom prst="rect">
            <a:avLst/>
          </a:prstGeom>
        </p:spPr>
        <p:txBody>
          <a:bodyPr wrap="square">
            <a:spAutoFit/>
          </a:bodyPr>
          <a:lstStyle/>
          <a:p>
            <a:pPr>
              <a:spcAft>
                <a:spcPts val="600"/>
              </a:spcAft>
            </a:pPr>
            <a:r>
              <a:rPr lang="en-GB" sz="1600" b="1" dirty="0">
                <a:latin typeface="Gill Sans MT"/>
                <a:cs typeface="Gill Sans MT"/>
              </a:rPr>
              <a:t>I.   New Business Model</a:t>
            </a:r>
            <a:endParaRPr lang="en-GB" sz="1200" b="1" dirty="0"/>
          </a:p>
          <a:p>
            <a:r>
              <a:rPr lang="en-GB" sz="1400" b="1" dirty="0"/>
              <a:t>Decision 8/CP.21: Guidance to the GEF</a:t>
            </a:r>
          </a:p>
          <a:p>
            <a:r>
              <a:rPr lang="en-GB" sz="1400" dirty="0"/>
              <a:t>8. Requests the Global Environment Facility to carry out a technical review of the programme priorities of the Least Developed Countries Fund, taking into account the independent review referred to in paragraph 6 above, and to focus the </a:t>
            </a:r>
            <a:r>
              <a:rPr lang="en-GB" sz="1400" b="1" i="1" dirty="0"/>
              <a:t>technical review </a:t>
            </a:r>
            <a:r>
              <a:rPr lang="en-GB" sz="1400" dirty="0"/>
              <a:t>on, inter alia: </a:t>
            </a:r>
          </a:p>
          <a:p>
            <a:pPr marL="534988" indent="-354013">
              <a:buAutoNum type="alphaLcParenBoth"/>
            </a:pPr>
            <a:r>
              <a:rPr lang="en-GB" sz="1400" dirty="0"/>
              <a:t>Undertaking pilot </a:t>
            </a:r>
            <a:r>
              <a:rPr lang="en-GB" sz="1400" b="1" i="1" dirty="0"/>
              <a:t>concrete climate change activities that are particularly relevant for the least developed countries</a:t>
            </a:r>
            <a:r>
              <a:rPr lang="en-GB" sz="1400" dirty="0"/>
              <a:t>; </a:t>
            </a:r>
          </a:p>
          <a:p>
            <a:pPr marL="534988" indent="-354013">
              <a:buAutoNum type="alphaLcParenBoth"/>
            </a:pPr>
            <a:r>
              <a:rPr lang="en-GB" sz="1400" b="1" i="1" dirty="0"/>
              <a:t>Enhancing longer-term institutional capacity to design and execute the activities</a:t>
            </a:r>
            <a:r>
              <a:rPr lang="en-GB" sz="1400" dirty="0"/>
              <a:t> referred to in paragraph 8(a) above;</a:t>
            </a:r>
          </a:p>
          <a:p>
            <a:endParaRPr lang="en-GB" sz="1400" dirty="0"/>
          </a:p>
          <a:p>
            <a:pPr>
              <a:spcAft>
                <a:spcPts val="600"/>
              </a:spcAft>
            </a:pPr>
            <a:r>
              <a:rPr lang="en-GB" sz="1600" b="1" dirty="0">
                <a:latin typeface="Gill Sans MT"/>
                <a:cs typeface="Gill Sans MT"/>
              </a:rPr>
              <a:t>II. Expanding the Funding Base</a:t>
            </a:r>
          </a:p>
          <a:p>
            <a:r>
              <a:rPr lang="en-GB" sz="1400" dirty="0">
                <a:cs typeface="Times New Roman" panose="02020603050405020304" pitchFamily="18" charset="0"/>
              </a:rPr>
              <a:t>“Paris, 5 December: Today the Chair of the Least Developed Countries (LDCs) Group welcomed a pledge from the Quebec government of $ CAD 6 million to the Least Developed Countries Fund (LDCF). The historic and innovative pledge, made by Philippe </a:t>
            </a:r>
            <a:r>
              <a:rPr lang="en-GB" sz="1400" dirty="0" err="1">
                <a:cs typeface="Times New Roman" panose="02020603050405020304" pitchFamily="18" charset="0"/>
              </a:rPr>
              <a:t>Couillard</a:t>
            </a:r>
            <a:r>
              <a:rPr lang="en-GB" sz="1400" dirty="0">
                <a:cs typeface="Times New Roman" panose="02020603050405020304" pitchFamily="18" charset="0"/>
              </a:rPr>
              <a:t>, Premier of Quebec, in the presence of </a:t>
            </a:r>
            <a:r>
              <a:rPr lang="en-GB" sz="1400" dirty="0" err="1">
                <a:cs typeface="Times New Roman" panose="02020603050405020304" pitchFamily="18" charset="0"/>
              </a:rPr>
              <a:t>Michaëlle</a:t>
            </a:r>
            <a:r>
              <a:rPr lang="en-GB" sz="1400" dirty="0">
                <a:cs typeface="Times New Roman" panose="02020603050405020304" pitchFamily="18" charset="0"/>
              </a:rPr>
              <a:t> Jean, Secretary General of the Francophonie and Vice President Al Gore, has set a new tone for cooperation and innovative climate financing.”[LDC Group Press Release]</a:t>
            </a:r>
          </a:p>
          <a:p>
            <a:endParaRPr lang="en-GB" sz="1400" b="1" dirty="0">
              <a:cs typeface="Times New Roman" panose="02020603050405020304" pitchFamily="18" charset="0"/>
            </a:endParaRPr>
          </a:p>
          <a:p>
            <a:endParaRPr lang="en-GB" sz="1200" dirty="0"/>
          </a:p>
        </p:txBody>
      </p:sp>
      <p:sp>
        <p:nvSpPr>
          <p:cNvPr id="5" name="Rectangle 4"/>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a:solidFill>
                  <a:srgbClr val="660066"/>
                </a:solidFill>
                <a:latin typeface="Gill Sans" pitchFamily="34" charset="0"/>
              </a:rPr>
              <a:t>Paris!</a:t>
            </a:r>
          </a:p>
        </p:txBody>
      </p:sp>
      <p:sp>
        <p:nvSpPr>
          <p:cNvPr id="6" name="Rectangle 5"/>
          <p:cNvSpPr/>
          <p:nvPr/>
        </p:nvSpPr>
        <p:spPr>
          <a:xfrm>
            <a:off x="452500" y="692696"/>
            <a:ext cx="4147289" cy="369332"/>
          </a:xfrm>
          <a:prstGeom prst="rect">
            <a:avLst/>
          </a:prstGeom>
        </p:spPr>
        <p:txBody>
          <a:bodyPr wrap="none">
            <a:spAutoFit/>
          </a:bodyPr>
          <a:lstStyle/>
          <a:p>
            <a:r>
              <a:rPr lang="en-GB" sz="1800" dirty="0">
                <a:solidFill>
                  <a:srgbClr val="660066"/>
                </a:solidFill>
                <a:latin typeface="Gill Sans" pitchFamily="34" charset="0"/>
              </a:rPr>
              <a:t>Good News for the Future of the LDCF</a:t>
            </a:r>
          </a:p>
        </p:txBody>
      </p:sp>
      <p:graphicFrame>
        <p:nvGraphicFramePr>
          <p:cNvPr id="7" name="Chart 6"/>
          <p:cNvGraphicFramePr>
            <a:graphicFrameLocks/>
          </p:cNvGraphicFramePr>
          <p:nvPr>
            <p:extLst>
              <p:ext uri="{D42A27DB-BD31-4B8C-83A1-F6EECF244321}">
                <p14:modId xmlns:p14="http://schemas.microsoft.com/office/powerpoint/2010/main" val="3349768448"/>
              </p:ext>
            </p:extLst>
          </p:nvPr>
        </p:nvGraphicFramePr>
        <p:xfrm>
          <a:off x="164468" y="6165304"/>
          <a:ext cx="8863157" cy="53339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8484" y="5553236"/>
            <a:ext cx="184666" cy="785701"/>
          </a:xfrm>
          <a:prstGeom prst="rect">
            <a:avLst/>
          </a:prstGeom>
          <a:noFill/>
        </p:spPr>
        <p:txBody>
          <a:bodyPr vert="vert270" wrap="square" lIns="0" tIns="0" rIns="0" bIns="0" rtlCol="0">
            <a:spAutoFit/>
          </a:bodyPr>
          <a:lstStyle/>
          <a:p>
            <a:r>
              <a:rPr lang="en-GB" sz="1200" dirty="0"/>
              <a:t>Rio</a:t>
            </a:r>
          </a:p>
        </p:txBody>
      </p:sp>
      <p:sp>
        <p:nvSpPr>
          <p:cNvPr id="9" name="TextBox 8"/>
          <p:cNvSpPr txBox="1"/>
          <p:nvPr/>
        </p:nvSpPr>
        <p:spPr>
          <a:xfrm>
            <a:off x="6501172" y="5559623"/>
            <a:ext cx="184666" cy="785701"/>
          </a:xfrm>
          <a:prstGeom prst="rect">
            <a:avLst/>
          </a:prstGeom>
          <a:noFill/>
        </p:spPr>
        <p:txBody>
          <a:bodyPr vert="vert270" wrap="square" lIns="0" tIns="0" rIns="0" bIns="0" rtlCol="0">
            <a:spAutoFit/>
          </a:bodyPr>
          <a:lstStyle/>
          <a:p>
            <a:r>
              <a:rPr lang="en-GB" sz="1200" dirty="0"/>
              <a:t>Copenhagen</a:t>
            </a:r>
          </a:p>
        </p:txBody>
      </p:sp>
      <p:sp>
        <p:nvSpPr>
          <p:cNvPr id="10" name="TextBox 9"/>
          <p:cNvSpPr txBox="1"/>
          <p:nvPr/>
        </p:nvSpPr>
        <p:spPr>
          <a:xfrm>
            <a:off x="2104038" y="5553236"/>
            <a:ext cx="184666" cy="785701"/>
          </a:xfrm>
          <a:prstGeom prst="rect">
            <a:avLst/>
          </a:prstGeom>
          <a:noFill/>
        </p:spPr>
        <p:txBody>
          <a:bodyPr vert="vert270" wrap="square" lIns="0" tIns="0" rIns="0" bIns="0" rtlCol="0">
            <a:spAutoFit/>
          </a:bodyPr>
          <a:lstStyle/>
          <a:p>
            <a:r>
              <a:rPr lang="en-GB" sz="1200" dirty="0"/>
              <a:t>Kyoto</a:t>
            </a:r>
          </a:p>
        </p:txBody>
      </p:sp>
      <p:sp>
        <p:nvSpPr>
          <p:cNvPr id="11" name="TextBox 10"/>
          <p:cNvSpPr txBox="1"/>
          <p:nvPr/>
        </p:nvSpPr>
        <p:spPr>
          <a:xfrm>
            <a:off x="3580202" y="5553236"/>
            <a:ext cx="184666" cy="785701"/>
          </a:xfrm>
          <a:prstGeom prst="rect">
            <a:avLst/>
          </a:prstGeom>
          <a:noFill/>
        </p:spPr>
        <p:txBody>
          <a:bodyPr vert="vert270" wrap="square" lIns="0" tIns="0" rIns="0" bIns="0" rtlCol="0">
            <a:spAutoFit/>
          </a:bodyPr>
          <a:lstStyle/>
          <a:p>
            <a:r>
              <a:rPr lang="en-GB" sz="1200" dirty="0"/>
              <a:t>Marrakech</a:t>
            </a:r>
          </a:p>
        </p:txBody>
      </p:sp>
      <p:sp>
        <p:nvSpPr>
          <p:cNvPr id="12" name="TextBox 11"/>
          <p:cNvSpPr txBox="1"/>
          <p:nvPr/>
        </p:nvSpPr>
        <p:spPr>
          <a:xfrm>
            <a:off x="5053311" y="5553236"/>
            <a:ext cx="184666" cy="785701"/>
          </a:xfrm>
          <a:prstGeom prst="rect">
            <a:avLst/>
          </a:prstGeom>
          <a:noFill/>
        </p:spPr>
        <p:txBody>
          <a:bodyPr vert="vert270" wrap="square" lIns="0" tIns="0" rIns="0" bIns="0" rtlCol="0">
            <a:spAutoFit/>
          </a:bodyPr>
          <a:lstStyle/>
          <a:p>
            <a:r>
              <a:rPr lang="en-GB" sz="1200" dirty="0"/>
              <a:t>Montreal</a:t>
            </a:r>
          </a:p>
        </p:txBody>
      </p:sp>
      <p:sp>
        <p:nvSpPr>
          <p:cNvPr id="13" name="TextBox 12"/>
          <p:cNvSpPr txBox="1"/>
          <p:nvPr/>
        </p:nvSpPr>
        <p:spPr>
          <a:xfrm>
            <a:off x="5781092" y="5553236"/>
            <a:ext cx="184666" cy="785701"/>
          </a:xfrm>
          <a:prstGeom prst="rect">
            <a:avLst/>
          </a:prstGeom>
          <a:noFill/>
        </p:spPr>
        <p:txBody>
          <a:bodyPr vert="vert270" wrap="square" lIns="0" tIns="0" rIns="0" bIns="0" rtlCol="0">
            <a:spAutoFit/>
          </a:bodyPr>
          <a:lstStyle/>
          <a:p>
            <a:r>
              <a:rPr lang="en-GB" sz="1200" dirty="0"/>
              <a:t>Bali</a:t>
            </a:r>
          </a:p>
        </p:txBody>
      </p:sp>
      <p:sp>
        <p:nvSpPr>
          <p:cNvPr id="14" name="TextBox 13"/>
          <p:cNvSpPr txBox="1"/>
          <p:nvPr/>
        </p:nvSpPr>
        <p:spPr>
          <a:xfrm>
            <a:off x="6141132" y="5553236"/>
            <a:ext cx="184666" cy="785701"/>
          </a:xfrm>
          <a:prstGeom prst="rect">
            <a:avLst/>
          </a:prstGeom>
          <a:noFill/>
        </p:spPr>
        <p:txBody>
          <a:bodyPr vert="vert270" wrap="square" lIns="0" tIns="0" rIns="0" bIns="0" rtlCol="0">
            <a:spAutoFit/>
          </a:bodyPr>
          <a:lstStyle/>
          <a:p>
            <a:r>
              <a:rPr lang="en-GB" sz="1200" dirty="0"/>
              <a:t>Poznan</a:t>
            </a:r>
          </a:p>
        </p:txBody>
      </p:sp>
      <p:sp>
        <p:nvSpPr>
          <p:cNvPr id="15" name="TextBox 14"/>
          <p:cNvSpPr txBox="1"/>
          <p:nvPr/>
        </p:nvSpPr>
        <p:spPr>
          <a:xfrm>
            <a:off x="6861212" y="5553236"/>
            <a:ext cx="184666" cy="785701"/>
          </a:xfrm>
          <a:prstGeom prst="rect">
            <a:avLst/>
          </a:prstGeom>
          <a:noFill/>
        </p:spPr>
        <p:txBody>
          <a:bodyPr vert="vert270" wrap="square" lIns="0" tIns="0" rIns="0" bIns="0" rtlCol="0">
            <a:spAutoFit/>
          </a:bodyPr>
          <a:lstStyle/>
          <a:p>
            <a:r>
              <a:rPr lang="en-GB" sz="1200" dirty="0"/>
              <a:t>Cancun</a:t>
            </a:r>
          </a:p>
        </p:txBody>
      </p:sp>
      <p:sp>
        <p:nvSpPr>
          <p:cNvPr id="16" name="TextBox 15"/>
          <p:cNvSpPr txBox="1"/>
          <p:nvPr/>
        </p:nvSpPr>
        <p:spPr>
          <a:xfrm>
            <a:off x="7216606" y="5559623"/>
            <a:ext cx="184666" cy="785701"/>
          </a:xfrm>
          <a:prstGeom prst="rect">
            <a:avLst/>
          </a:prstGeom>
          <a:noFill/>
        </p:spPr>
        <p:txBody>
          <a:bodyPr vert="vert270" wrap="square" lIns="0" tIns="0" rIns="0" bIns="0" rtlCol="0">
            <a:spAutoFit/>
          </a:bodyPr>
          <a:lstStyle/>
          <a:p>
            <a:r>
              <a:rPr lang="en-GB" sz="1200" dirty="0"/>
              <a:t>Durban</a:t>
            </a:r>
          </a:p>
        </p:txBody>
      </p:sp>
      <p:sp>
        <p:nvSpPr>
          <p:cNvPr id="17" name="TextBox 16"/>
          <p:cNvSpPr txBox="1"/>
          <p:nvPr/>
        </p:nvSpPr>
        <p:spPr>
          <a:xfrm>
            <a:off x="8661412" y="5553236"/>
            <a:ext cx="184666" cy="785701"/>
          </a:xfrm>
          <a:prstGeom prst="rect">
            <a:avLst/>
          </a:prstGeom>
          <a:noFill/>
        </p:spPr>
        <p:txBody>
          <a:bodyPr vert="vert270" wrap="square" lIns="0" tIns="0" rIns="0" bIns="0" rtlCol="0">
            <a:spAutoFit/>
          </a:bodyPr>
          <a:lstStyle/>
          <a:p>
            <a:r>
              <a:rPr lang="en-GB" sz="1200" dirty="0"/>
              <a:t>Paris</a:t>
            </a:r>
          </a:p>
        </p:txBody>
      </p:sp>
      <p:sp>
        <p:nvSpPr>
          <p:cNvPr id="18" name="TextBox 17"/>
          <p:cNvSpPr txBox="1"/>
          <p:nvPr/>
        </p:nvSpPr>
        <p:spPr>
          <a:xfrm>
            <a:off x="2500082" y="5523619"/>
            <a:ext cx="184666" cy="857709"/>
          </a:xfrm>
          <a:prstGeom prst="rect">
            <a:avLst/>
          </a:prstGeom>
          <a:noFill/>
        </p:spPr>
        <p:txBody>
          <a:bodyPr vert="vert270" wrap="square" lIns="0" tIns="0" rIns="0" bIns="0" rtlCol="0">
            <a:spAutoFit/>
          </a:bodyPr>
          <a:lstStyle/>
          <a:p>
            <a:r>
              <a:rPr lang="en-GB" sz="1200" dirty="0"/>
              <a:t>Buenos Aires</a:t>
            </a:r>
          </a:p>
        </p:txBody>
      </p:sp>
      <p:sp>
        <p:nvSpPr>
          <p:cNvPr id="19" name="Down Arrow 18"/>
          <p:cNvSpPr/>
          <p:nvPr/>
        </p:nvSpPr>
        <p:spPr>
          <a:xfrm>
            <a:off x="8697416" y="5661248"/>
            <a:ext cx="180020" cy="288032"/>
          </a:xfrm>
          <a:prstGeom prst="downArrow">
            <a:avLst>
              <a:gd name="adj1" fmla="val 36773"/>
              <a:gd name="adj2" fmla="val 817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2" descr="http://www.cop21.gouv.fr/wp-content/uploads/2015/10/logo-CO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1272" y="80628"/>
            <a:ext cx="1120140" cy="17145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
          <p:cNvGrpSpPr/>
          <p:nvPr/>
        </p:nvGrpSpPr>
        <p:grpSpPr>
          <a:xfrm>
            <a:off x="762272" y="5015699"/>
            <a:ext cx="7462741" cy="1867161"/>
            <a:chOff x="762272" y="5015699"/>
            <a:chExt cx="7462741" cy="1867161"/>
          </a:xfrm>
        </p:grpSpPr>
        <p:pic>
          <p:nvPicPr>
            <p:cNvPr id="21" name="Picture 2" descr="2E11DD3D-4FCD-433F-8759-8DBD986663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272" y="5049800"/>
              <a:ext cx="24669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6"/>
            <a:stretch>
              <a:fillRect/>
            </a:stretch>
          </p:blipFill>
          <p:spPr>
            <a:xfrm>
              <a:off x="6599440" y="5051519"/>
              <a:ext cx="1625573" cy="1831341"/>
            </a:xfrm>
            <a:prstGeom prst="rect">
              <a:avLst/>
            </a:prstGeom>
          </p:spPr>
        </p:pic>
        <p:pic>
          <p:nvPicPr>
            <p:cNvPr id="2" name="Picture 1"/>
            <p:cNvPicPr>
              <a:picLocks noChangeAspect="1"/>
            </p:cNvPicPr>
            <p:nvPr/>
          </p:nvPicPr>
          <p:blipFill>
            <a:blip r:embed="rId7"/>
            <a:stretch>
              <a:fillRect/>
            </a:stretch>
          </p:blipFill>
          <p:spPr>
            <a:xfrm>
              <a:off x="3503010" y="5015699"/>
              <a:ext cx="2857899" cy="1867161"/>
            </a:xfrm>
            <a:prstGeom prst="rect">
              <a:avLst/>
            </a:prstGeom>
          </p:spPr>
        </p:pic>
      </p:grpSp>
    </p:spTree>
    <p:extLst>
      <p:ext uri="{BB962C8B-B14F-4D97-AF65-F5344CB8AC3E}">
        <p14:creationId xmlns:p14="http://schemas.microsoft.com/office/powerpoint/2010/main" val="16503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5299" y="231031"/>
            <a:ext cx="5142690" cy="461665"/>
          </a:xfrm>
          <a:prstGeom prst="rect">
            <a:avLst/>
          </a:prstGeom>
        </p:spPr>
        <p:txBody>
          <a:bodyPr wrap="none">
            <a:spAutoFit/>
          </a:bodyPr>
          <a:lstStyle/>
          <a:p>
            <a:r>
              <a:rPr lang="en-GB" dirty="0" smtClean="0">
                <a:solidFill>
                  <a:srgbClr val="660066"/>
                </a:solidFill>
                <a:latin typeface="Gill Sans" pitchFamily="34" charset="0"/>
              </a:rPr>
              <a:t>Finance Outcomes: Paris versus Cancun</a:t>
            </a:r>
            <a:endParaRPr lang="en-GB" dirty="0">
              <a:solidFill>
                <a:srgbClr val="660066"/>
              </a:solidFill>
              <a:latin typeface="Gill Sans" pitchFamily="34" charset="0"/>
            </a:endParaRPr>
          </a:p>
        </p:txBody>
      </p:sp>
      <p:sp>
        <p:nvSpPr>
          <p:cNvPr id="7" name="Rectangle 6"/>
          <p:cNvSpPr/>
          <p:nvPr/>
        </p:nvSpPr>
        <p:spPr>
          <a:xfrm>
            <a:off x="776536" y="836712"/>
            <a:ext cx="7773882" cy="5632311"/>
          </a:xfrm>
          <a:prstGeom prst="rect">
            <a:avLst/>
          </a:prstGeom>
        </p:spPr>
        <p:txBody>
          <a:bodyPr wrap="square">
            <a:spAutoFit/>
          </a:bodyPr>
          <a:lstStyle/>
          <a:p>
            <a:pPr>
              <a:spcAft>
                <a:spcPts val="600"/>
              </a:spcAft>
            </a:pPr>
            <a:r>
              <a:rPr lang="en-GB" sz="1800" b="1" dirty="0" smtClean="0">
                <a:cs typeface="Times New Roman" panose="02020603050405020304" pitchFamily="18" charset="0"/>
              </a:rPr>
              <a:t>Public </a:t>
            </a:r>
            <a:r>
              <a:rPr lang="en-GB" sz="1800" b="1" dirty="0">
                <a:cs typeface="Times New Roman" panose="02020603050405020304" pitchFamily="18" charset="0"/>
              </a:rPr>
              <a:t>Sector Finance</a:t>
            </a:r>
          </a:p>
          <a:p>
            <a:pPr>
              <a:spcAft>
                <a:spcPts val="600"/>
              </a:spcAft>
            </a:pPr>
            <a:r>
              <a:rPr lang="en-GB" sz="1400" b="1" i="1" dirty="0">
                <a:cs typeface="Times New Roman" panose="02020603050405020304" pitchFamily="18" charset="0"/>
              </a:rPr>
              <a:t>Cancun</a:t>
            </a:r>
            <a:r>
              <a:rPr lang="en-GB" sz="1400" dirty="0">
                <a:cs typeface="Times New Roman" panose="02020603050405020304" pitchFamily="18" charset="0"/>
              </a:rPr>
              <a:t>: Takes note of the </a:t>
            </a:r>
            <a:r>
              <a:rPr lang="en-GB" sz="1400" b="1" i="1" dirty="0">
                <a:cs typeface="Times New Roman" panose="02020603050405020304" pitchFamily="18" charset="0"/>
              </a:rPr>
              <a:t>collective commitment </a:t>
            </a:r>
            <a:r>
              <a:rPr lang="en-GB" sz="1400" dirty="0">
                <a:cs typeface="Times New Roman" panose="02020603050405020304" pitchFamily="18" charset="0"/>
              </a:rPr>
              <a:t>by developed countries to provide new and additional resources, …, approaching USD 30 billion for the period 2010–2012,</a:t>
            </a:r>
          </a:p>
          <a:p>
            <a:pPr>
              <a:spcAft>
                <a:spcPts val="600"/>
              </a:spcAft>
            </a:pPr>
            <a:r>
              <a:rPr lang="en-GB" sz="1400" b="1" i="1" dirty="0">
                <a:cs typeface="Times New Roman" panose="02020603050405020304" pitchFamily="18" charset="0"/>
              </a:rPr>
              <a:t>Paris</a:t>
            </a:r>
            <a:r>
              <a:rPr lang="en-GB" sz="1400" dirty="0">
                <a:cs typeface="Times New Roman" panose="02020603050405020304" pitchFamily="18" charset="0"/>
              </a:rPr>
              <a:t>: Developed country Parties shall biennially communicate … </a:t>
            </a:r>
            <a:r>
              <a:rPr lang="en-GB" sz="1400" b="1" i="1" dirty="0">
                <a:cs typeface="Times New Roman" panose="02020603050405020304" pitchFamily="18" charset="0"/>
              </a:rPr>
              <a:t>as available</a:t>
            </a:r>
            <a:r>
              <a:rPr lang="en-GB" sz="1400" dirty="0">
                <a:cs typeface="Times New Roman" panose="02020603050405020304" pitchFamily="18" charset="0"/>
              </a:rPr>
              <a:t>, projected levels of public financial resources to be provided to developing country Parties</a:t>
            </a:r>
          </a:p>
          <a:p>
            <a:pPr>
              <a:spcBef>
                <a:spcPts val="1200"/>
              </a:spcBef>
              <a:spcAft>
                <a:spcPts val="600"/>
              </a:spcAft>
            </a:pPr>
            <a:r>
              <a:rPr lang="en-GB" sz="1800" b="1" dirty="0">
                <a:cs typeface="Times New Roman" panose="02020603050405020304" pitchFamily="18" charset="0"/>
              </a:rPr>
              <a:t>Collective Quantified Goals</a:t>
            </a:r>
          </a:p>
          <a:p>
            <a:pPr>
              <a:spcAft>
                <a:spcPts val="600"/>
              </a:spcAft>
            </a:pPr>
            <a:r>
              <a:rPr lang="en-GB" sz="1400" b="1" i="1" dirty="0">
                <a:cs typeface="Times New Roman" panose="02020603050405020304" pitchFamily="18" charset="0"/>
              </a:rPr>
              <a:t>Cancun</a:t>
            </a:r>
            <a:r>
              <a:rPr lang="en-GB" sz="1400" dirty="0">
                <a:cs typeface="Times New Roman" panose="02020603050405020304" pitchFamily="18" charset="0"/>
              </a:rPr>
              <a:t>: Recognizes that developed country Parties commit, …, to a goal of mobilizing jointly USD 100 billion per year by 2020 to address the needs of developing countries;</a:t>
            </a:r>
          </a:p>
          <a:p>
            <a:pPr>
              <a:spcAft>
                <a:spcPts val="600"/>
              </a:spcAft>
            </a:pPr>
            <a:r>
              <a:rPr lang="en-GB" sz="1400" b="1" i="1" dirty="0">
                <a:cs typeface="Times New Roman" panose="02020603050405020304" pitchFamily="18" charset="0"/>
              </a:rPr>
              <a:t>Paris</a:t>
            </a:r>
            <a:r>
              <a:rPr lang="en-GB" sz="1400" dirty="0">
                <a:cs typeface="Times New Roman" panose="02020603050405020304" pitchFamily="18" charset="0"/>
              </a:rPr>
              <a:t>: Also decides that, …, developed countries intend to continue their existing collective mobilization goal through 2025 …; prior to 2025 the Conference of the Parties serving as the meeting of the Parties to the Paris Agreement [CMA] shall set a new collective quantified goal from a floor of USD 100 billion per year, taking into account the needs and priorities of developing countries</a:t>
            </a:r>
            <a:r>
              <a:rPr lang="en-GB" sz="1400" dirty="0" smtClean="0">
                <a:cs typeface="Times New Roman" panose="02020603050405020304" pitchFamily="18" charset="0"/>
              </a:rPr>
              <a:t>.</a:t>
            </a:r>
          </a:p>
          <a:p>
            <a:pPr>
              <a:spcBef>
                <a:spcPts val="1200"/>
              </a:spcBef>
              <a:spcAft>
                <a:spcPts val="600"/>
              </a:spcAft>
            </a:pPr>
            <a:r>
              <a:rPr lang="en-GB" sz="1800" b="1" dirty="0">
                <a:cs typeface="Times New Roman" panose="02020603050405020304" pitchFamily="18" charset="0"/>
              </a:rPr>
              <a:t>Institutional Arrangements</a:t>
            </a:r>
          </a:p>
          <a:p>
            <a:pPr>
              <a:spcAft>
                <a:spcPts val="600"/>
              </a:spcAft>
            </a:pPr>
            <a:r>
              <a:rPr lang="en-GB" sz="1400" b="1" i="1" dirty="0">
                <a:cs typeface="Times New Roman" panose="02020603050405020304" pitchFamily="18" charset="0"/>
              </a:rPr>
              <a:t>Cancun</a:t>
            </a:r>
            <a:r>
              <a:rPr lang="en-GB" sz="1400" dirty="0">
                <a:cs typeface="Times New Roman" panose="02020603050405020304" pitchFamily="18" charset="0"/>
              </a:rPr>
              <a:t>: Decides to establish a Green Climate Fund, to be designated as an operating entity of the financial mechanism of the Convention</a:t>
            </a:r>
          </a:p>
          <a:p>
            <a:pPr>
              <a:spcAft>
                <a:spcPts val="600"/>
              </a:spcAft>
            </a:pPr>
            <a:r>
              <a:rPr lang="en-GB" sz="1400" b="1" i="1" dirty="0">
                <a:cs typeface="Times New Roman" panose="02020603050405020304" pitchFamily="18" charset="0"/>
              </a:rPr>
              <a:t>Paris</a:t>
            </a:r>
            <a:r>
              <a:rPr lang="en-GB" sz="1400" dirty="0">
                <a:cs typeface="Times New Roman" panose="02020603050405020304" pitchFamily="18" charset="0"/>
              </a:rPr>
              <a:t>: The Financial Mechanism of the Convention, including its operating entities, shall serve as the financial mechanism of this Agreement.</a:t>
            </a:r>
          </a:p>
          <a:p>
            <a:pPr>
              <a:spcAft>
                <a:spcPts val="600"/>
              </a:spcAft>
            </a:pPr>
            <a:endParaRPr lang="en-GB" sz="1400" dirty="0">
              <a:cs typeface="Times New Roman" panose="02020603050405020304" pitchFamily="18" charset="0"/>
            </a:endParaRPr>
          </a:p>
          <a:p>
            <a:endParaRPr lang="en-GB" sz="1400" b="1" dirty="0">
              <a:cs typeface="Times New Roman" panose="02020603050405020304" pitchFamily="18" charset="0"/>
            </a:endParaRPr>
          </a:p>
          <a:p>
            <a:endParaRPr lang="en-GB" sz="1200" dirty="0"/>
          </a:p>
        </p:txBody>
      </p:sp>
    </p:spTree>
    <p:extLst>
      <p:ext uri="{BB962C8B-B14F-4D97-AF65-F5344CB8AC3E}">
        <p14:creationId xmlns:p14="http://schemas.microsoft.com/office/powerpoint/2010/main" val="205884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488" y="242645"/>
            <a:ext cx="7884876" cy="954107"/>
          </a:xfrm>
          <a:prstGeom prst="rect">
            <a:avLst/>
          </a:prstGeom>
        </p:spPr>
        <p:txBody>
          <a:bodyPr wrap="square">
            <a:spAutoFit/>
          </a:bodyPr>
          <a:lstStyle/>
          <a:p>
            <a:r>
              <a:rPr lang="en-US" dirty="0">
                <a:solidFill>
                  <a:srgbClr val="660066"/>
                </a:solidFill>
                <a:latin typeface="Gill Sans MT" charset="0"/>
                <a:ea typeface="Gill Sans MT" charset="0"/>
                <a:cs typeface="Gill Sans MT" charset="0"/>
              </a:rPr>
              <a:t>Collective Quantified Goals</a:t>
            </a:r>
          </a:p>
          <a:p>
            <a:r>
              <a:rPr lang="en-US" sz="1600" b="1" dirty="0">
                <a:solidFill>
                  <a:srgbClr val="444444"/>
                </a:solidFill>
                <a:latin typeface="Open Sans" charset="0"/>
              </a:rPr>
              <a:t>Finance in Paris: Non </a:t>
            </a:r>
            <a:r>
              <a:rPr lang="en-US" sz="1600" b="1" dirty="0" err="1">
                <a:solidFill>
                  <a:srgbClr val="444444"/>
                </a:solidFill>
                <a:latin typeface="Open Sans" charset="0"/>
              </a:rPr>
              <a:t>à</a:t>
            </a:r>
            <a:r>
              <a:rPr lang="en-US" sz="1600" b="1" dirty="0">
                <a:solidFill>
                  <a:srgbClr val="444444"/>
                </a:solidFill>
                <a:latin typeface="Open Sans" charset="0"/>
              </a:rPr>
              <a:t> la Nouvelle Haute Couture </a:t>
            </a:r>
            <a:r>
              <a:rPr lang="en-US" sz="1600" b="1" dirty="0" err="1">
                <a:solidFill>
                  <a:srgbClr val="444444"/>
                </a:solidFill>
                <a:latin typeface="Open Sans" charset="0"/>
              </a:rPr>
              <a:t>Impériale</a:t>
            </a:r>
            <a:r>
              <a:rPr lang="en-US" sz="1600" b="1" dirty="0" smtClean="0">
                <a:solidFill>
                  <a:srgbClr val="444444"/>
                </a:solidFill>
                <a:latin typeface="Open Sans" charset="0"/>
              </a:rPr>
              <a:t>!</a:t>
            </a:r>
          </a:p>
          <a:p>
            <a:r>
              <a:rPr lang="en-US" sz="1600" dirty="0" smtClean="0">
                <a:solidFill>
                  <a:srgbClr val="660066"/>
                </a:solidFill>
                <a:latin typeface="Gill Sans MT" charset="0"/>
                <a:ea typeface="Gill Sans MT" charset="0"/>
                <a:cs typeface="Gill Sans MT" charset="0"/>
              </a:rPr>
              <a:t>Oxford </a:t>
            </a:r>
            <a:r>
              <a:rPr lang="en-US" sz="1600" dirty="0">
                <a:solidFill>
                  <a:srgbClr val="660066"/>
                </a:solidFill>
                <a:latin typeface="Gill Sans MT" charset="0"/>
                <a:ea typeface="Gill Sans MT" charset="0"/>
                <a:cs typeface="Gill Sans MT" charset="0"/>
              </a:rPr>
              <a:t>Climate Policy – the blog</a:t>
            </a:r>
            <a:endParaRPr lang="en-US" sz="1600" i="0" dirty="0">
              <a:solidFill>
                <a:srgbClr val="660066"/>
              </a:solidFill>
              <a:effectLst/>
              <a:latin typeface="Gill Sans MT" charset="0"/>
              <a:ea typeface="Gill Sans MT" charset="0"/>
              <a:cs typeface="Gill Sans MT" charset="0"/>
            </a:endParaRPr>
          </a:p>
        </p:txBody>
      </p:sp>
      <p:sp>
        <p:nvSpPr>
          <p:cNvPr id="3" name="Rectangle 2"/>
          <p:cNvSpPr/>
          <p:nvPr/>
        </p:nvSpPr>
        <p:spPr>
          <a:xfrm>
            <a:off x="596516" y="1598017"/>
            <a:ext cx="7704856" cy="3847207"/>
          </a:xfrm>
          <a:prstGeom prst="rect">
            <a:avLst/>
          </a:prstGeom>
        </p:spPr>
        <p:txBody>
          <a:bodyPr wrap="square">
            <a:spAutoFit/>
          </a:bodyPr>
          <a:lstStyle/>
          <a:p>
            <a:pPr marL="285750" indent="-285750">
              <a:spcAft>
                <a:spcPts val="1200"/>
              </a:spcAft>
              <a:buFont typeface="Arial" charset="0"/>
              <a:buChar char="•"/>
            </a:pPr>
            <a:r>
              <a:rPr lang="en-US" sz="1600" dirty="0">
                <a:solidFill>
                  <a:srgbClr val="444444"/>
                </a:solidFill>
                <a:latin typeface="+mn-lt"/>
              </a:rPr>
              <a:t>The problem with </a:t>
            </a:r>
            <a:r>
              <a:rPr lang="en-US" sz="1600" dirty="0" smtClean="0">
                <a:solidFill>
                  <a:srgbClr val="444444"/>
                </a:solidFill>
                <a:latin typeface="+mn-lt"/>
              </a:rPr>
              <a:t>collective </a:t>
            </a:r>
            <a:r>
              <a:rPr lang="en-US" sz="1600" dirty="0">
                <a:solidFill>
                  <a:srgbClr val="444444"/>
                </a:solidFill>
                <a:latin typeface="+mn-lt"/>
              </a:rPr>
              <a:t>quantified goals for North-South mobilized finance flows relates to what a recent </a:t>
            </a:r>
            <a:r>
              <a:rPr lang="en-US" sz="1600" i="1" dirty="0">
                <a:solidFill>
                  <a:srgbClr val="444444"/>
                </a:solidFill>
                <a:latin typeface="+mn-lt"/>
              </a:rPr>
              <a:t>New York Times</a:t>
            </a:r>
            <a:r>
              <a:rPr lang="en-US" sz="1600" dirty="0">
                <a:solidFill>
                  <a:srgbClr val="444444"/>
                </a:solidFill>
                <a:latin typeface="+mn-lt"/>
              </a:rPr>
              <a:t> article described as “Wild West accounting</a:t>
            </a:r>
            <a:r>
              <a:rPr lang="en-US" sz="1600" dirty="0" smtClean="0">
                <a:solidFill>
                  <a:srgbClr val="444444"/>
                </a:solidFill>
                <a:latin typeface="+mn-lt"/>
              </a:rPr>
              <a:t>”,</a:t>
            </a:r>
            <a:r>
              <a:rPr lang="en-US" sz="1600" dirty="0">
                <a:solidFill>
                  <a:srgbClr val="9F9F9F"/>
                </a:solidFill>
                <a:latin typeface="+mn-lt"/>
              </a:rPr>
              <a:t> </a:t>
            </a:r>
            <a:r>
              <a:rPr lang="en-US" sz="1600" dirty="0" smtClean="0">
                <a:solidFill>
                  <a:srgbClr val="444444"/>
                </a:solidFill>
                <a:latin typeface="+mn-lt"/>
              </a:rPr>
              <a:t>namely </a:t>
            </a:r>
            <a:r>
              <a:rPr lang="en-US" sz="1600" dirty="0">
                <a:solidFill>
                  <a:srgbClr val="444444"/>
                </a:solidFill>
                <a:latin typeface="+mn-lt"/>
              </a:rPr>
              <a:t>the fact that there is no, and I fear there will never be, an agreement on how to define/measure them</a:t>
            </a:r>
            <a:r>
              <a:rPr lang="en-US" sz="1600" dirty="0" smtClean="0">
                <a:solidFill>
                  <a:srgbClr val="444444"/>
                </a:solidFill>
                <a:latin typeface="+mn-lt"/>
              </a:rPr>
              <a:t>.</a:t>
            </a:r>
          </a:p>
          <a:p>
            <a:pPr marL="285750" indent="-285750">
              <a:spcAft>
                <a:spcPts val="1200"/>
              </a:spcAft>
              <a:buFont typeface="Arial" charset="0"/>
              <a:buChar char="•"/>
            </a:pPr>
            <a:r>
              <a:rPr lang="en-US" sz="1600" dirty="0" smtClean="0">
                <a:solidFill>
                  <a:srgbClr val="444444"/>
                </a:solidFill>
                <a:latin typeface="+mn-lt"/>
              </a:rPr>
              <a:t>I </a:t>
            </a:r>
            <a:r>
              <a:rPr lang="en-US" sz="1600" dirty="0">
                <a:solidFill>
                  <a:srgbClr val="444444"/>
                </a:solidFill>
                <a:latin typeface="+mn-lt"/>
              </a:rPr>
              <a:t>also maintain that the pursuit of such fuzzy targets is extremely unhelpful for the process.  All it does is poison the atmosphere and </a:t>
            </a:r>
            <a:r>
              <a:rPr lang="en-US" sz="1600" b="1" i="1" dirty="0">
                <a:solidFill>
                  <a:srgbClr val="444444"/>
                </a:solidFill>
                <a:latin typeface="+mn-lt"/>
              </a:rPr>
              <a:t>create the opportunity for mutually assured unhappiness</a:t>
            </a:r>
            <a:r>
              <a:rPr lang="en-US" sz="1600" dirty="0">
                <a:solidFill>
                  <a:srgbClr val="444444"/>
                </a:solidFill>
                <a:latin typeface="+mn-lt"/>
              </a:rPr>
              <a:t>, if not acrimony, with one side claiming to have achieved the goal and the other denying it (without a way to verify objectively</a:t>
            </a:r>
            <a:r>
              <a:rPr lang="en-US" sz="1600" dirty="0" smtClean="0">
                <a:solidFill>
                  <a:srgbClr val="444444"/>
                </a:solidFill>
                <a:latin typeface="+mn-lt"/>
              </a:rPr>
              <a:t>).</a:t>
            </a:r>
            <a:r>
              <a:rPr lang="en-US" sz="1600" dirty="0">
                <a:solidFill>
                  <a:srgbClr val="444444"/>
                </a:solidFill>
                <a:latin typeface="+mn-lt"/>
              </a:rPr>
              <a:t> </a:t>
            </a:r>
            <a:endParaRPr lang="en-US" sz="1600" dirty="0" smtClean="0">
              <a:solidFill>
                <a:srgbClr val="444444"/>
              </a:solidFill>
              <a:latin typeface="+mn-lt"/>
            </a:endParaRPr>
          </a:p>
          <a:p>
            <a:pPr marL="285750" indent="-285750">
              <a:spcAft>
                <a:spcPts val="1200"/>
              </a:spcAft>
              <a:buFont typeface="Arial" charset="0"/>
              <a:buChar char="•"/>
            </a:pPr>
            <a:r>
              <a:rPr lang="en-US" sz="1600" dirty="0" smtClean="0">
                <a:solidFill>
                  <a:srgbClr val="444444"/>
                </a:solidFill>
                <a:latin typeface="+mn-lt"/>
              </a:rPr>
              <a:t>To </a:t>
            </a:r>
            <a:r>
              <a:rPr lang="en-US" sz="1600" dirty="0">
                <a:solidFill>
                  <a:srgbClr val="444444"/>
                </a:solidFill>
                <a:latin typeface="+mn-lt"/>
              </a:rPr>
              <a:t>conclude: we must be humble and discard the emperor’s new clothes (or, in this case, ‘haute couture’) by admitting that the Paris finance outcome was (lamentably) weak, and by </a:t>
            </a:r>
            <a:r>
              <a:rPr lang="en-US" sz="1600" b="1" i="1" dirty="0">
                <a:solidFill>
                  <a:srgbClr val="444444"/>
                </a:solidFill>
                <a:latin typeface="+mn-lt"/>
              </a:rPr>
              <a:t>stopping to pretend that the ‘Copenhagen narrative’ in terms of targets for </a:t>
            </a:r>
            <a:r>
              <a:rPr lang="en-US" sz="1600" b="1" i="1" dirty="0" err="1">
                <a:solidFill>
                  <a:srgbClr val="444444"/>
                </a:solidFill>
                <a:latin typeface="+mn-lt"/>
              </a:rPr>
              <a:t>mobilised</a:t>
            </a:r>
            <a:r>
              <a:rPr lang="en-US" sz="1600" b="1" i="1" dirty="0">
                <a:solidFill>
                  <a:srgbClr val="444444"/>
                </a:solidFill>
                <a:latin typeface="+mn-lt"/>
              </a:rPr>
              <a:t> overall financial flows is helpful</a:t>
            </a:r>
            <a:r>
              <a:rPr lang="en-US" sz="1600" dirty="0">
                <a:solidFill>
                  <a:srgbClr val="444444"/>
                </a:solidFill>
                <a:latin typeface="+mn-lt"/>
              </a:rPr>
              <a:t> for the process</a:t>
            </a:r>
            <a:r>
              <a:rPr lang="en-US" sz="1600" dirty="0" smtClean="0">
                <a:solidFill>
                  <a:srgbClr val="444444"/>
                </a:solidFill>
                <a:latin typeface="+mn-lt"/>
              </a:rPr>
              <a:t>.</a:t>
            </a:r>
            <a:r>
              <a:rPr lang="en-US" sz="1600" dirty="0">
                <a:solidFill>
                  <a:srgbClr val="444444"/>
                </a:solidFill>
                <a:latin typeface="+mn-lt"/>
              </a:rPr>
              <a:t> Instead we should try and </a:t>
            </a:r>
            <a:r>
              <a:rPr lang="en-US" sz="1600" b="1" i="1" dirty="0">
                <a:solidFill>
                  <a:srgbClr val="444444"/>
                </a:solidFill>
                <a:latin typeface="+mn-lt"/>
              </a:rPr>
              <a:t>look for ways to genuinely enhance the predictability of public sector contributions </a:t>
            </a:r>
            <a:r>
              <a:rPr lang="en-US" sz="1600" dirty="0">
                <a:solidFill>
                  <a:srgbClr val="444444"/>
                </a:solidFill>
                <a:latin typeface="+mn-lt"/>
              </a:rPr>
              <a:t>to international climate finance</a:t>
            </a:r>
            <a:r>
              <a:rPr lang="en-US" sz="1600" dirty="0" smtClean="0">
                <a:solidFill>
                  <a:srgbClr val="444444"/>
                </a:solidFill>
                <a:latin typeface="+mn-lt"/>
              </a:rPr>
              <a:t>.</a:t>
            </a:r>
            <a:endParaRPr lang="en-US" sz="1600" b="0" i="0" dirty="0">
              <a:solidFill>
                <a:srgbClr val="444444"/>
              </a:solidFill>
              <a:effectLst/>
              <a:latin typeface="+mn-lt"/>
            </a:endParaRPr>
          </a:p>
        </p:txBody>
      </p:sp>
    </p:spTree>
    <p:extLst>
      <p:ext uri="{BB962C8B-B14F-4D97-AF65-F5344CB8AC3E}">
        <p14:creationId xmlns:p14="http://schemas.microsoft.com/office/powerpoint/2010/main" val="152113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37087">
            <a:off x="1282323" y="1507158"/>
            <a:ext cx="3313579" cy="29414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9163" y="2327948"/>
            <a:ext cx="3239403" cy="2045160"/>
          </a:xfrm>
          <a:prstGeom prst="rect">
            <a:avLst/>
          </a:prstGeom>
        </p:spPr>
      </p:pic>
      <p:pic>
        <p:nvPicPr>
          <p:cNvPr id="14" name="Picture 13"/>
          <p:cNvPicPr>
            <a:picLocks noChangeAspect="1"/>
          </p:cNvPicPr>
          <p:nvPr/>
        </p:nvPicPr>
        <p:blipFill>
          <a:blip r:embed="rId4"/>
          <a:stretch>
            <a:fillRect/>
          </a:stretch>
        </p:blipFill>
        <p:spPr>
          <a:xfrm>
            <a:off x="6888482" y="1628799"/>
            <a:ext cx="1633592" cy="762174"/>
          </a:xfrm>
          <a:prstGeom prst="rect">
            <a:avLst/>
          </a:prstGeom>
        </p:spPr>
      </p:pic>
      <p:sp>
        <p:nvSpPr>
          <p:cNvPr id="6" name="TextBox 5"/>
          <p:cNvSpPr txBox="1"/>
          <p:nvPr/>
        </p:nvSpPr>
        <p:spPr>
          <a:xfrm>
            <a:off x="4677037" y="3645488"/>
            <a:ext cx="599844" cy="200055"/>
          </a:xfrm>
          <a:prstGeom prst="rect">
            <a:avLst/>
          </a:prstGeom>
          <a:noFill/>
        </p:spPr>
        <p:txBody>
          <a:bodyPr wrap="none" rtlCol="0">
            <a:spAutoFit/>
          </a:bodyPr>
          <a:lstStyle/>
          <a:p>
            <a:r>
              <a:rPr lang="en-GB" sz="700" b="1" dirty="0">
                <a:latin typeface="Arial" panose="020B0604020202020204" pitchFamily="34" charset="0"/>
                <a:cs typeface="Arial" panose="020B0604020202020204" pitchFamily="34" charset="0"/>
              </a:rPr>
              <a:t>California</a:t>
            </a:r>
          </a:p>
        </p:txBody>
      </p:sp>
      <p:sp>
        <p:nvSpPr>
          <p:cNvPr id="12" name="TextBox 11"/>
          <p:cNvSpPr txBox="1"/>
          <p:nvPr/>
        </p:nvSpPr>
        <p:spPr>
          <a:xfrm>
            <a:off x="7023612" y="2544145"/>
            <a:ext cx="593432" cy="200055"/>
          </a:xfrm>
          <a:prstGeom prst="rect">
            <a:avLst/>
          </a:prstGeom>
          <a:noFill/>
        </p:spPr>
        <p:txBody>
          <a:bodyPr wrap="none" rtlCol="0">
            <a:spAutoFit/>
          </a:bodyPr>
          <a:lstStyle/>
          <a:p>
            <a:r>
              <a:rPr lang="en-GB" sz="700" b="1" dirty="0">
                <a:latin typeface="Arial" panose="020B0604020202020204" pitchFamily="34" charset="0"/>
                <a:cs typeface="Arial" panose="020B0604020202020204" pitchFamily="34" charset="0"/>
              </a:rPr>
              <a:t>New York</a:t>
            </a:r>
          </a:p>
        </p:txBody>
      </p:sp>
      <p:sp>
        <p:nvSpPr>
          <p:cNvPr id="15" name="TextBox 14"/>
          <p:cNvSpPr txBox="1"/>
          <p:nvPr/>
        </p:nvSpPr>
        <p:spPr>
          <a:xfrm>
            <a:off x="7737312" y="2774540"/>
            <a:ext cx="827471" cy="200055"/>
          </a:xfrm>
          <a:prstGeom prst="rect">
            <a:avLst/>
          </a:prstGeom>
          <a:noFill/>
        </p:spPr>
        <p:txBody>
          <a:bodyPr wrap="none" rtlCol="0">
            <a:spAutoFit/>
          </a:bodyPr>
          <a:lstStyle/>
          <a:p>
            <a:r>
              <a:rPr lang="en-GB" sz="700" b="1" dirty="0">
                <a:latin typeface="Arial" panose="020B0604020202020204" pitchFamily="34" charset="0"/>
                <a:cs typeface="Arial" panose="020B0604020202020204" pitchFamily="34" charset="0"/>
              </a:rPr>
              <a:t>Massachusetts</a:t>
            </a:r>
          </a:p>
        </p:txBody>
      </p:sp>
      <p:pic>
        <p:nvPicPr>
          <p:cNvPr id="7" name="Picture 6"/>
          <p:cNvPicPr>
            <a:picLocks noChangeAspect="1"/>
          </p:cNvPicPr>
          <p:nvPr/>
        </p:nvPicPr>
        <p:blipFill>
          <a:blip r:embed="rId5"/>
          <a:stretch>
            <a:fillRect/>
          </a:stretch>
        </p:blipFill>
        <p:spPr>
          <a:xfrm>
            <a:off x="3762810" y="1992026"/>
            <a:ext cx="1020043" cy="747566"/>
          </a:xfrm>
          <a:prstGeom prst="rect">
            <a:avLst/>
          </a:prstGeom>
        </p:spPr>
      </p:pic>
      <p:sp>
        <p:nvSpPr>
          <p:cNvPr id="8" name="Rectangle 7"/>
          <p:cNvSpPr/>
          <p:nvPr/>
        </p:nvSpPr>
        <p:spPr>
          <a:xfrm>
            <a:off x="2713792" y="1992025"/>
            <a:ext cx="2580416" cy="2442115"/>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808224" y="1628800"/>
            <a:ext cx="1949328" cy="165623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308484" y="386660"/>
            <a:ext cx="7884876" cy="954107"/>
          </a:xfrm>
          <a:prstGeom prst="rect">
            <a:avLst/>
          </a:prstGeom>
        </p:spPr>
        <p:txBody>
          <a:bodyPr wrap="square">
            <a:spAutoFit/>
          </a:bodyPr>
          <a:lstStyle/>
          <a:p>
            <a:r>
              <a:rPr lang="en-US" smtClean="0">
                <a:solidFill>
                  <a:srgbClr val="660066"/>
                </a:solidFill>
                <a:latin typeface="Gill Sans MT" charset="0"/>
                <a:ea typeface="Gill Sans MT" charset="0"/>
                <a:cs typeface="Gill Sans MT" charset="0"/>
              </a:rPr>
              <a:t>Alternative Public </a:t>
            </a:r>
            <a:r>
              <a:rPr lang="en-US" dirty="0">
                <a:solidFill>
                  <a:srgbClr val="660066"/>
                </a:solidFill>
                <a:latin typeface="Gill Sans MT" charset="0"/>
                <a:ea typeface="Gill Sans MT" charset="0"/>
                <a:cs typeface="Gill Sans MT" charset="0"/>
              </a:rPr>
              <a:t>Sector </a:t>
            </a:r>
            <a:r>
              <a:rPr lang="en-US" dirty="0" smtClean="0">
                <a:solidFill>
                  <a:srgbClr val="660066"/>
                </a:solidFill>
                <a:latin typeface="Gill Sans MT" charset="0"/>
                <a:ea typeface="Gill Sans MT" charset="0"/>
                <a:cs typeface="Gill Sans MT" charset="0"/>
              </a:rPr>
              <a:t>Finance </a:t>
            </a:r>
            <a:endParaRPr lang="en-US" dirty="0">
              <a:solidFill>
                <a:srgbClr val="660066"/>
              </a:solidFill>
              <a:latin typeface="Gill Sans MT" charset="0"/>
              <a:ea typeface="Gill Sans MT" charset="0"/>
              <a:cs typeface="Gill Sans MT" charset="0"/>
            </a:endParaRPr>
          </a:p>
          <a:p>
            <a:r>
              <a:rPr lang="is-IS" sz="1600" b="1" dirty="0" smtClean="0">
                <a:solidFill>
                  <a:srgbClr val="444444"/>
                </a:solidFill>
                <a:latin typeface="Open Sans" charset="0"/>
              </a:rPr>
              <a:t>… </a:t>
            </a:r>
            <a:r>
              <a:rPr lang="en-US" sz="1600" b="1" dirty="0" smtClean="0">
                <a:solidFill>
                  <a:srgbClr val="444444"/>
                </a:solidFill>
                <a:latin typeface="Open Sans" charset="0"/>
              </a:rPr>
              <a:t>Now </a:t>
            </a:r>
            <a:r>
              <a:rPr lang="en-US" sz="1600" b="1" dirty="0">
                <a:solidFill>
                  <a:srgbClr val="444444"/>
                </a:solidFill>
                <a:latin typeface="Open Sans" charset="0"/>
              </a:rPr>
              <a:t>it must become ‘de rigueur</a:t>
            </a:r>
            <a:r>
              <a:rPr lang="en-US" sz="1600" b="1" dirty="0" smtClean="0">
                <a:solidFill>
                  <a:srgbClr val="444444"/>
                </a:solidFill>
                <a:latin typeface="Open Sans" charset="0"/>
              </a:rPr>
              <a:t>’!</a:t>
            </a:r>
          </a:p>
          <a:p>
            <a:r>
              <a:rPr lang="en-US" sz="1600" dirty="0" smtClean="0">
                <a:solidFill>
                  <a:srgbClr val="660066"/>
                </a:solidFill>
                <a:latin typeface="Gill Sans MT" charset="0"/>
                <a:ea typeface="Gill Sans MT" charset="0"/>
                <a:cs typeface="Gill Sans MT" charset="0"/>
              </a:rPr>
              <a:t>Oxford </a:t>
            </a:r>
            <a:r>
              <a:rPr lang="en-US" sz="1600" dirty="0">
                <a:solidFill>
                  <a:srgbClr val="660066"/>
                </a:solidFill>
                <a:latin typeface="Gill Sans MT" charset="0"/>
                <a:ea typeface="Gill Sans MT" charset="0"/>
                <a:cs typeface="Gill Sans MT" charset="0"/>
              </a:rPr>
              <a:t>Climate Policy – the blog</a:t>
            </a:r>
            <a:endParaRPr lang="en-US" sz="1600" i="0" dirty="0">
              <a:solidFill>
                <a:srgbClr val="660066"/>
              </a:solidFill>
              <a:effectLst/>
              <a:latin typeface="Gill Sans MT" charset="0"/>
              <a:ea typeface="Gill Sans MT" charset="0"/>
              <a:cs typeface="Gill Sans MT" charset="0"/>
            </a:endParaRPr>
          </a:p>
        </p:txBody>
      </p:sp>
      <p:sp>
        <p:nvSpPr>
          <p:cNvPr id="2" name="TextBox 1"/>
          <p:cNvSpPr txBox="1"/>
          <p:nvPr/>
        </p:nvSpPr>
        <p:spPr>
          <a:xfrm>
            <a:off x="2116064" y="4950896"/>
            <a:ext cx="5259773" cy="707886"/>
          </a:xfrm>
          <a:prstGeom prst="rect">
            <a:avLst/>
          </a:prstGeom>
          <a:noFill/>
        </p:spPr>
        <p:txBody>
          <a:bodyPr wrap="none" rtlCol="0">
            <a:spAutoFit/>
          </a:bodyPr>
          <a:lstStyle/>
          <a:p>
            <a:pPr marL="342900" indent="-342900">
              <a:buFont typeface="Arial" charset="0"/>
              <a:buChar char="•"/>
            </a:pPr>
            <a:r>
              <a:rPr lang="en-US" sz="2000" dirty="0" smtClean="0"/>
              <a:t>Share of emission allowance auction proceeds</a:t>
            </a:r>
          </a:p>
          <a:p>
            <a:pPr marL="342900" indent="-342900">
              <a:buFont typeface="Arial" charset="0"/>
              <a:buChar char="•"/>
            </a:pPr>
            <a:r>
              <a:rPr lang="en-US" sz="2000" dirty="0" smtClean="0"/>
              <a:t>Share of emission allowances </a:t>
            </a:r>
            <a:endParaRPr lang="en-US" sz="2000" dirty="0"/>
          </a:p>
        </p:txBody>
      </p:sp>
    </p:spTree>
    <p:extLst>
      <p:ext uri="{BB962C8B-B14F-4D97-AF65-F5344CB8AC3E}">
        <p14:creationId xmlns:p14="http://schemas.microsoft.com/office/powerpoint/2010/main" val="112494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674" y="908720"/>
            <a:ext cx="3778250" cy="5346700"/>
          </a:xfrm>
          <a:prstGeom prst="rect">
            <a:avLst/>
          </a:prstGeom>
          <a:ln>
            <a:solidFill>
              <a:schemeClr val="bg2"/>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956" y="908720"/>
            <a:ext cx="4119372" cy="5330952"/>
          </a:xfrm>
          <a:prstGeom prst="rect">
            <a:avLst/>
          </a:prstGeom>
          <a:ln>
            <a:solidFill>
              <a:schemeClr val="bg2"/>
            </a:solidFill>
          </a:ln>
        </p:spPr>
      </p:pic>
      <p:sp>
        <p:nvSpPr>
          <p:cNvPr id="4" name="Rectangle 3"/>
          <p:cNvSpPr/>
          <p:nvPr/>
        </p:nvSpPr>
        <p:spPr>
          <a:xfrm>
            <a:off x="308484" y="260648"/>
            <a:ext cx="7884876" cy="461665"/>
          </a:xfrm>
          <a:prstGeom prst="rect">
            <a:avLst/>
          </a:prstGeom>
        </p:spPr>
        <p:txBody>
          <a:bodyPr wrap="square">
            <a:spAutoFit/>
          </a:bodyPr>
          <a:lstStyle/>
          <a:p>
            <a:r>
              <a:rPr lang="en-US" dirty="0" smtClean="0">
                <a:solidFill>
                  <a:srgbClr val="660066"/>
                </a:solidFill>
                <a:latin typeface="Gill Sans MT" charset="0"/>
                <a:ea typeface="Gill Sans MT" charset="0"/>
                <a:cs typeface="Gill Sans MT" charset="0"/>
              </a:rPr>
              <a:t>Alternative Public </a:t>
            </a:r>
            <a:r>
              <a:rPr lang="en-US" dirty="0">
                <a:solidFill>
                  <a:srgbClr val="660066"/>
                </a:solidFill>
                <a:latin typeface="Gill Sans MT" charset="0"/>
                <a:ea typeface="Gill Sans MT" charset="0"/>
                <a:cs typeface="Gill Sans MT" charset="0"/>
              </a:rPr>
              <a:t>Sector </a:t>
            </a:r>
            <a:r>
              <a:rPr lang="en-US" smtClean="0">
                <a:solidFill>
                  <a:srgbClr val="660066"/>
                </a:solidFill>
                <a:latin typeface="Gill Sans MT" charset="0"/>
                <a:ea typeface="Gill Sans MT" charset="0"/>
                <a:cs typeface="Gill Sans MT" charset="0"/>
              </a:rPr>
              <a:t>Finance </a:t>
            </a:r>
            <a:endParaRPr lang="en-US" dirty="0">
              <a:solidFill>
                <a:srgbClr val="660066"/>
              </a:solidFill>
              <a:latin typeface="Gill Sans MT" charset="0"/>
              <a:ea typeface="Gill Sans MT" charset="0"/>
              <a:cs typeface="Gill Sans MT" charset="0"/>
            </a:endParaRPr>
          </a:p>
        </p:txBody>
      </p:sp>
    </p:spTree>
    <p:extLst>
      <p:ext uri="{BB962C8B-B14F-4D97-AF65-F5344CB8AC3E}">
        <p14:creationId xmlns:p14="http://schemas.microsoft.com/office/powerpoint/2010/main" val="44900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9906000" cy="6636341"/>
          </a:xfrm>
          <a:prstGeom prst="rect">
            <a:avLst/>
          </a:prstGeom>
        </p:spPr>
      </p:pic>
      <p:sp>
        <p:nvSpPr>
          <p:cNvPr id="3" name="Rectangle 2"/>
          <p:cNvSpPr/>
          <p:nvPr/>
        </p:nvSpPr>
        <p:spPr>
          <a:xfrm>
            <a:off x="164468" y="87928"/>
            <a:ext cx="4500500" cy="461665"/>
          </a:xfrm>
          <a:prstGeom prst="rect">
            <a:avLst/>
          </a:prstGeom>
          <a:solidFill>
            <a:schemeClr val="bg1"/>
          </a:solidFill>
        </p:spPr>
        <p:txBody>
          <a:bodyPr wrap="square">
            <a:spAutoFit/>
          </a:bodyPr>
          <a:lstStyle/>
          <a:p>
            <a:r>
              <a:rPr lang="en-US" dirty="0" smtClean="0">
                <a:solidFill>
                  <a:srgbClr val="660066"/>
                </a:solidFill>
                <a:latin typeface="Gill Sans MT" charset="0"/>
                <a:ea typeface="Gill Sans MT" charset="0"/>
                <a:cs typeface="Gill Sans MT" charset="0"/>
              </a:rPr>
              <a:t>Alternative Public </a:t>
            </a:r>
            <a:r>
              <a:rPr lang="en-US" dirty="0">
                <a:solidFill>
                  <a:srgbClr val="660066"/>
                </a:solidFill>
                <a:latin typeface="Gill Sans MT" charset="0"/>
                <a:ea typeface="Gill Sans MT" charset="0"/>
                <a:cs typeface="Gill Sans MT" charset="0"/>
              </a:rPr>
              <a:t>Sector </a:t>
            </a:r>
            <a:r>
              <a:rPr lang="en-US" smtClean="0">
                <a:solidFill>
                  <a:srgbClr val="660066"/>
                </a:solidFill>
                <a:latin typeface="Gill Sans MT" charset="0"/>
                <a:ea typeface="Gill Sans MT" charset="0"/>
                <a:cs typeface="Gill Sans MT" charset="0"/>
              </a:rPr>
              <a:t>Finance </a:t>
            </a:r>
            <a:endParaRPr lang="en-US" dirty="0">
              <a:solidFill>
                <a:srgbClr val="660066"/>
              </a:solidFill>
              <a:latin typeface="Gill Sans MT" charset="0"/>
              <a:ea typeface="Gill Sans MT" charset="0"/>
              <a:cs typeface="Gill Sans MT" charset="0"/>
            </a:endParaRPr>
          </a:p>
        </p:txBody>
      </p:sp>
    </p:spTree>
    <p:extLst>
      <p:ext uri="{BB962C8B-B14F-4D97-AF65-F5344CB8AC3E}">
        <p14:creationId xmlns:p14="http://schemas.microsoft.com/office/powerpoint/2010/main" val="187365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0532" y="1413590"/>
            <a:ext cx="7236804" cy="3970317"/>
          </a:xfrm>
          <a:prstGeom prst="rect">
            <a:avLst/>
          </a:prstGeom>
        </p:spPr>
        <p:txBody>
          <a:bodyPr wrap="square">
            <a:spAutoFit/>
          </a:bodyPr>
          <a:lstStyle/>
          <a:p>
            <a:pPr>
              <a:spcAft>
                <a:spcPts val="600"/>
              </a:spcAft>
            </a:pPr>
            <a:r>
              <a:rPr lang="en-GB" sz="1600" dirty="0">
                <a:solidFill>
                  <a:srgbClr val="660066"/>
                </a:solidFill>
                <a:latin typeface="Gill Sans MT" panose="020B0502020104020203" pitchFamily="34" charset="0"/>
              </a:rPr>
              <a:t>1992 Rio Earth Summit: UN Framework Convention on Climate Change (UNFCCC)</a:t>
            </a:r>
          </a:p>
          <a:p>
            <a:pPr>
              <a:spcAft>
                <a:spcPts val="600"/>
              </a:spcAft>
            </a:pPr>
            <a:r>
              <a:rPr lang="en-GB" sz="1600" b="1" dirty="0"/>
              <a:t>Article 11. Financial Mechanism</a:t>
            </a:r>
          </a:p>
          <a:p>
            <a:pPr>
              <a:spcAft>
                <a:spcPts val="600"/>
              </a:spcAft>
            </a:pPr>
            <a:r>
              <a:rPr lang="en-GB" sz="1600" dirty="0"/>
              <a:t>1. A </a:t>
            </a:r>
            <a:r>
              <a:rPr lang="en-GB" sz="1600" b="1" i="1" dirty="0"/>
              <a:t>mechanism for the provision of financial resources </a:t>
            </a:r>
            <a:r>
              <a:rPr lang="en-GB" sz="1600" dirty="0"/>
              <a:t>on a grant or concessional basis, … is hereby defined. It shall function under the guidance of and be accountable to the Conference of the Parties, … . Its operation shall be entrusted to one or more existing international entities.</a:t>
            </a:r>
          </a:p>
          <a:p>
            <a:pPr>
              <a:spcAft>
                <a:spcPts val="600"/>
              </a:spcAft>
            </a:pPr>
            <a:endParaRPr lang="en-GB" sz="1200" dirty="0"/>
          </a:p>
          <a:p>
            <a:pPr>
              <a:spcAft>
                <a:spcPts val="600"/>
              </a:spcAft>
            </a:pPr>
            <a:r>
              <a:rPr lang="en-GB" sz="1600" dirty="0">
                <a:solidFill>
                  <a:srgbClr val="660066"/>
                </a:solidFill>
                <a:latin typeface="Gill Sans MT" panose="020B0502020104020203" pitchFamily="34" charset="0"/>
              </a:rPr>
              <a:t>1997 Kyoto Protocol (KP)</a:t>
            </a:r>
          </a:p>
          <a:p>
            <a:pPr>
              <a:spcAft>
                <a:spcPts val="600"/>
              </a:spcAft>
            </a:pPr>
            <a:r>
              <a:rPr lang="en-GB" sz="1600" b="1" dirty="0"/>
              <a:t>Article 12. Clean Development Mechanism (CDM)</a:t>
            </a:r>
          </a:p>
          <a:p>
            <a:pPr>
              <a:spcAft>
                <a:spcPts val="600"/>
              </a:spcAft>
            </a:pPr>
            <a:r>
              <a:rPr lang="en-GB" sz="1600" dirty="0"/>
              <a:t>8. The COP/MOP (CMP) shall ensure that </a:t>
            </a:r>
            <a:r>
              <a:rPr lang="en-GB" sz="1600" b="1" i="1" dirty="0"/>
              <a:t>a share of the proceeds from certified project activities </a:t>
            </a:r>
            <a:r>
              <a:rPr lang="en-GB" sz="1600" dirty="0"/>
              <a:t>is used … to assist developing country Parties that are particularly vulnerable to the adverse effects of climate change to meet the costs of adaptation.</a:t>
            </a:r>
          </a:p>
          <a:p>
            <a:pPr>
              <a:spcAft>
                <a:spcPts val="600"/>
              </a:spcAft>
            </a:pPr>
            <a:endParaRPr lang="en-GB" sz="1200" dirty="0"/>
          </a:p>
          <a:p>
            <a:pPr>
              <a:spcAft>
                <a:spcPts val="600"/>
              </a:spcAft>
            </a:pPr>
            <a:endParaRPr lang="en-GB" sz="1200" dirty="0"/>
          </a:p>
        </p:txBody>
      </p:sp>
      <p:sp>
        <p:nvSpPr>
          <p:cNvPr id="16" name="Rectangle 15"/>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a:solidFill>
                  <a:srgbClr val="660066"/>
                </a:solidFill>
                <a:latin typeface="Gill Sans" pitchFamily="34" charset="0"/>
              </a:rPr>
              <a:t>From Rio to Marrakech</a:t>
            </a:r>
          </a:p>
        </p:txBody>
      </p:sp>
      <p:sp>
        <p:nvSpPr>
          <p:cNvPr id="19" name="Down Arrow 18"/>
          <p:cNvSpPr/>
          <p:nvPr/>
        </p:nvSpPr>
        <p:spPr>
          <a:xfrm>
            <a:off x="322308" y="5697289"/>
            <a:ext cx="180020" cy="288032"/>
          </a:xfrm>
          <a:prstGeom prst="downArrow">
            <a:avLst>
              <a:gd name="adj1" fmla="val 36773"/>
              <a:gd name="adj2" fmla="val 817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308484" y="5553236"/>
            <a:ext cx="184666" cy="785701"/>
          </a:xfrm>
          <a:prstGeom prst="rect">
            <a:avLst/>
          </a:prstGeom>
          <a:noFill/>
        </p:spPr>
        <p:txBody>
          <a:bodyPr vert="vert270" wrap="square" lIns="0" tIns="0" rIns="0" bIns="0" rtlCol="0">
            <a:spAutoFit/>
          </a:bodyPr>
          <a:lstStyle/>
          <a:p>
            <a:r>
              <a:rPr lang="en-GB" sz="1200" dirty="0"/>
              <a:t>Rio</a:t>
            </a:r>
          </a:p>
        </p:txBody>
      </p:sp>
      <p:sp>
        <p:nvSpPr>
          <p:cNvPr id="21" name="TextBox 20"/>
          <p:cNvSpPr txBox="1"/>
          <p:nvPr/>
        </p:nvSpPr>
        <p:spPr>
          <a:xfrm>
            <a:off x="6501172" y="5559623"/>
            <a:ext cx="184666" cy="785701"/>
          </a:xfrm>
          <a:prstGeom prst="rect">
            <a:avLst/>
          </a:prstGeom>
          <a:noFill/>
        </p:spPr>
        <p:txBody>
          <a:bodyPr vert="vert270" wrap="square" lIns="0" tIns="0" rIns="0" bIns="0" rtlCol="0">
            <a:spAutoFit/>
          </a:bodyPr>
          <a:lstStyle/>
          <a:p>
            <a:r>
              <a:rPr lang="en-GB" sz="1200" dirty="0"/>
              <a:t>Copenhagen</a:t>
            </a:r>
          </a:p>
        </p:txBody>
      </p:sp>
      <p:sp>
        <p:nvSpPr>
          <p:cNvPr id="22" name="TextBox 21"/>
          <p:cNvSpPr txBox="1"/>
          <p:nvPr/>
        </p:nvSpPr>
        <p:spPr>
          <a:xfrm>
            <a:off x="2104038" y="5553236"/>
            <a:ext cx="184666" cy="785701"/>
          </a:xfrm>
          <a:prstGeom prst="rect">
            <a:avLst/>
          </a:prstGeom>
          <a:noFill/>
        </p:spPr>
        <p:txBody>
          <a:bodyPr vert="vert270" wrap="square" lIns="0" tIns="0" rIns="0" bIns="0" rtlCol="0">
            <a:spAutoFit/>
          </a:bodyPr>
          <a:lstStyle/>
          <a:p>
            <a:r>
              <a:rPr lang="en-GB" sz="1200" dirty="0"/>
              <a:t>Kyoto</a:t>
            </a:r>
          </a:p>
        </p:txBody>
      </p:sp>
      <p:sp>
        <p:nvSpPr>
          <p:cNvPr id="23" name="TextBox 22"/>
          <p:cNvSpPr txBox="1"/>
          <p:nvPr/>
        </p:nvSpPr>
        <p:spPr>
          <a:xfrm>
            <a:off x="3580202" y="5553236"/>
            <a:ext cx="184666" cy="785701"/>
          </a:xfrm>
          <a:prstGeom prst="rect">
            <a:avLst/>
          </a:prstGeom>
          <a:noFill/>
        </p:spPr>
        <p:txBody>
          <a:bodyPr vert="vert270" wrap="square" lIns="0" tIns="0" rIns="0" bIns="0" rtlCol="0">
            <a:spAutoFit/>
          </a:bodyPr>
          <a:lstStyle/>
          <a:p>
            <a:r>
              <a:rPr lang="en-GB" sz="1200" dirty="0"/>
              <a:t>Marrakech</a:t>
            </a:r>
          </a:p>
        </p:txBody>
      </p:sp>
      <p:sp>
        <p:nvSpPr>
          <p:cNvPr id="24" name="TextBox 23"/>
          <p:cNvSpPr txBox="1"/>
          <p:nvPr/>
        </p:nvSpPr>
        <p:spPr>
          <a:xfrm>
            <a:off x="5053311" y="5553236"/>
            <a:ext cx="184666" cy="785701"/>
          </a:xfrm>
          <a:prstGeom prst="rect">
            <a:avLst/>
          </a:prstGeom>
          <a:noFill/>
        </p:spPr>
        <p:txBody>
          <a:bodyPr vert="vert270" wrap="square" lIns="0" tIns="0" rIns="0" bIns="0" rtlCol="0">
            <a:spAutoFit/>
          </a:bodyPr>
          <a:lstStyle/>
          <a:p>
            <a:r>
              <a:rPr lang="en-GB" sz="1200" dirty="0"/>
              <a:t>Montreal</a:t>
            </a:r>
          </a:p>
        </p:txBody>
      </p:sp>
      <p:sp>
        <p:nvSpPr>
          <p:cNvPr id="25" name="TextBox 24"/>
          <p:cNvSpPr txBox="1"/>
          <p:nvPr/>
        </p:nvSpPr>
        <p:spPr>
          <a:xfrm>
            <a:off x="5781092" y="5553236"/>
            <a:ext cx="184666" cy="785701"/>
          </a:xfrm>
          <a:prstGeom prst="rect">
            <a:avLst/>
          </a:prstGeom>
          <a:noFill/>
        </p:spPr>
        <p:txBody>
          <a:bodyPr vert="vert270" wrap="square" lIns="0" tIns="0" rIns="0" bIns="0" rtlCol="0">
            <a:spAutoFit/>
          </a:bodyPr>
          <a:lstStyle/>
          <a:p>
            <a:r>
              <a:rPr lang="en-GB" sz="1200" dirty="0"/>
              <a:t>Bali</a:t>
            </a:r>
          </a:p>
        </p:txBody>
      </p:sp>
      <p:sp>
        <p:nvSpPr>
          <p:cNvPr id="26" name="TextBox 25"/>
          <p:cNvSpPr txBox="1"/>
          <p:nvPr/>
        </p:nvSpPr>
        <p:spPr>
          <a:xfrm>
            <a:off x="6141132" y="5553236"/>
            <a:ext cx="184666" cy="785701"/>
          </a:xfrm>
          <a:prstGeom prst="rect">
            <a:avLst/>
          </a:prstGeom>
          <a:noFill/>
        </p:spPr>
        <p:txBody>
          <a:bodyPr vert="vert270" wrap="square" lIns="0" tIns="0" rIns="0" bIns="0" rtlCol="0">
            <a:spAutoFit/>
          </a:bodyPr>
          <a:lstStyle/>
          <a:p>
            <a:r>
              <a:rPr lang="en-GB" sz="1200" dirty="0"/>
              <a:t>Poznan</a:t>
            </a:r>
          </a:p>
        </p:txBody>
      </p:sp>
      <p:sp>
        <p:nvSpPr>
          <p:cNvPr id="27" name="TextBox 26"/>
          <p:cNvSpPr txBox="1"/>
          <p:nvPr/>
        </p:nvSpPr>
        <p:spPr>
          <a:xfrm>
            <a:off x="6861212" y="5553236"/>
            <a:ext cx="184666" cy="785701"/>
          </a:xfrm>
          <a:prstGeom prst="rect">
            <a:avLst/>
          </a:prstGeom>
          <a:noFill/>
        </p:spPr>
        <p:txBody>
          <a:bodyPr vert="vert270" wrap="square" lIns="0" tIns="0" rIns="0" bIns="0" rtlCol="0">
            <a:spAutoFit/>
          </a:bodyPr>
          <a:lstStyle/>
          <a:p>
            <a:r>
              <a:rPr lang="en-GB" sz="1200" dirty="0"/>
              <a:t>Cancun</a:t>
            </a:r>
          </a:p>
        </p:txBody>
      </p:sp>
      <p:sp>
        <p:nvSpPr>
          <p:cNvPr id="28" name="TextBox 27"/>
          <p:cNvSpPr txBox="1"/>
          <p:nvPr/>
        </p:nvSpPr>
        <p:spPr>
          <a:xfrm>
            <a:off x="7216606" y="5559623"/>
            <a:ext cx="184666" cy="785701"/>
          </a:xfrm>
          <a:prstGeom prst="rect">
            <a:avLst/>
          </a:prstGeom>
          <a:noFill/>
        </p:spPr>
        <p:txBody>
          <a:bodyPr vert="vert270" wrap="square" lIns="0" tIns="0" rIns="0" bIns="0" rtlCol="0">
            <a:spAutoFit/>
          </a:bodyPr>
          <a:lstStyle/>
          <a:p>
            <a:r>
              <a:rPr lang="en-GB" sz="1200" dirty="0"/>
              <a:t>Durban</a:t>
            </a:r>
          </a:p>
        </p:txBody>
      </p:sp>
      <p:sp>
        <p:nvSpPr>
          <p:cNvPr id="29" name="TextBox 28"/>
          <p:cNvSpPr txBox="1"/>
          <p:nvPr/>
        </p:nvSpPr>
        <p:spPr>
          <a:xfrm>
            <a:off x="8661412" y="5553236"/>
            <a:ext cx="184666" cy="785701"/>
          </a:xfrm>
          <a:prstGeom prst="rect">
            <a:avLst/>
          </a:prstGeom>
          <a:noFill/>
        </p:spPr>
        <p:txBody>
          <a:bodyPr vert="vert270" wrap="square" lIns="0" tIns="0" rIns="0" bIns="0" rtlCol="0">
            <a:spAutoFit/>
          </a:bodyPr>
          <a:lstStyle/>
          <a:p>
            <a:r>
              <a:rPr lang="en-GB" sz="1200" dirty="0"/>
              <a:t>Paris</a:t>
            </a:r>
          </a:p>
        </p:txBody>
      </p:sp>
      <p:sp>
        <p:nvSpPr>
          <p:cNvPr id="30" name="TextBox 29"/>
          <p:cNvSpPr txBox="1"/>
          <p:nvPr/>
        </p:nvSpPr>
        <p:spPr>
          <a:xfrm>
            <a:off x="2500082" y="5523619"/>
            <a:ext cx="184666" cy="857709"/>
          </a:xfrm>
          <a:prstGeom prst="rect">
            <a:avLst/>
          </a:prstGeom>
          <a:noFill/>
        </p:spPr>
        <p:txBody>
          <a:bodyPr vert="vert270" wrap="square" lIns="0" tIns="0" rIns="0" bIns="0" rtlCol="0">
            <a:spAutoFit/>
          </a:bodyPr>
          <a:lstStyle/>
          <a:p>
            <a:r>
              <a:rPr lang="en-GB" sz="1200" dirty="0"/>
              <a:t>Buenos Aires</a:t>
            </a:r>
          </a:p>
        </p:txBody>
      </p:sp>
      <p:sp>
        <p:nvSpPr>
          <p:cNvPr id="32" name="Down Arrow 31"/>
          <p:cNvSpPr/>
          <p:nvPr/>
        </p:nvSpPr>
        <p:spPr>
          <a:xfrm>
            <a:off x="2119617" y="5571238"/>
            <a:ext cx="180020" cy="288032"/>
          </a:xfrm>
          <a:prstGeom prst="downArrow">
            <a:avLst>
              <a:gd name="adj1" fmla="val 36773"/>
              <a:gd name="adj2" fmla="val 817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Chart 30"/>
          <p:cNvGraphicFramePr>
            <a:graphicFrameLocks/>
          </p:cNvGraphicFramePr>
          <p:nvPr>
            <p:extLst>
              <p:ext uri="{D42A27DB-BD31-4B8C-83A1-F6EECF244321}">
                <p14:modId xmlns:p14="http://schemas.microsoft.com/office/powerpoint/2010/main" val="1106654374"/>
              </p:ext>
            </p:extLst>
          </p:nvPr>
        </p:nvGraphicFramePr>
        <p:xfrm>
          <a:off x="164468" y="6165304"/>
          <a:ext cx="8863157" cy="533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66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2520" y="1431935"/>
            <a:ext cx="7236804" cy="3293209"/>
          </a:xfrm>
          <a:prstGeom prst="rect">
            <a:avLst/>
          </a:prstGeom>
        </p:spPr>
        <p:txBody>
          <a:bodyPr wrap="square">
            <a:spAutoFit/>
          </a:bodyPr>
          <a:lstStyle/>
          <a:p>
            <a:pPr>
              <a:spcAft>
                <a:spcPts val="600"/>
              </a:spcAft>
            </a:pPr>
            <a:r>
              <a:rPr lang="en-GB" sz="1600" dirty="0">
                <a:solidFill>
                  <a:srgbClr val="660066"/>
                </a:solidFill>
                <a:latin typeface="Gill Sans MT" panose="020B0502020104020203" pitchFamily="34" charset="0"/>
              </a:rPr>
              <a:t>2001. Marrakech Accords</a:t>
            </a:r>
          </a:p>
          <a:p>
            <a:pPr>
              <a:spcAft>
                <a:spcPts val="600"/>
              </a:spcAft>
            </a:pPr>
            <a:r>
              <a:rPr lang="en-GB" sz="1600" i="1" dirty="0"/>
              <a:t>Decision 7/CP.7 Funding under the Convention</a:t>
            </a:r>
          </a:p>
          <a:p>
            <a:pPr>
              <a:spcAft>
                <a:spcPts val="600"/>
              </a:spcAft>
            </a:pPr>
            <a:r>
              <a:rPr lang="en-GB" sz="1600" dirty="0"/>
              <a:t>2. Decides also that a </a:t>
            </a:r>
            <a:r>
              <a:rPr lang="en-GB" sz="1600" b="1" i="1" dirty="0">
                <a:solidFill>
                  <a:srgbClr val="660066"/>
                </a:solidFill>
              </a:rPr>
              <a:t>Special Climate Change Fund</a:t>
            </a:r>
            <a:r>
              <a:rPr lang="en-GB" sz="1600" dirty="0">
                <a:solidFill>
                  <a:srgbClr val="660066"/>
                </a:solidFill>
              </a:rPr>
              <a:t> </a:t>
            </a:r>
            <a:r>
              <a:rPr lang="en-GB" sz="1600" b="1" i="1" dirty="0">
                <a:solidFill>
                  <a:srgbClr val="660066"/>
                </a:solidFill>
              </a:rPr>
              <a:t>(SSCF) </a:t>
            </a:r>
            <a:r>
              <a:rPr lang="en-GB" sz="1600" dirty="0"/>
              <a:t>shall be established to finance activities, programmes and measures, relating to climate change, that are complementary to those funded by the resources allocated to the climate change focal area of Global Environment Facility and by bilateral and multilateral funding, …;</a:t>
            </a:r>
          </a:p>
          <a:p>
            <a:pPr>
              <a:spcAft>
                <a:spcPts val="600"/>
              </a:spcAft>
            </a:pPr>
            <a:r>
              <a:rPr lang="en-GB" sz="1600" dirty="0"/>
              <a:t>6. Decides also that a </a:t>
            </a:r>
            <a:r>
              <a:rPr lang="en-GB" sz="1600" b="1" i="1" dirty="0">
                <a:solidFill>
                  <a:srgbClr val="660066"/>
                </a:solidFill>
              </a:rPr>
              <a:t>Least Developed Countries Fund (LDCF) </a:t>
            </a:r>
            <a:r>
              <a:rPr lang="en-GB" sz="1600" dirty="0"/>
              <a:t>shall be established, which shall be operated by an entity entrusted with the operation of the financial mechanism, under the guidance of the Conference of the Parties, to </a:t>
            </a:r>
            <a:r>
              <a:rPr lang="en-GB" sz="1600" b="1" i="1" dirty="0"/>
              <a:t>support a work programme for the least developed countries</a:t>
            </a:r>
            <a:r>
              <a:rPr lang="en-GB" sz="1600" dirty="0"/>
              <a:t>. This work programme shall include, inter alia, </a:t>
            </a:r>
            <a:r>
              <a:rPr lang="en-GB" sz="1600" b="1" i="1" dirty="0"/>
              <a:t>national adaptation programmes of action </a:t>
            </a:r>
            <a:r>
              <a:rPr lang="en-GB" sz="1600" dirty="0"/>
              <a:t>…;</a:t>
            </a:r>
          </a:p>
          <a:p>
            <a:pPr>
              <a:spcAft>
                <a:spcPts val="600"/>
              </a:spcAft>
            </a:pPr>
            <a:endParaRPr lang="en-GB" sz="1200" dirty="0"/>
          </a:p>
        </p:txBody>
      </p:sp>
      <p:sp>
        <p:nvSpPr>
          <p:cNvPr id="16" name="Rectangle 15"/>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a:solidFill>
                  <a:srgbClr val="660066"/>
                </a:solidFill>
                <a:latin typeface="Gill Sans" pitchFamily="34" charset="0"/>
              </a:rPr>
              <a:t>From Rio to Marrakech</a:t>
            </a:r>
          </a:p>
        </p:txBody>
      </p:sp>
      <p:graphicFrame>
        <p:nvGraphicFramePr>
          <p:cNvPr id="18" name="Chart 17"/>
          <p:cNvGraphicFramePr>
            <a:graphicFrameLocks/>
          </p:cNvGraphicFramePr>
          <p:nvPr/>
        </p:nvGraphicFramePr>
        <p:xfrm>
          <a:off x="164468" y="6165304"/>
          <a:ext cx="8863157" cy="533399"/>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308484" y="5553236"/>
            <a:ext cx="184666" cy="785701"/>
          </a:xfrm>
          <a:prstGeom prst="rect">
            <a:avLst/>
          </a:prstGeom>
          <a:noFill/>
        </p:spPr>
        <p:txBody>
          <a:bodyPr vert="vert270" wrap="square" lIns="0" tIns="0" rIns="0" bIns="0" rtlCol="0">
            <a:spAutoFit/>
          </a:bodyPr>
          <a:lstStyle/>
          <a:p>
            <a:r>
              <a:rPr lang="en-GB" sz="1200" dirty="0"/>
              <a:t>Rio</a:t>
            </a:r>
          </a:p>
        </p:txBody>
      </p:sp>
      <p:sp>
        <p:nvSpPr>
          <p:cNvPr id="21" name="TextBox 20"/>
          <p:cNvSpPr txBox="1"/>
          <p:nvPr/>
        </p:nvSpPr>
        <p:spPr>
          <a:xfrm>
            <a:off x="6501172" y="5559623"/>
            <a:ext cx="184666" cy="785701"/>
          </a:xfrm>
          <a:prstGeom prst="rect">
            <a:avLst/>
          </a:prstGeom>
          <a:noFill/>
        </p:spPr>
        <p:txBody>
          <a:bodyPr vert="vert270" wrap="square" lIns="0" tIns="0" rIns="0" bIns="0" rtlCol="0">
            <a:spAutoFit/>
          </a:bodyPr>
          <a:lstStyle/>
          <a:p>
            <a:r>
              <a:rPr lang="en-GB" sz="1200" dirty="0"/>
              <a:t>Copenhagen</a:t>
            </a:r>
          </a:p>
        </p:txBody>
      </p:sp>
      <p:sp>
        <p:nvSpPr>
          <p:cNvPr id="22" name="TextBox 21"/>
          <p:cNvSpPr txBox="1"/>
          <p:nvPr/>
        </p:nvSpPr>
        <p:spPr>
          <a:xfrm>
            <a:off x="2104038" y="5553236"/>
            <a:ext cx="184666" cy="785701"/>
          </a:xfrm>
          <a:prstGeom prst="rect">
            <a:avLst/>
          </a:prstGeom>
          <a:noFill/>
        </p:spPr>
        <p:txBody>
          <a:bodyPr vert="vert270" wrap="square" lIns="0" tIns="0" rIns="0" bIns="0" rtlCol="0">
            <a:spAutoFit/>
          </a:bodyPr>
          <a:lstStyle/>
          <a:p>
            <a:r>
              <a:rPr lang="en-GB" sz="1200" dirty="0"/>
              <a:t>Kyoto</a:t>
            </a:r>
          </a:p>
        </p:txBody>
      </p:sp>
      <p:sp>
        <p:nvSpPr>
          <p:cNvPr id="23" name="TextBox 22"/>
          <p:cNvSpPr txBox="1"/>
          <p:nvPr/>
        </p:nvSpPr>
        <p:spPr>
          <a:xfrm>
            <a:off x="3580202" y="5553236"/>
            <a:ext cx="184666" cy="785701"/>
          </a:xfrm>
          <a:prstGeom prst="rect">
            <a:avLst/>
          </a:prstGeom>
          <a:noFill/>
        </p:spPr>
        <p:txBody>
          <a:bodyPr vert="vert270" wrap="square" lIns="0" tIns="0" rIns="0" bIns="0" rtlCol="0">
            <a:spAutoFit/>
          </a:bodyPr>
          <a:lstStyle/>
          <a:p>
            <a:r>
              <a:rPr lang="en-GB" sz="1200" dirty="0"/>
              <a:t>Marrakech</a:t>
            </a:r>
          </a:p>
        </p:txBody>
      </p:sp>
      <p:sp>
        <p:nvSpPr>
          <p:cNvPr id="24" name="TextBox 23"/>
          <p:cNvSpPr txBox="1"/>
          <p:nvPr/>
        </p:nvSpPr>
        <p:spPr>
          <a:xfrm>
            <a:off x="5056366" y="5193470"/>
            <a:ext cx="184666" cy="1145467"/>
          </a:xfrm>
          <a:prstGeom prst="rect">
            <a:avLst/>
          </a:prstGeom>
          <a:noFill/>
        </p:spPr>
        <p:txBody>
          <a:bodyPr vert="vert270" wrap="square" lIns="0" tIns="0" rIns="0" bIns="0" rtlCol="0">
            <a:spAutoFit/>
          </a:bodyPr>
          <a:lstStyle/>
          <a:p>
            <a:r>
              <a:rPr lang="en-GB" sz="1200" dirty="0"/>
              <a:t>Montreal CMP 1</a:t>
            </a:r>
          </a:p>
        </p:txBody>
      </p:sp>
      <p:sp>
        <p:nvSpPr>
          <p:cNvPr id="25" name="TextBox 24"/>
          <p:cNvSpPr txBox="1"/>
          <p:nvPr/>
        </p:nvSpPr>
        <p:spPr>
          <a:xfrm>
            <a:off x="5781092" y="5553236"/>
            <a:ext cx="184666" cy="785701"/>
          </a:xfrm>
          <a:prstGeom prst="rect">
            <a:avLst/>
          </a:prstGeom>
          <a:noFill/>
        </p:spPr>
        <p:txBody>
          <a:bodyPr vert="vert270" wrap="square" lIns="0" tIns="0" rIns="0" bIns="0" rtlCol="0">
            <a:spAutoFit/>
          </a:bodyPr>
          <a:lstStyle/>
          <a:p>
            <a:r>
              <a:rPr lang="en-GB" sz="1200" dirty="0"/>
              <a:t>Bali</a:t>
            </a:r>
          </a:p>
        </p:txBody>
      </p:sp>
      <p:sp>
        <p:nvSpPr>
          <p:cNvPr id="26" name="TextBox 25"/>
          <p:cNvSpPr txBox="1"/>
          <p:nvPr/>
        </p:nvSpPr>
        <p:spPr>
          <a:xfrm>
            <a:off x="6141132" y="5553236"/>
            <a:ext cx="184666" cy="785701"/>
          </a:xfrm>
          <a:prstGeom prst="rect">
            <a:avLst/>
          </a:prstGeom>
          <a:noFill/>
        </p:spPr>
        <p:txBody>
          <a:bodyPr vert="vert270" wrap="square" lIns="0" tIns="0" rIns="0" bIns="0" rtlCol="0">
            <a:spAutoFit/>
          </a:bodyPr>
          <a:lstStyle/>
          <a:p>
            <a:r>
              <a:rPr lang="en-GB" sz="1200" dirty="0"/>
              <a:t>Poznan</a:t>
            </a:r>
          </a:p>
        </p:txBody>
      </p:sp>
      <p:sp>
        <p:nvSpPr>
          <p:cNvPr id="27" name="TextBox 26"/>
          <p:cNvSpPr txBox="1"/>
          <p:nvPr/>
        </p:nvSpPr>
        <p:spPr>
          <a:xfrm>
            <a:off x="6861212" y="5553236"/>
            <a:ext cx="184666" cy="785701"/>
          </a:xfrm>
          <a:prstGeom prst="rect">
            <a:avLst/>
          </a:prstGeom>
          <a:noFill/>
        </p:spPr>
        <p:txBody>
          <a:bodyPr vert="vert270" wrap="square" lIns="0" tIns="0" rIns="0" bIns="0" rtlCol="0">
            <a:spAutoFit/>
          </a:bodyPr>
          <a:lstStyle/>
          <a:p>
            <a:r>
              <a:rPr lang="en-GB" sz="1200" dirty="0"/>
              <a:t>Cancun</a:t>
            </a:r>
          </a:p>
        </p:txBody>
      </p:sp>
      <p:sp>
        <p:nvSpPr>
          <p:cNvPr id="28" name="TextBox 27"/>
          <p:cNvSpPr txBox="1"/>
          <p:nvPr/>
        </p:nvSpPr>
        <p:spPr>
          <a:xfrm>
            <a:off x="7216606" y="5559623"/>
            <a:ext cx="184666" cy="785701"/>
          </a:xfrm>
          <a:prstGeom prst="rect">
            <a:avLst/>
          </a:prstGeom>
          <a:noFill/>
        </p:spPr>
        <p:txBody>
          <a:bodyPr vert="vert270" wrap="square" lIns="0" tIns="0" rIns="0" bIns="0" rtlCol="0">
            <a:spAutoFit/>
          </a:bodyPr>
          <a:lstStyle/>
          <a:p>
            <a:r>
              <a:rPr lang="en-GB" sz="1200" dirty="0"/>
              <a:t>Durban</a:t>
            </a:r>
          </a:p>
        </p:txBody>
      </p:sp>
      <p:sp>
        <p:nvSpPr>
          <p:cNvPr id="29" name="TextBox 28"/>
          <p:cNvSpPr txBox="1"/>
          <p:nvPr/>
        </p:nvSpPr>
        <p:spPr>
          <a:xfrm>
            <a:off x="8661412" y="5553236"/>
            <a:ext cx="184666" cy="785701"/>
          </a:xfrm>
          <a:prstGeom prst="rect">
            <a:avLst/>
          </a:prstGeom>
          <a:noFill/>
        </p:spPr>
        <p:txBody>
          <a:bodyPr vert="vert270" wrap="square" lIns="0" tIns="0" rIns="0" bIns="0" rtlCol="0">
            <a:spAutoFit/>
          </a:bodyPr>
          <a:lstStyle/>
          <a:p>
            <a:r>
              <a:rPr lang="en-GB" sz="1200" dirty="0"/>
              <a:t>Paris</a:t>
            </a:r>
          </a:p>
        </p:txBody>
      </p:sp>
      <p:sp>
        <p:nvSpPr>
          <p:cNvPr id="30" name="TextBox 29"/>
          <p:cNvSpPr txBox="1"/>
          <p:nvPr/>
        </p:nvSpPr>
        <p:spPr>
          <a:xfrm>
            <a:off x="2500082" y="5523619"/>
            <a:ext cx="184666" cy="857709"/>
          </a:xfrm>
          <a:prstGeom prst="rect">
            <a:avLst/>
          </a:prstGeom>
          <a:noFill/>
        </p:spPr>
        <p:txBody>
          <a:bodyPr vert="vert270" wrap="square" lIns="0" tIns="0" rIns="0" bIns="0" rtlCol="0">
            <a:spAutoFit/>
          </a:bodyPr>
          <a:lstStyle/>
          <a:p>
            <a:r>
              <a:rPr lang="en-GB" sz="1200" dirty="0"/>
              <a:t>Buenos Aires</a:t>
            </a:r>
          </a:p>
        </p:txBody>
      </p:sp>
      <p:sp>
        <p:nvSpPr>
          <p:cNvPr id="31" name="Down Arrow 30"/>
          <p:cNvSpPr/>
          <p:nvPr/>
        </p:nvSpPr>
        <p:spPr>
          <a:xfrm>
            <a:off x="3620852" y="5301208"/>
            <a:ext cx="180020" cy="288032"/>
          </a:xfrm>
          <a:prstGeom prst="downArrow">
            <a:avLst>
              <a:gd name="adj1" fmla="val 36773"/>
              <a:gd name="adj2" fmla="val 817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5416406" y="5553236"/>
            <a:ext cx="184666" cy="785701"/>
          </a:xfrm>
          <a:prstGeom prst="rect">
            <a:avLst/>
          </a:prstGeom>
          <a:noFill/>
        </p:spPr>
        <p:txBody>
          <a:bodyPr vert="vert270" wrap="square" lIns="0" tIns="0" rIns="0" bIns="0" rtlCol="0">
            <a:spAutoFit/>
          </a:bodyPr>
          <a:lstStyle/>
          <a:p>
            <a:r>
              <a:rPr lang="en-GB" sz="1200" dirty="0"/>
              <a:t>Nairobi</a:t>
            </a:r>
          </a:p>
        </p:txBody>
      </p:sp>
    </p:spTree>
    <p:extLst>
      <p:ext uri="{BB962C8B-B14F-4D97-AF65-F5344CB8AC3E}">
        <p14:creationId xmlns:p14="http://schemas.microsoft.com/office/powerpoint/2010/main" val="349241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164468" y="6165304"/>
          <a:ext cx="8863157" cy="5333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08484" y="5553236"/>
            <a:ext cx="184666" cy="785701"/>
          </a:xfrm>
          <a:prstGeom prst="rect">
            <a:avLst/>
          </a:prstGeom>
          <a:noFill/>
        </p:spPr>
        <p:txBody>
          <a:bodyPr vert="vert270" wrap="square" lIns="0" tIns="0" rIns="0" bIns="0" rtlCol="0">
            <a:spAutoFit/>
          </a:bodyPr>
          <a:lstStyle/>
          <a:p>
            <a:r>
              <a:rPr lang="en-GB" sz="1200" dirty="0"/>
              <a:t>Rio</a:t>
            </a:r>
          </a:p>
        </p:txBody>
      </p:sp>
      <p:sp>
        <p:nvSpPr>
          <p:cNvPr id="7" name="TextBox 6"/>
          <p:cNvSpPr txBox="1"/>
          <p:nvPr/>
        </p:nvSpPr>
        <p:spPr>
          <a:xfrm>
            <a:off x="6501172" y="5559623"/>
            <a:ext cx="184666" cy="785701"/>
          </a:xfrm>
          <a:prstGeom prst="rect">
            <a:avLst/>
          </a:prstGeom>
          <a:noFill/>
        </p:spPr>
        <p:txBody>
          <a:bodyPr vert="vert270" wrap="square" lIns="0" tIns="0" rIns="0" bIns="0" rtlCol="0">
            <a:spAutoFit/>
          </a:bodyPr>
          <a:lstStyle/>
          <a:p>
            <a:r>
              <a:rPr lang="en-GB" sz="1200" dirty="0"/>
              <a:t>Copenhagen</a:t>
            </a:r>
          </a:p>
        </p:txBody>
      </p:sp>
      <p:sp>
        <p:nvSpPr>
          <p:cNvPr id="8" name="TextBox 7"/>
          <p:cNvSpPr txBox="1"/>
          <p:nvPr/>
        </p:nvSpPr>
        <p:spPr>
          <a:xfrm>
            <a:off x="2104038" y="5553236"/>
            <a:ext cx="184666" cy="785701"/>
          </a:xfrm>
          <a:prstGeom prst="rect">
            <a:avLst/>
          </a:prstGeom>
          <a:noFill/>
        </p:spPr>
        <p:txBody>
          <a:bodyPr vert="vert270" wrap="square" lIns="0" tIns="0" rIns="0" bIns="0" rtlCol="0">
            <a:spAutoFit/>
          </a:bodyPr>
          <a:lstStyle/>
          <a:p>
            <a:r>
              <a:rPr lang="en-GB" sz="1200" dirty="0"/>
              <a:t>Kyoto</a:t>
            </a:r>
          </a:p>
        </p:txBody>
      </p:sp>
      <p:sp>
        <p:nvSpPr>
          <p:cNvPr id="9" name="TextBox 8"/>
          <p:cNvSpPr txBox="1"/>
          <p:nvPr/>
        </p:nvSpPr>
        <p:spPr>
          <a:xfrm>
            <a:off x="3580202" y="5553236"/>
            <a:ext cx="184666" cy="785701"/>
          </a:xfrm>
          <a:prstGeom prst="rect">
            <a:avLst/>
          </a:prstGeom>
          <a:noFill/>
        </p:spPr>
        <p:txBody>
          <a:bodyPr vert="vert270" wrap="square" lIns="0" tIns="0" rIns="0" bIns="0" rtlCol="0">
            <a:spAutoFit/>
          </a:bodyPr>
          <a:lstStyle/>
          <a:p>
            <a:r>
              <a:rPr lang="en-GB" sz="1200" dirty="0"/>
              <a:t>Marrakech</a:t>
            </a:r>
          </a:p>
        </p:txBody>
      </p:sp>
      <p:sp>
        <p:nvSpPr>
          <p:cNvPr id="10" name="TextBox 9"/>
          <p:cNvSpPr txBox="1"/>
          <p:nvPr/>
        </p:nvSpPr>
        <p:spPr>
          <a:xfrm>
            <a:off x="5056366" y="5193470"/>
            <a:ext cx="184666" cy="1145467"/>
          </a:xfrm>
          <a:prstGeom prst="rect">
            <a:avLst/>
          </a:prstGeom>
          <a:noFill/>
        </p:spPr>
        <p:txBody>
          <a:bodyPr vert="vert270" wrap="square" lIns="0" tIns="0" rIns="0" bIns="0" rtlCol="0">
            <a:spAutoFit/>
          </a:bodyPr>
          <a:lstStyle/>
          <a:p>
            <a:r>
              <a:rPr lang="en-GB" sz="1200" dirty="0"/>
              <a:t>Montreal CMP 1</a:t>
            </a:r>
          </a:p>
        </p:txBody>
      </p:sp>
      <p:sp>
        <p:nvSpPr>
          <p:cNvPr id="11" name="TextBox 10"/>
          <p:cNvSpPr txBox="1"/>
          <p:nvPr/>
        </p:nvSpPr>
        <p:spPr>
          <a:xfrm>
            <a:off x="5781092" y="5553236"/>
            <a:ext cx="184666" cy="785701"/>
          </a:xfrm>
          <a:prstGeom prst="rect">
            <a:avLst/>
          </a:prstGeom>
          <a:noFill/>
        </p:spPr>
        <p:txBody>
          <a:bodyPr vert="vert270" wrap="square" lIns="0" tIns="0" rIns="0" bIns="0" rtlCol="0">
            <a:spAutoFit/>
          </a:bodyPr>
          <a:lstStyle/>
          <a:p>
            <a:r>
              <a:rPr lang="en-GB" sz="1200" dirty="0"/>
              <a:t>Bali</a:t>
            </a:r>
          </a:p>
        </p:txBody>
      </p:sp>
      <p:sp>
        <p:nvSpPr>
          <p:cNvPr id="12" name="TextBox 11"/>
          <p:cNvSpPr txBox="1"/>
          <p:nvPr/>
        </p:nvSpPr>
        <p:spPr>
          <a:xfrm>
            <a:off x="6141132" y="5553236"/>
            <a:ext cx="184666" cy="785701"/>
          </a:xfrm>
          <a:prstGeom prst="rect">
            <a:avLst/>
          </a:prstGeom>
          <a:noFill/>
        </p:spPr>
        <p:txBody>
          <a:bodyPr vert="vert270" wrap="square" lIns="0" tIns="0" rIns="0" bIns="0" rtlCol="0">
            <a:spAutoFit/>
          </a:bodyPr>
          <a:lstStyle/>
          <a:p>
            <a:r>
              <a:rPr lang="en-GB" sz="1200" dirty="0"/>
              <a:t>Poznan</a:t>
            </a:r>
          </a:p>
        </p:txBody>
      </p:sp>
      <p:sp>
        <p:nvSpPr>
          <p:cNvPr id="13" name="TextBox 12"/>
          <p:cNvSpPr txBox="1"/>
          <p:nvPr/>
        </p:nvSpPr>
        <p:spPr>
          <a:xfrm>
            <a:off x="6861212" y="5553236"/>
            <a:ext cx="184666" cy="785701"/>
          </a:xfrm>
          <a:prstGeom prst="rect">
            <a:avLst/>
          </a:prstGeom>
          <a:noFill/>
        </p:spPr>
        <p:txBody>
          <a:bodyPr vert="vert270" wrap="square" lIns="0" tIns="0" rIns="0" bIns="0" rtlCol="0">
            <a:spAutoFit/>
          </a:bodyPr>
          <a:lstStyle/>
          <a:p>
            <a:r>
              <a:rPr lang="en-GB" sz="1200" dirty="0"/>
              <a:t>Cancun</a:t>
            </a:r>
          </a:p>
        </p:txBody>
      </p:sp>
      <p:sp>
        <p:nvSpPr>
          <p:cNvPr id="14" name="TextBox 13"/>
          <p:cNvSpPr txBox="1"/>
          <p:nvPr/>
        </p:nvSpPr>
        <p:spPr>
          <a:xfrm>
            <a:off x="7216606" y="5559623"/>
            <a:ext cx="184666" cy="785701"/>
          </a:xfrm>
          <a:prstGeom prst="rect">
            <a:avLst/>
          </a:prstGeom>
          <a:noFill/>
        </p:spPr>
        <p:txBody>
          <a:bodyPr vert="vert270" wrap="square" lIns="0" tIns="0" rIns="0" bIns="0" rtlCol="0">
            <a:spAutoFit/>
          </a:bodyPr>
          <a:lstStyle/>
          <a:p>
            <a:r>
              <a:rPr lang="en-GB" sz="1200" dirty="0"/>
              <a:t>Durban</a:t>
            </a:r>
          </a:p>
        </p:txBody>
      </p:sp>
      <p:sp>
        <p:nvSpPr>
          <p:cNvPr id="15" name="TextBox 14"/>
          <p:cNvSpPr txBox="1"/>
          <p:nvPr/>
        </p:nvSpPr>
        <p:spPr>
          <a:xfrm>
            <a:off x="8661412" y="5553236"/>
            <a:ext cx="184666" cy="785701"/>
          </a:xfrm>
          <a:prstGeom prst="rect">
            <a:avLst/>
          </a:prstGeom>
          <a:noFill/>
        </p:spPr>
        <p:txBody>
          <a:bodyPr vert="vert270" wrap="square" lIns="0" tIns="0" rIns="0" bIns="0" rtlCol="0">
            <a:spAutoFit/>
          </a:bodyPr>
          <a:lstStyle/>
          <a:p>
            <a:r>
              <a:rPr lang="en-GB" sz="1200" dirty="0"/>
              <a:t>Paris</a:t>
            </a:r>
          </a:p>
        </p:txBody>
      </p:sp>
      <p:sp>
        <p:nvSpPr>
          <p:cNvPr id="16" name="TextBox 15"/>
          <p:cNvSpPr txBox="1"/>
          <p:nvPr/>
        </p:nvSpPr>
        <p:spPr>
          <a:xfrm>
            <a:off x="2500082" y="5523619"/>
            <a:ext cx="184666" cy="857709"/>
          </a:xfrm>
          <a:prstGeom prst="rect">
            <a:avLst/>
          </a:prstGeom>
          <a:noFill/>
        </p:spPr>
        <p:txBody>
          <a:bodyPr vert="vert270" wrap="square" lIns="0" tIns="0" rIns="0" bIns="0" rtlCol="0">
            <a:spAutoFit/>
          </a:bodyPr>
          <a:lstStyle/>
          <a:p>
            <a:r>
              <a:rPr lang="en-GB" sz="1200" dirty="0"/>
              <a:t>Buenos Aires</a:t>
            </a:r>
          </a:p>
        </p:txBody>
      </p:sp>
      <p:sp>
        <p:nvSpPr>
          <p:cNvPr id="18" name="Down Arrow 17"/>
          <p:cNvSpPr/>
          <p:nvPr/>
        </p:nvSpPr>
        <p:spPr>
          <a:xfrm>
            <a:off x="5783415" y="5700446"/>
            <a:ext cx="180020" cy="288032"/>
          </a:xfrm>
          <a:prstGeom prst="downArrow">
            <a:avLst>
              <a:gd name="adj1" fmla="val 36773"/>
              <a:gd name="adj2" fmla="val 817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416406" y="5553236"/>
            <a:ext cx="184666" cy="785701"/>
          </a:xfrm>
          <a:prstGeom prst="rect">
            <a:avLst/>
          </a:prstGeom>
          <a:noFill/>
        </p:spPr>
        <p:txBody>
          <a:bodyPr vert="vert270" wrap="square" lIns="0" tIns="0" rIns="0" bIns="0" rtlCol="0">
            <a:spAutoFit/>
          </a:bodyPr>
          <a:lstStyle/>
          <a:p>
            <a:r>
              <a:rPr lang="en-GB" sz="1200" dirty="0"/>
              <a:t>Nairobi</a:t>
            </a:r>
          </a:p>
        </p:txBody>
      </p:sp>
      <p:pic>
        <p:nvPicPr>
          <p:cNvPr id="4" name="Picture 3"/>
          <p:cNvPicPr>
            <a:picLocks noChangeAspect="1"/>
          </p:cNvPicPr>
          <p:nvPr/>
        </p:nvPicPr>
        <p:blipFill>
          <a:blip r:embed="rId3"/>
          <a:stretch>
            <a:fillRect/>
          </a:stretch>
        </p:blipFill>
        <p:spPr>
          <a:xfrm>
            <a:off x="249603" y="984602"/>
            <a:ext cx="4870290" cy="1632576"/>
          </a:xfrm>
          <a:prstGeom prst="rect">
            <a:avLst/>
          </a:prstGeom>
        </p:spPr>
      </p:pic>
      <p:pic>
        <p:nvPicPr>
          <p:cNvPr id="22" name="Picture 21"/>
          <p:cNvPicPr>
            <a:picLocks noChangeAspect="1"/>
          </p:cNvPicPr>
          <p:nvPr/>
        </p:nvPicPr>
        <p:blipFill>
          <a:blip r:embed="rId4"/>
          <a:stretch>
            <a:fillRect/>
          </a:stretch>
        </p:blipFill>
        <p:spPr>
          <a:xfrm>
            <a:off x="423761" y="2809682"/>
            <a:ext cx="4645448" cy="725970"/>
          </a:xfrm>
          <a:prstGeom prst="rect">
            <a:avLst/>
          </a:prstGeom>
        </p:spPr>
      </p:pic>
      <p:pic>
        <p:nvPicPr>
          <p:cNvPr id="23" name="Picture 22"/>
          <p:cNvPicPr>
            <a:picLocks noChangeAspect="1"/>
          </p:cNvPicPr>
          <p:nvPr/>
        </p:nvPicPr>
        <p:blipFill>
          <a:blip r:embed="rId5"/>
          <a:stretch>
            <a:fillRect/>
          </a:stretch>
        </p:blipFill>
        <p:spPr>
          <a:xfrm>
            <a:off x="5196062" y="1145084"/>
            <a:ext cx="3465350" cy="2367820"/>
          </a:xfrm>
          <a:prstGeom prst="rect">
            <a:avLst/>
          </a:prstGeom>
        </p:spPr>
      </p:pic>
      <p:sp>
        <p:nvSpPr>
          <p:cNvPr id="24" name="Rectangle 23"/>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a:solidFill>
                  <a:srgbClr val="660066"/>
                </a:solidFill>
                <a:latin typeface="Gill Sans" pitchFamily="34" charset="0"/>
              </a:rPr>
              <a:t>From Marrakech to Cancun</a:t>
            </a:r>
          </a:p>
        </p:txBody>
      </p:sp>
      <p:pic>
        <p:nvPicPr>
          <p:cNvPr id="3074" name="Picture 2" descr="Adaptation F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0652" y="3767728"/>
            <a:ext cx="6000750" cy="1104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2626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164468" y="6165304"/>
          <a:ext cx="8863157" cy="5333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8484" y="5553236"/>
            <a:ext cx="184666" cy="785701"/>
          </a:xfrm>
          <a:prstGeom prst="rect">
            <a:avLst/>
          </a:prstGeom>
          <a:noFill/>
        </p:spPr>
        <p:txBody>
          <a:bodyPr vert="vert270" wrap="square" lIns="0" tIns="0" rIns="0" bIns="0" rtlCol="0">
            <a:spAutoFit/>
          </a:bodyPr>
          <a:lstStyle/>
          <a:p>
            <a:r>
              <a:rPr lang="en-GB" sz="1200" dirty="0"/>
              <a:t>Rio</a:t>
            </a:r>
          </a:p>
        </p:txBody>
      </p:sp>
      <p:sp>
        <p:nvSpPr>
          <p:cNvPr id="5" name="TextBox 4"/>
          <p:cNvSpPr txBox="1"/>
          <p:nvPr/>
        </p:nvSpPr>
        <p:spPr>
          <a:xfrm>
            <a:off x="6501172" y="5559623"/>
            <a:ext cx="184666" cy="785701"/>
          </a:xfrm>
          <a:prstGeom prst="rect">
            <a:avLst/>
          </a:prstGeom>
          <a:noFill/>
        </p:spPr>
        <p:txBody>
          <a:bodyPr vert="vert270" wrap="square" lIns="0" tIns="0" rIns="0" bIns="0" rtlCol="0">
            <a:spAutoFit/>
          </a:bodyPr>
          <a:lstStyle/>
          <a:p>
            <a:r>
              <a:rPr lang="en-GB" sz="1200" dirty="0"/>
              <a:t>Copenhagen</a:t>
            </a:r>
          </a:p>
        </p:txBody>
      </p:sp>
      <p:sp>
        <p:nvSpPr>
          <p:cNvPr id="6" name="TextBox 5"/>
          <p:cNvSpPr txBox="1"/>
          <p:nvPr/>
        </p:nvSpPr>
        <p:spPr>
          <a:xfrm>
            <a:off x="2104038" y="5553236"/>
            <a:ext cx="184666" cy="785701"/>
          </a:xfrm>
          <a:prstGeom prst="rect">
            <a:avLst/>
          </a:prstGeom>
          <a:noFill/>
        </p:spPr>
        <p:txBody>
          <a:bodyPr vert="vert270" wrap="square" lIns="0" tIns="0" rIns="0" bIns="0" rtlCol="0">
            <a:spAutoFit/>
          </a:bodyPr>
          <a:lstStyle/>
          <a:p>
            <a:r>
              <a:rPr lang="en-GB" sz="1200" dirty="0"/>
              <a:t>Kyoto</a:t>
            </a:r>
          </a:p>
        </p:txBody>
      </p:sp>
      <p:sp>
        <p:nvSpPr>
          <p:cNvPr id="7" name="TextBox 6"/>
          <p:cNvSpPr txBox="1"/>
          <p:nvPr/>
        </p:nvSpPr>
        <p:spPr>
          <a:xfrm>
            <a:off x="3580202" y="5553236"/>
            <a:ext cx="184666" cy="785701"/>
          </a:xfrm>
          <a:prstGeom prst="rect">
            <a:avLst/>
          </a:prstGeom>
          <a:noFill/>
        </p:spPr>
        <p:txBody>
          <a:bodyPr vert="vert270" wrap="square" lIns="0" tIns="0" rIns="0" bIns="0" rtlCol="0">
            <a:spAutoFit/>
          </a:bodyPr>
          <a:lstStyle/>
          <a:p>
            <a:r>
              <a:rPr lang="en-GB" sz="1200" dirty="0"/>
              <a:t>Marrakech</a:t>
            </a:r>
          </a:p>
        </p:txBody>
      </p:sp>
      <p:sp>
        <p:nvSpPr>
          <p:cNvPr id="8" name="TextBox 7"/>
          <p:cNvSpPr txBox="1"/>
          <p:nvPr/>
        </p:nvSpPr>
        <p:spPr>
          <a:xfrm>
            <a:off x="5056366" y="5193470"/>
            <a:ext cx="184666" cy="1145467"/>
          </a:xfrm>
          <a:prstGeom prst="rect">
            <a:avLst/>
          </a:prstGeom>
          <a:noFill/>
        </p:spPr>
        <p:txBody>
          <a:bodyPr vert="vert270" wrap="square" lIns="0" tIns="0" rIns="0" bIns="0" rtlCol="0">
            <a:spAutoFit/>
          </a:bodyPr>
          <a:lstStyle/>
          <a:p>
            <a:r>
              <a:rPr lang="en-GB" sz="1200" dirty="0"/>
              <a:t>Montreal</a:t>
            </a:r>
          </a:p>
        </p:txBody>
      </p:sp>
      <p:sp>
        <p:nvSpPr>
          <p:cNvPr id="9" name="TextBox 8"/>
          <p:cNvSpPr txBox="1"/>
          <p:nvPr/>
        </p:nvSpPr>
        <p:spPr>
          <a:xfrm>
            <a:off x="5781092" y="5553236"/>
            <a:ext cx="184666" cy="785701"/>
          </a:xfrm>
          <a:prstGeom prst="rect">
            <a:avLst/>
          </a:prstGeom>
          <a:noFill/>
        </p:spPr>
        <p:txBody>
          <a:bodyPr vert="vert270" wrap="square" lIns="0" tIns="0" rIns="0" bIns="0" rtlCol="0">
            <a:spAutoFit/>
          </a:bodyPr>
          <a:lstStyle/>
          <a:p>
            <a:r>
              <a:rPr lang="en-GB" sz="1200" dirty="0"/>
              <a:t>Bali</a:t>
            </a:r>
          </a:p>
        </p:txBody>
      </p:sp>
      <p:sp>
        <p:nvSpPr>
          <p:cNvPr id="10" name="TextBox 9"/>
          <p:cNvSpPr txBox="1"/>
          <p:nvPr/>
        </p:nvSpPr>
        <p:spPr>
          <a:xfrm>
            <a:off x="6141132" y="5553236"/>
            <a:ext cx="184666" cy="785701"/>
          </a:xfrm>
          <a:prstGeom prst="rect">
            <a:avLst/>
          </a:prstGeom>
          <a:noFill/>
        </p:spPr>
        <p:txBody>
          <a:bodyPr vert="vert270" wrap="square" lIns="0" tIns="0" rIns="0" bIns="0" rtlCol="0">
            <a:spAutoFit/>
          </a:bodyPr>
          <a:lstStyle/>
          <a:p>
            <a:r>
              <a:rPr lang="en-GB" sz="1200" dirty="0"/>
              <a:t>Poznan</a:t>
            </a:r>
          </a:p>
        </p:txBody>
      </p:sp>
      <p:sp>
        <p:nvSpPr>
          <p:cNvPr id="14" name="TextBox 13"/>
          <p:cNvSpPr txBox="1"/>
          <p:nvPr/>
        </p:nvSpPr>
        <p:spPr>
          <a:xfrm>
            <a:off x="2500082" y="5523619"/>
            <a:ext cx="184666" cy="857709"/>
          </a:xfrm>
          <a:prstGeom prst="rect">
            <a:avLst/>
          </a:prstGeom>
          <a:noFill/>
        </p:spPr>
        <p:txBody>
          <a:bodyPr vert="vert270" wrap="square" lIns="0" tIns="0" rIns="0" bIns="0" rtlCol="0">
            <a:spAutoFit/>
          </a:bodyPr>
          <a:lstStyle/>
          <a:p>
            <a:r>
              <a:rPr lang="en-GB" sz="1200" dirty="0"/>
              <a:t>Buenos Aires</a:t>
            </a:r>
          </a:p>
        </p:txBody>
      </p:sp>
      <p:sp>
        <p:nvSpPr>
          <p:cNvPr id="15" name="Down Arrow 14"/>
          <p:cNvSpPr/>
          <p:nvPr/>
        </p:nvSpPr>
        <p:spPr>
          <a:xfrm>
            <a:off x="6532530" y="5235587"/>
            <a:ext cx="180020" cy="288032"/>
          </a:xfrm>
          <a:prstGeom prst="downArrow">
            <a:avLst>
              <a:gd name="adj1" fmla="val 36773"/>
              <a:gd name="adj2" fmla="val 817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416406" y="5553236"/>
            <a:ext cx="184666" cy="785701"/>
          </a:xfrm>
          <a:prstGeom prst="rect">
            <a:avLst/>
          </a:prstGeom>
          <a:noFill/>
        </p:spPr>
        <p:txBody>
          <a:bodyPr vert="vert270" wrap="square" lIns="0" tIns="0" rIns="0" bIns="0" rtlCol="0">
            <a:spAutoFit/>
          </a:bodyPr>
          <a:lstStyle/>
          <a:p>
            <a:r>
              <a:rPr lang="en-GB" sz="1200" dirty="0"/>
              <a:t>Nairobi</a:t>
            </a:r>
          </a:p>
        </p:txBody>
      </p:sp>
      <p:sp>
        <p:nvSpPr>
          <p:cNvPr id="19" name="Rectangle 18"/>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a:solidFill>
                  <a:srgbClr val="660066"/>
                </a:solidFill>
                <a:latin typeface="Gill Sans" pitchFamily="34" charset="0"/>
              </a:rPr>
              <a:t>From Marrakech to Cancun</a:t>
            </a:r>
          </a:p>
        </p:txBody>
      </p:sp>
      <p:pic>
        <p:nvPicPr>
          <p:cNvPr id="20" name="Picture 19"/>
          <p:cNvPicPr>
            <a:picLocks noChangeAspect="1"/>
          </p:cNvPicPr>
          <p:nvPr/>
        </p:nvPicPr>
        <p:blipFill>
          <a:blip r:embed="rId3"/>
          <a:stretch>
            <a:fillRect/>
          </a:stretch>
        </p:blipFill>
        <p:spPr>
          <a:xfrm>
            <a:off x="1051928" y="980728"/>
            <a:ext cx="4837176" cy="5077206"/>
          </a:xfrm>
          <a:prstGeom prst="rect">
            <a:avLst/>
          </a:prstGeom>
          <a:ln>
            <a:solidFill>
              <a:schemeClr val="tx1">
                <a:lumMod val="65000"/>
                <a:lumOff val="35000"/>
              </a:schemeClr>
            </a:solidFill>
          </a:ln>
        </p:spPr>
      </p:pic>
    </p:spTree>
    <p:extLst>
      <p:ext uri="{BB962C8B-B14F-4D97-AF65-F5344CB8AC3E}">
        <p14:creationId xmlns:p14="http://schemas.microsoft.com/office/powerpoint/2010/main" val="31090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164468" y="6165304"/>
          <a:ext cx="8863157" cy="5333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8484" y="5553236"/>
            <a:ext cx="184666" cy="785701"/>
          </a:xfrm>
          <a:prstGeom prst="rect">
            <a:avLst/>
          </a:prstGeom>
          <a:noFill/>
        </p:spPr>
        <p:txBody>
          <a:bodyPr vert="vert270" wrap="square" lIns="0" tIns="0" rIns="0" bIns="0" rtlCol="0">
            <a:spAutoFit/>
          </a:bodyPr>
          <a:lstStyle/>
          <a:p>
            <a:r>
              <a:rPr lang="en-GB" sz="1200" dirty="0"/>
              <a:t>Rio</a:t>
            </a:r>
          </a:p>
        </p:txBody>
      </p:sp>
      <p:sp>
        <p:nvSpPr>
          <p:cNvPr id="5" name="TextBox 4"/>
          <p:cNvSpPr txBox="1"/>
          <p:nvPr/>
        </p:nvSpPr>
        <p:spPr>
          <a:xfrm>
            <a:off x="6501172" y="5559623"/>
            <a:ext cx="184666" cy="785701"/>
          </a:xfrm>
          <a:prstGeom prst="rect">
            <a:avLst/>
          </a:prstGeom>
          <a:noFill/>
        </p:spPr>
        <p:txBody>
          <a:bodyPr vert="vert270" wrap="square" lIns="0" tIns="0" rIns="0" bIns="0" rtlCol="0">
            <a:spAutoFit/>
          </a:bodyPr>
          <a:lstStyle/>
          <a:p>
            <a:r>
              <a:rPr lang="en-GB" sz="1200" dirty="0"/>
              <a:t>Copenhagen</a:t>
            </a:r>
          </a:p>
        </p:txBody>
      </p:sp>
      <p:sp>
        <p:nvSpPr>
          <p:cNvPr id="6" name="TextBox 5"/>
          <p:cNvSpPr txBox="1"/>
          <p:nvPr/>
        </p:nvSpPr>
        <p:spPr>
          <a:xfrm>
            <a:off x="2104038" y="5553236"/>
            <a:ext cx="184666" cy="785701"/>
          </a:xfrm>
          <a:prstGeom prst="rect">
            <a:avLst/>
          </a:prstGeom>
          <a:noFill/>
        </p:spPr>
        <p:txBody>
          <a:bodyPr vert="vert270" wrap="square" lIns="0" tIns="0" rIns="0" bIns="0" rtlCol="0">
            <a:spAutoFit/>
          </a:bodyPr>
          <a:lstStyle/>
          <a:p>
            <a:r>
              <a:rPr lang="en-GB" sz="1200" dirty="0"/>
              <a:t>Kyoto</a:t>
            </a:r>
          </a:p>
        </p:txBody>
      </p:sp>
      <p:sp>
        <p:nvSpPr>
          <p:cNvPr id="7" name="TextBox 6"/>
          <p:cNvSpPr txBox="1"/>
          <p:nvPr/>
        </p:nvSpPr>
        <p:spPr>
          <a:xfrm>
            <a:off x="3580202" y="5553236"/>
            <a:ext cx="184666" cy="785701"/>
          </a:xfrm>
          <a:prstGeom prst="rect">
            <a:avLst/>
          </a:prstGeom>
          <a:noFill/>
        </p:spPr>
        <p:txBody>
          <a:bodyPr vert="vert270" wrap="square" lIns="0" tIns="0" rIns="0" bIns="0" rtlCol="0">
            <a:spAutoFit/>
          </a:bodyPr>
          <a:lstStyle/>
          <a:p>
            <a:r>
              <a:rPr lang="en-GB" sz="1200" dirty="0"/>
              <a:t>Marrakech</a:t>
            </a:r>
          </a:p>
        </p:txBody>
      </p:sp>
      <p:sp>
        <p:nvSpPr>
          <p:cNvPr id="8" name="TextBox 7"/>
          <p:cNvSpPr txBox="1"/>
          <p:nvPr/>
        </p:nvSpPr>
        <p:spPr>
          <a:xfrm>
            <a:off x="5056366" y="5193470"/>
            <a:ext cx="184666" cy="1145467"/>
          </a:xfrm>
          <a:prstGeom prst="rect">
            <a:avLst/>
          </a:prstGeom>
          <a:noFill/>
        </p:spPr>
        <p:txBody>
          <a:bodyPr vert="vert270" wrap="square" lIns="0" tIns="0" rIns="0" bIns="0" rtlCol="0">
            <a:spAutoFit/>
          </a:bodyPr>
          <a:lstStyle/>
          <a:p>
            <a:r>
              <a:rPr lang="en-GB" sz="1200" dirty="0"/>
              <a:t>Montreal </a:t>
            </a:r>
          </a:p>
        </p:txBody>
      </p:sp>
      <p:sp>
        <p:nvSpPr>
          <p:cNvPr id="9" name="TextBox 8"/>
          <p:cNvSpPr txBox="1"/>
          <p:nvPr/>
        </p:nvSpPr>
        <p:spPr>
          <a:xfrm>
            <a:off x="5781092" y="5553236"/>
            <a:ext cx="184666" cy="785701"/>
          </a:xfrm>
          <a:prstGeom prst="rect">
            <a:avLst/>
          </a:prstGeom>
          <a:noFill/>
        </p:spPr>
        <p:txBody>
          <a:bodyPr vert="vert270" wrap="square" lIns="0" tIns="0" rIns="0" bIns="0" rtlCol="0">
            <a:spAutoFit/>
          </a:bodyPr>
          <a:lstStyle/>
          <a:p>
            <a:r>
              <a:rPr lang="en-GB" sz="1200" dirty="0"/>
              <a:t>Bali</a:t>
            </a:r>
          </a:p>
        </p:txBody>
      </p:sp>
      <p:sp>
        <p:nvSpPr>
          <p:cNvPr id="10" name="TextBox 9"/>
          <p:cNvSpPr txBox="1"/>
          <p:nvPr/>
        </p:nvSpPr>
        <p:spPr>
          <a:xfrm>
            <a:off x="6141132" y="5553236"/>
            <a:ext cx="184666" cy="785701"/>
          </a:xfrm>
          <a:prstGeom prst="rect">
            <a:avLst/>
          </a:prstGeom>
          <a:noFill/>
        </p:spPr>
        <p:txBody>
          <a:bodyPr vert="vert270" wrap="square" lIns="0" tIns="0" rIns="0" bIns="0" rtlCol="0">
            <a:spAutoFit/>
          </a:bodyPr>
          <a:lstStyle/>
          <a:p>
            <a:r>
              <a:rPr lang="en-GB" sz="1200" dirty="0"/>
              <a:t>Poznan</a:t>
            </a:r>
          </a:p>
        </p:txBody>
      </p:sp>
      <p:sp>
        <p:nvSpPr>
          <p:cNvPr id="14" name="TextBox 13"/>
          <p:cNvSpPr txBox="1"/>
          <p:nvPr/>
        </p:nvSpPr>
        <p:spPr>
          <a:xfrm>
            <a:off x="2500082" y="5523619"/>
            <a:ext cx="184666" cy="857709"/>
          </a:xfrm>
          <a:prstGeom prst="rect">
            <a:avLst/>
          </a:prstGeom>
          <a:noFill/>
        </p:spPr>
        <p:txBody>
          <a:bodyPr vert="vert270" wrap="square" lIns="0" tIns="0" rIns="0" bIns="0" rtlCol="0">
            <a:spAutoFit/>
          </a:bodyPr>
          <a:lstStyle/>
          <a:p>
            <a:r>
              <a:rPr lang="en-GB" sz="1200" dirty="0"/>
              <a:t>Buenos Aires</a:t>
            </a:r>
          </a:p>
        </p:txBody>
      </p:sp>
      <p:sp>
        <p:nvSpPr>
          <p:cNvPr id="15" name="Down Arrow 14"/>
          <p:cNvSpPr/>
          <p:nvPr/>
        </p:nvSpPr>
        <p:spPr>
          <a:xfrm>
            <a:off x="6532530" y="5235587"/>
            <a:ext cx="180020" cy="288032"/>
          </a:xfrm>
          <a:prstGeom prst="downArrow">
            <a:avLst>
              <a:gd name="adj1" fmla="val 36773"/>
              <a:gd name="adj2" fmla="val 817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416406" y="5553236"/>
            <a:ext cx="184666" cy="785701"/>
          </a:xfrm>
          <a:prstGeom prst="rect">
            <a:avLst/>
          </a:prstGeom>
          <a:noFill/>
        </p:spPr>
        <p:txBody>
          <a:bodyPr vert="vert270" wrap="square" lIns="0" tIns="0" rIns="0" bIns="0" rtlCol="0">
            <a:spAutoFit/>
          </a:bodyPr>
          <a:lstStyle/>
          <a:p>
            <a:r>
              <a:rPr lang="en-GB" sz="1200" dirty="0"/>
              <a:t>Nairobi</a:t>
            </a:r>
          </a:p>
        </p:txBody>
      </p:sp>
      <p:sp>
        <p:nvSpPr>
          <p:cNvPr id="19" name="Rectangle 18"/>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a:solidFill>
                  <a:srgbClr val="660066"/>
                </a:solidFill>
                <a:latin typeface="Gill Sans" pitchFamily="34" charset="0"/>
              </a:rPr>
              <a:t>From Marrakech to Cancun</a:t>
            </a:r>
          </a:p>
        </p:txBody>
      </p:sp>
      <p:sp>
        <p:nvSpPr>
          <p:cNvPr id="20" name="Rectangle 19"/>
          <p:cNvSpPr/>
          <p:nvPr/>
        </p:nvSpPr>
        <p:spPr>
          <a:xfrm>
            <a:off x="1352600" y="1412776"/>
            <a:ext cx="4953000" cy="4201150"/>
          </a:xfrm>
          <a:prstGeom prst="rect">
            <a:avLst/>
          </a:prstGeom>
        </p:spPr>
        <p:txBody>
          <a:bodyPr>
            <a:spAutoFit/>
          </a:bodyPr>
          <a:lstStyle/>
          <a:p>
            <a:pPr marL="457200">
              <a:spcBef>
                <a:spcPts val="0"/>
              </a:spcBef>
              <a:spcAft>
                <a:spcPts val="600"/>
              </a:spcAft>
              <a:tabLst>
                <a:tab pos="914400" algn="l"/>
              </a:tabLst>
            </a:pPr>
            <a:r>
              <a:rPr lang="en-US" sz="1400" dirty="0">
                <a:solidFill>
                  <a:srgbClr val="000000"/>
                </a:solidFill>
                <a:ea typeface="Times New Roman" panose="02020603050405020304" pitchFamily="18" charset="0"/>
              </a:rPr>
              <a:t>8. Scaled up, new and additional, predictable and adequate funding as well as improved access shall be provided to developing countries,… </a:t>
            </a:r>
            <a:endParaRPr lang="en-GB" sz="1400" dirty="0">
              <a:ea typeface="PMingLiU" panose="02020500000000000000" pitchFamily="18" charset="-120"/>
            </a:endParaRPr>
          </a:p>
          <a:p>
            <a:pPr marL="457200">
              <a:spcBef>
                <a:spcPts val="0"/>
              </a:spcBef>
              <a:spcAft>
                <a:spcPts val="600"/>
              </a:spcAft>
              <a:tabLst>
                <a:tab pos="914400" algn="l"/>
              </a:tabLst>
            </a:pPr>
            <a:r>
              <a:rPr lang="en-US" sz="1400" b="1" dirty="0">
                <a:solidFill>
                  <a:srgbClr val="660066"/>
                </a:solidFill>
                <a:ea typeface="Times New Roman" panose="02020603050405020304" pitchFamily="18" charset="0"/>
              </a:rPr>
              <a:t>Fast-start Finance</a:t>
            </a:r>
            <a:r>
              <a:rPr lang="en-US" sz="1400" b="1" dirty="0">
                <a:solidFill>
                  <a:srgbClr val="000000"/>
                </a:solidFill>
                <a:ea typeface="Times New Roman" panose="02020603050405020304" pitchFamily="18" charset="0"/>
              </a:rPr>
              <a:t>. </a:t>
            </a:r>
            <a:r>
              <a:rPr lang="en-US" sz="1400" dirty="0">
                <a:solidFill>
                  <a:srgbClr val="000000"/>
                </a:solidFill>
                <a:ea typeface="Times New Roman" panose="02020603050405020304" pitchFamily="18" charset="0"/>
              </a:rPr>
              <a:t>The collective commitment by developed countries is to provide new and additional resources, … approaching </a:t>
            </a:r>
            <a:r>
              <a:rPr lang="en-US" sz="1400" b="1" i="1" dirty="0">
                <a:solidFill>
                  <a:srgbClr val="000000"/>
                </a:solidFill>
                <a:ea typeface="Times New Roman" panose="02020603050405020304" pitchFamily="18" charset="0"/>
              </a:rPr>
              <a:t>USD 30 billion for the period 2010 - 2012 </a:t>
            </a:r>
            <a:r>
              <a:rPr lang="en-US" sz="1400" dirty="0">
                <a:solidFill>
                  <a:srgbClr val="000000"/>
                </a:solidFill>
                <a:ea typeface="Times New Roman" panose="02020603050405020304" pitchFamily="18" charset="0"/>
              </a:rPr>
              <a:t>with balanced allocation between adaptation and mitigation. </a:t>
            </a:r>
            <a:endParaRPr lang="en-GB" sz="1400" dirty="0">
              <a:ea typeface="PMingLiU" panose="02020500000000000000" pitchFamily="18" charset="-120"/>
            </a:endParaRPr>
          </a:p>
          <a:p>
            <a:pPr marL="457200">
              <a:spcBef>
                <a:spcPts val="0"/>
              </a:spcBef>
              <a:spcAft>
                <a:spcPts val="600"/>
              </a:spcAft>
              <a:tabLst>
                <a:tab pos="914400" algn="l"/>
              </a:tabLst>
            </a:pPr>
            <a:r>
              <a:rPr lang="en-US" sz="1400" b="1" dirty="0">
                <a:solidFill>
                  <a:srgbClr val="660066"/>
                </a:solidFill>
                <a:ea typeface="Times New Roman" panose="02020603050405020304" pitchFamily="18" charset="0"/>
              </a:rPr>
              <a:t>2020 Target</a:t>
            </a:r>
            <a:r>
              <a:rPr lang="en-US" sz="1400" b="1" dirty="0">
                <a:solidFill>
                  <a:srgbClr val="000000"/>
                </a:solidFill>
                <a:ea typeface="Times New Roman" panose="02020603050405020304" pitchFamily="18" charset="0"/>
              </a:rPr>
              <a:t>.</a:t>
            </a:r>
            <a:r>
              <a:rPr lang="en-US" sz="1400" dirty="0">
                <a:solidFill>
                  <a:srgbClr val="000000"/>
                </a:solidFill>
                <a:ea typeface="Times New Roman" panose="02020603050405020304" pitchFamily="18" charset="0"/>
              </a:rPr>
              <a:t> In the context of meaningful mitigation actions and transparency on implementation, </a:t>
            </a:r>
            <a:r>
              <a:rPr lang="en-US" sz="1400" b="1" i="1" dirty="0">
                <a:solidFill>
                  <a:srgbClr val="000000"/>
                </a:solidFill>
                <a:ea typeface="Times New Roman" panose="02020603050405020304" pitchFamily="18" charset="0"/>
              </a:rPr>
              <a:t>developed countries commit to a goal of mobilizing jointly USD 100 billion dollars a year by 2020</a:t>
            </a:r>
            <a:r>
              <a:rPr lang="en-US" sz="1400" dirty="0">
                <a:solidFill>
                  <a:srgbClr val="000000"/>
                </a:solidFill>
                <a:ea typeface="Times New Roman" panose="02020603050405020304" pitchFamily="18" charset="0"/>
              </a:rPr>
              <a:t> to address the needs of developing countries. This funding will come from a wide variety of sources, </a:t>
            </a:r>
            <a:r>
              <a:rPr lang="en-US" sz="1400" b="1" i="1" dirty="0">
                <a:solidFill>
                  <a:srgbClr val="000000"/>
                </a:solidFill>
                <a:ea typeface="Times New Roman" panose="02020603050405020304" pitchFamily="18" charset="0"/>
              </a:rPr>
              <a:t>public and private</a:t>
            </a:r>
            <a:r>
              <a:rPr lang="en-US" sz="1400" dirty="0">
                <a:solidFill>
                  <a:srgbClr val="000000"/>
                </a:solidFill>
                <a:ea typeface="Times New Roman" panose="02020603050405020304" pitchFamily="18" charset="0"/>
              </a:rPr>
              <a:t>, bilateral and multilateral, including alternative sources of finance. </a:t>
            </a:r>
            <a:endParaRPr lang="en-GB" sz="1400" dirty="0">
              <a:ea typeface="PMingLiU" panose="02020500000000000000" pitchFamily="18" charset="-120"/>
            </a:endParaRPr>
          </a:p>
          <a:p>
            <a:pPr marL="457200" marR="45720">
              <a:spcBef>
                <a:spcPts val="0"/>
              </a:spcBef>
              <a:spcAft>
                <a:spcPts val="600"/>
              </a:spcAft>
              <a:tabLst>
                <a:tab pos="914400" algn="l"/>
              </a:tabLst>
            </a:pPr>
            <a:r>
              <a:rPr lang="en-US" sz="1400" dirty="0">
                <a:solidFill>
                  <a:srgbClr val="000000"/>
                </a:solidFill>
                <a:ea typeface="Times New Roman" panose="02020603050405020304" pitchFamily="18" charset="0"/>
              </a:rPr>
              <a:t>10. We decide that the</a:t>
            </a:r>
            <a:r>
              <a:rPr lang="en-US" sz="1400" b="1" dirty="0">
                <a:solidFill>
                  <a:srgbClr val="000000"/>
                </a:solidFill>
                <a:ea typeface="Times New Roman" panose="02020603050405020304" pitchFamily="18" charset="0"/>
              </a:rPr>
              <a:t> </a:t>
            </a:r>
            <a:r>
              <a:rPr lang="en-US" sz="1400" b="1" dirty="0">
                <a:solidFill>
                  <a:srgbClr val="660066"/>
                </a:solidFill>
                <a:ea typeface="Times New Roman" panose="02020603050405020304" pitchFamily="18" charset="0"/>
              </a:rPr>
              <a:t>Copenhagen Green Climate Fund</a:t>
            </a:r>
            <a:r>
              <a:rPr lang="en-US" sz="1400" b="1" i="1" dirty="0">
                <a:solidFill>
                  <a:srgbClr val="660066"/>
                </a:solidFill>
                <a:ea typeface="Times New Roman" panose="02020603050405020304" pitchFamily="18" charset="0"/>
              </a:rPr>
              <a:t> </a:t>
            </a:r>
            <a:r>
              <a:rPr lang="en-US" sz="1400" dirty="0">
                <a:solidFill>
                  <a:srgbClr val="000000"/>
                </a:solidFill>
                <a:ea typeface="Times New Roman" panose="02020603050405020304" pitchFamily="18" charset="0"/>
              </a:rPr>
              <a:t>shall be established as an operating entity of the financial mechanism of the Convention….</a:t>
            </a:r>
            <a:endParaRPr lang="en-GB" sz="1400" dirty="0">
              <a:ea typeface="PMingLiU" panose="02020500000000000000" pitchFamily="18" charset="-120"/>
            </a:endParaRPr>
          </a:p>
        </p:txBody>
      </p:sp>
      <p:sp>
        <p:nvSpPr>
          <p:cNvPr id="2" name="Rectangle 1"/>
          <p:cNvSpPr/>
          <p:nvPr/>
        </p:nvSpPr>
        <p:spPr>
          <a:xfrm>
            <a:off x="452500" y="692696"/>
            <a:ext cx="3446639" cy="276892"/>
          </a:xfrm>
          <a:prstGeom prst="rect">
            <a:avLst/>
          </a:prstGeom>
        </p:spPr>
        <p:txBody>
          <a:bodyPr wrap="none">
            <a:spAutoFit/>
          </a:bodyPr>
          <a:lstStyle/>
          <a:p>
            <a:pPr>
              <a:lnSpc>
                <a:spcPts val="1295"/>
              </a:lnSpc>
              <a:spcBef>
                <a:spcPts val="905"/>
              </a:spcBef>
              <a:spcAft>
                <a:spcPts val="600"/>
              </a:spcAft>
              <a:tabLst>
                <a:tab pos="914400" algn="l"/>
              </a:tabLst>
            </a:pPr>
            <a:r>
              <a:rPr lang="en-US" sz="1800" dirty="0">
                <a:solidFill>
                  <a:srgbClr val="660066"/>
                </a:solidFill>
                <a:latin typeface="Gill Sans MT" panose="020B0502020104020203" pitchFamily="34" charset="0"/>
                <a:ea typeface="Times New Roman" panose="02020603050405020304" pitchFamily="18" charset="0"/>
              </a:rPr>
              <a:t>Finance in the Copenhagen Accord</a:t>
            </a:r>
          </a:p>
        </p:txBody>
      </p:sp>
    </p:spTree>
    <p:extLst>
      <p:ext uri="{BB962C8B-B14F-4D97-AF65-F5344CB8AC3E}">
        <p14:creationId xmlns:p14="http://schemas.microsoft.com/office/powerpoint/2010/main" val="253862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164468" y="6165304"/>
          <a:ext cx="8863157" cy="5333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8484" y="5553236"/>
            <a:ext cx="184666" cy="785701"/>
          </a:xfrm>
          <a:prstGeom prst="rect">
            <a:avLst/>
          </a:prstGeom>
          <a:noFill/>
        </p:spPr>
        <p:txBody>
          <a:bodyPr vert="vert270" wrap="square" lIns="0" tIns="0" rIns="0" bIns="0" rtlCol="0">
            <a:spAutoFit/>
          </a:bodyPr>
          <a:lstStyle/>
          <a:p>
            <a:r>
              <a:rPr lang="en-GB" sz="1200" dirty="0"/>
              <a:t>Rio</a:t>
            </a:r>
          </a:p>
        </p:txBody>
      </p:sp>
      <p:sp>
        <p:nvSpPr>
          <p:cNvPr id="5" name="TextBox 4"/>
          <p:cNvSpPr txBox="1"/>
          <p:nvPr/>
        </p:nvSpPr>
        <p:spPr>
          <a:xfrm>
            <a:off x="6501172" y="5559623"/>
            <a:ext cx="184666" cy="785701"/>
          </a:xfrm>
          <a:prstGeom prst="rect">
            <a:avLst/>
          </a:prstGeom>
          <a:noFill/>
        </p:spPr>
        <p:txBody>
          <a:bodyPr vert="vert270" wrap="square" lIns="0" tIns="0" rIns="0" bIns="0" rtlCol="0">
            <a:spAutoFit/>
          </a:bodyPr>
          <a:lstStyle/>
          <a:p>
            <a:r>
              <a:rPr lang="en-GB" sz="1200" dirty="0"/>
              <a:t>Copenhagen</a:t>
            </a:r>
          </a:p>
        </p:txBody>
      </p:sp>
      <p:sp>
        <p:nvSpPr>
          <p:cNvPr id="6" name="TextBox 5"/>
          <p:cNvSpPr txBox="1"/>
          <p:nvPr/>
        </p:nvSpPr>
        <p:spPr>
          <a:xfrm>
            <a:off x="2104038" y="5553236"/>
            <a:ext cx="184666" cy="785701"/>
          </a:xfrm>
          <a:prstGeom prst="rect">
            <a:avLst/>
          </a:prstGeom>
          <a:noFill/>
        </p:spPr>
        <p:txBody>
          <a:bodyPr vert="vert270" wrap="square" lIns="0" tIns="0" rIns="0" bIns="0" rtlCol="0">
            <a:spAutoFit/>
          </a:bodyPr>
          <a:lstStyle/>
          <a:p>
            <a:r>
              <a:rPr lang="en-GB" sz="1200" dirty="0"/>
              <a:t>Kyoto</a:t>
            </a:r>
          </a:p>
        </p:txBody>
      </p:sp>
      <p:sp>
        <p:nvSpPr>
          <p:cNvPr id="7" name="TextBox 6"/>
          <p:cNvSpPr txBox="1"/>
          <p:nvPr/>
        </p:nvSpPr>
        <p:spPr>
          <a:xfrm>
            <a:off x="3580202" y="5553236"/>
            <a:ext cx="184666" cy="785701"/>
          </a:xfrm>
          <a:prstGeom prst="rect">
            <a:avLst/>
          </a:prstGeom>
          <a:noFill/>
        </p:spPr>
        <p:txBody>
          <a:bodyPr vert="vert270" wrap="square" lIns="0" tIns="0" rIns="0" bIns="0" rtlCol="0">
            <a:spAutoFit/>
          </a:bodyPr>
          <a:lstStyle/>
          <a:p>
            <a:r>
              <a:rPr lang="en-GB" sz="1200" dirty="0"/>
              <a:t>Marrakech</a:t>
            </a:r>
          </a:p>
        </p:txBody>
      </p:sp>
      <p:sp>
        <p:nvSpPr>
          <p:cNvPr id="8" name="TextBox 7"/>
          <p:cNvSpPr txBox="1"/>
          <p:nvPr/>
        </p:nvSpPr>
        <p:spPr>
          <a:xfrm>
            <a:off x="5056366" y="5193470"/>
            <a:ext cx="184666" cy="1145467"/>
          </a:xfrm>
          <a:prstGeom prst="rect">
            <a:avLst/>
          </a:prstGeom>
          <a:noFill/>
        </p:spPr>
        <p:txBody>
          <a:bodyPr vert="vert270" wrap="square" lIns="0" tIns="0" rIns="0" bIns="0" rtlCol="0">
            <a:spAutoFit/>
          </a:bodyPr>
          <a:lstStyle/>
          <a:p>
            <a:r>
              <a:rPr lang="en-GB" sz="1200" dirty="0"/>
              <a:t>Montreal</a:t>
            </a:r>
          </a:p>
        </p:txBody>
      </p:sp>
      <p:sp>
        <p:nvSpPr>
          <p:cNvPr id="9" name="TextBox 8"/>
          <p:cNvSpPr txBox="1"/>
          <p:nvPr/>
        </p:nvSpPr>
        <p:spPr>
          <a:xfrm>
            <a:off x="5781092" y="5553236"/>
            <a:ext cx="184666" cy="785701"/>
          </a:xfrm>
          <a:prstGeom prst="rect">
            <a:avLst/>
          </a:prstGeom>
          <a:noFill/>
        </p:spPr>
        <p:txBody>
          <a:bodyPr vert="vert270" wrap="square" lIns="0" tIns="0" rIns="0" bIns="0" rtlCol="0">
            <a:spAutoFit/>
          </a:bodyPr>
          <a:lstStyle/>
          <a:p>
            <a:r>
              <a:rPr lang="en-GB" sz="1200" dirty="0"/>
              <a:t>Bali</a:t>
            </a:r>
          </a:p>
        </p:txBody>
      </p:sp>
      <p:sp>
        <p:nvSpPr>
          <p:cNvPr id="10" name="TextBox 9"/>
          <p:cNvSpPr txBox="1"/>
          <p:nvPr/>
        </p:nvSpPr>
        <p:spPr>
          <a:xfrm>
            <a:off x="6141132" y="5553236"/>
            <a:ext cx="184666" cy="785701"/>
          </a:xfrm>
          <a:prstGeom prst="rect">
            <a:avLst/>
          </a:prstGeom>
          <a:noFill/>
        </p:spPr>
        <p:txBody>
          <a:bodyPr vert="vert270" wrap="square" lIns="0" tIns="0" rIns="0" bIns="0" rtlCol="0">
            <a:spAutoFit/>
          </a:bodyPr>
          <a:lstStyle/>
          <a:p>
            <a:r>
              <a:rPr lang="en-GB" sz="1200" dirty="0"/>
              <a:t>Poznan</a:t>
            </a:r>
          </a:p>
        </p:txBody>
      </p:sp>
      <p:sp>
        <p:nvSpPr>
          <p:cNvPr id="14" name="TextBox 13"/>
          <p:cNvSpPr txBox="1"/>
          <p:nvPr/>
        </p:nvSpPr>
        <p:spPr>
          <a:xfrm>
            <a:off x="2500082" y="5523619"/>
            <a:ext cx="184666" cy="857709"/>
          </a:xfrm>
          <a:prstGeom prst="rect">
            <a:avLst/>
          </a:prstGeom>
          <a:noFill/>
        </p:spPr>
        <p:txBody>
          <a:bodyPr vert="vert270" wrap="square" lIns="0" tIns="0" rIns="0" bIns="0" rtlCol="0">
            <a:spAutoFit/>
          </a:bodyPr>
          <a:lstStyle/>
          <a:p>
            <a:r>
              <a:rPr lang="en-GB" sz="1200" dirty="0"/>
              <a:t>Buenos Aires</a:t>
            </a:r>
          </a:p>
        </p:txBody>
      </p:sp>
      <p:sp>
        <p:nvSpPr>
          <p:cNvPr id="15" name="Down Arrow 14"/>
          <p:cNvSpPr/>
          <p:nvPr/>
        </p:nvSpPr>
        <p:spPr>
          <a:xfrm>
            <a:off x="6532530" y="5235587"/>
            <a:ext cx="180020" cy="288032"/>
          </a:xfrm>
          <a:prstGeom prst="downArrow">
            <a:avLst>
              <a:gd name="adj1" fmla="val 36773"/>
              <a:gd name="adj2" fmla="val 817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416406" y="5553236"/>
            <a:ext cx="184666" cy="785701"/>
          </a:xfrm>
          <a:prstGeom prst="rect">
            <a:avLst/>
          </a:prstGeom>
          <a:noFill/>
        </p:spPr>
        <p:txBody>
          <a:bodyPr vert="vert270" wrap="square" lIns="0" tIns="0" rIns="0" bIns="0" rtlCol="0">
            <a:spAutoFit/>
          </a:bodyPr>
          <a:lstStyle/>
          <a:p>
            <a:r>
              <a:rPr lang="en-GB" sz="1200" dirty="0"/>
              <a:t>Nairobi</a:t>
            </a:r>
          </a:p>
        </p:txBody>
      </p:sp>
      <p:sp>
        <p:nvSpPr>
          <p:cNvPr id="19" name="Rectangle 18"/>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a:solidFill>
                  <a:srgbClr val="660066"/>
                </a:solidFill>
                <a:latin typeface="Gill Sans" pitchFamily="34" charset="0"/>
              </a:rPr>
              <a:t>From Marrakech to Cancun</a:t>
            </a:r>
          </a:p>
        </p:txBody>
      </p:sp>
      <p:pic>
        <p:nvPicPr>
          <p:cNvPr id="20" name="Picture 19"/>
          <p:cNvPicPr>
            <a:picLocks noChangeAspect="1"/>
          </p:cNvPicPr>
          <p:nvPr/>
        </p:nvPicPr>
        <p:blipFill>
          <a:blip r:embed="rId3"/>
          <a:stretch>
            <a:fillRect/>
          </a:stretch>
        </p:blipFill>
        <p:spPr>
          <a:xfrm>
            <a:off x="1051928" y="980728"/>
            <a:ext cx="4837176" cy="5077206"/>
          </a:xfrm>
          <a:prstGeom prst="rect">
            <a:avLst/>
          </a:prstGeom>
          <a:ln>
            <a:solidFill>
              <a:schemeClr val="tx1">
                <a:lumMod val="65000"/>
                <a:lumOff val="35000"/>
              </a:schemeClr>
            </a:solidFill>
          </a:ln>
        </p:spPr>
      </p:pic>
      <p:pic>
        <p:nvPicPr>
          <p:cNvPr id="17" name="Picture 16"/>
          <p:cNvPicPr>
            <a:picLocks noChangeAspect="1"/>
          </p:cNvPicPr>
          <p:nvPr/>
        </p:nvPicPr>
        <p:blipFill>
          <a:blip r:embed="rId4"/>
          <a:stretch>
            <a:fillRect/>
          </a:stretch>
        </p:blipFill>
        <p:spPr>
          <a:xfrm>
            <a:off x="200333" y="2182884"/>
            <a:ext cx="8726888" cy="3010586"/>
          </a:xfrm>
          <a:prstGeom prst="rect">
            <a:avLst/>
          </a:prstGeom>
          <a:ln>
            <a:solidFill>
              <a:schemeClr val="tx1">
                <a:lumMod val="65000"/>
                <a:lumOff val="35000"/>
              </a:schemeClr>
            </a:solidFill>
          </a:ln>
        </p:spPr>
      </p:pic>
    </p:spTree>
    <p:extLst>
      <p:ext uri="{BB962C8B-B14F-4D97-AF65-F5344CB8AC3E}">
        <p14:creationId xmlns:p14="http://schemas.microsoft.com/office/powerpoint/2010/main" val="173104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a:solidFill>
                  <a:srgbClr val="660066"/>
                </a:solidFill>
                <a:latin typeface="Gill Sans" pitchFamily="34" charset="0"/>
              </a:rPr>
              <a:t>From Marrakech to Cancun</a:t>
            </a:r>
          </a:p>
        </p:txBody>
      </p:sp>
      <p:graphicFrame>
        <p:nvGraphicFramePr>
          <p:cNvPr id="17" name="Chart 16"/>
          <p:cNvGraphicFramePr>
            <a:graphicFrameLocks/>
          </p:cNvGraphicFramePr>
          <p:nvPr/>
        </p:nvGraphicFramePr>
        <p:xfrm>
          <a:off x="164468" y="6165304"/>
          <a:ext cx="8863157" cy="533399"/>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308484" y="5553236"/>
            <a:ext cx="184666" cy="785701"/>
          </a:xfrm>
          <a:prstGeom prst="rect">
            <a:avLst/>
          </a:prstGeom>
          <a:noFill/>
        </p:spPr>
        <p:txBody>
          <a:bodyPr vert="vert270" wrap="square" lIns="0" tIns="0" rIns="0" bIns="0" rtlCol="0">
            <a:spAutoFit/>
          </a:bodyPr>
          <a:lstStyle/>
          <a:p>
            <a:r>
              <a:rPr lang="en-GB" sz="1200" dirty="0"/>
              <a:t>Rio</a:t>
            </a:r>
          </a:p>
        </p:txBody>
      </p:sp>
      <p:sp>
        <p:nvSpPr>
          <p:cNvPr id="21" name="TextBox 20"/>
          <p:cNvSpPr txBox="1"/>
          <p:nvPr/>
        </p:nvSpPr>
        <p:spPr>
          <a:xfrm>
            <a:off x="6501172" y="5559623"/>
            <a:ext cx="184666" cy="785701"/>
          </a:xfrm>
          <a:prstGeom prst="rect">
            <a:avLst/>
          </a:prstGeom>
          <a:noFill/>
        </p:spPr>
        <p:txBody>
          <a:bodyPr vert="vert270" wrap="square" lIns="0" tIns="0" rIns="0" bIns="0" rtlCol="0">
            <a:spAutoFit/>
          </a:bodyPr>
          <a:lstStyle/>
          <a:p>
            <a:r>
              <a:rPr lang="en-GB" sz="1200" dirty="0"/>
              <a:t>Copenhagen</a:t>
            </a:r>
          </a:p>
        </p:txBody>
      </p:sp>
      <p:sp>
        <p:nvSpPr>
          <p:cNvPr id="22" name="TextBox 21"/>
          <p:cNvSpPr txBox="1"/>
          <p:nvPr/>
        </p:nvSpPr>
        <p:spPr>
          <a:xfrm>
            <a:off x="2104038" y="5553236"/>
            <a:ext cx="184666" cy="785701"/>
          </a:xfrm>
          <a:prstGeom prst="rect">
            <a:avLst/>
          </a:prstGeom>
          <a:noFill/>
        </p:spPr>
        <p:txBody>
          <a:bodyPr vert="vert270" wrap="square" lIns="0" tIns="0" rIns="0" bIns="0" rtlCol="0">
            <a:spAutoFit/>
          </a:bodyPr>
          <a:lstStyle/>
          <a:p>
            <a:r>
              <a:rPr lang="en-GB" sz="1200" dirty="0"/>
              <a:t>Kyoto</a:t>
            </a:r>
          </a:p>
        </p:txBody>
      </p:sp>
      <p:sp>
        <p:nvSpPr>
          <p:cNvPr id="23" name="TextBox 22"/>
          <p:cNvSpPr txBox="1"/>
          <p:nvPr/>
        </p:nvSpPr>
        <p:spPr>
          <a:xfrm>
            <a:off x="3580202" y="5553236"/>
            <a:ext cx="184666" cy="785701"/>
          </a:xfrm>
          <a:prstGeom prst="rect">
            <a:avLst/>
          </a:prstGeom>
          <a:noFill/>
        </p:spPr>
        <p:txBody>
          <a:bodyPr vert="vert270" wrap="square" lIns="0" tIns="0" rIns="0" bIns="0" rtlCol="0">
            <a:spAutoFit/>
          </a:bodyPr>
          <a:lstStyle/>
          <a:p>
            <a:r>
              <a:rPr lang="en-GB" sz="1200" dirty="0"/>
              <a:t>Marrakech</a:t>
            </a:r>
          </a:p>
        </p:txBody>
      </p:sp>
      <p:sp>
        <p:nvSpPr>
          <p:cNvPr id="24" name="TextBox 23"/>
          <p:cNvSpPr txBox="1"/>
          <p:nvPr/>
        </p:nvSpPr>
        <p:spPr>
          <a:xfrm>
            <a:off x="5056366" y="5193470"/>
            <a:ext cx="184666" cy="1145467"/>
          </a:xfrm>
          <a:prstGeom prst="rect">
            <a:avLst/>
          </a:prstGeom>
          <a:noFill/>
        </p:spPr>
        <p:txBody>
          <a:bodyPr vert="vert270" wrap="square" lIns="0" tIns="0" rIns="0" bIns="0" rtlCol="0">
            <a:spAutoFit/>
          </a:bodyPr>
          <a:lstStyle/>
          <a:p>
            <a:r>
              <a:rPr lang="en-GB" sz="1200" dirty="0"/>
              <a:t>Montreal</a:t>
            </a:r>
          </a:p>
        </p:txBody>
      </p:sp>
      <p:sp>
        <p:nvSpPr>
          <p:cNvPr id="25" name="TextBox 24"/>
          <p:cNvSpPr txBox="1"/>
          <p:nvPr/>
        </p:nvSpPr>
        <p:spPr>
          <a:xfrm>
            <a:off x="5781092" y="5553236"/>
            <a:ext cx="184666" cy="785701"/>
          </a:xfrm>
          <a:prstGeom prst="rect">
            <a:avLst/>
          </a:prstGeom>
          <a:noFill/>
        </p:spPr>
        <p:txBody>
          <a:bodyPr vert="vert270" wrap="square" lIns="0" tIns="0" rIns="0" bIns="0" rtlCol="0">
            <a:spAutoFit/>
          </a:bodyPr>
          <a:lstStyle/>
          <a:p>
            <a:r>
              <a:rPr lang="en-GB" sz="1200" dirty="0"/>
              <a:t>Bali</a:t>
            </a:r>
          </a:p>
        </p:txBody>
      </p:sp>
      <p:sp>
        <p:nvSpPr>
          <p:cNvPr id="26" name="TextBox 25"/>
          <p:cNvSpPr txBox="1"/>
          <p:nvPr/>
        </p:nvSpPr>
        <p:spPr>
          <a:xfrm>
            <a:off x="6141132" y="5553236"/>
            <a:ext cx="184666" cy="785701"/>
          </a:xfrm>
          <a:prstGeom prst="rect">
            <a:avLst/>
          </a:prstGeom>
          <a:noFill/>
        </p:spPr>
        <p:txBody>
          <a:bodyPr vert="vert270" wrap="square" lIns="0" tIns="0" rIns="0" bIns="0" rtlCol="0">
            <a:spAutoFit/>
          </a:bodyPr>
          <a:lstStyle/>
          <a:p>
            <a:r>
              <a:rPr lang="en-GB" sz="1200" dirty="0"/>
              <a:t>Poznan</a:t>
            </a:r>
          </a:p>
        </p:txBody>
      </p:sp>
      <p:sp>
        <p:nvSpPr>
          <p:cNvPr id="27" name="TextBox 26"/>
          <p:cNvSpPr txBox="1"/>
          <p:nvPr/>
        </p:nvSpPr>
        <p:spPr>
          <a:xfrm>
            <a:off x="6861212" y="5553236"/>
            <a:ext cx="184666" cy="785701"/>
          </a:xfrm>
          <a:prstGeom prst="rect">
            <a:avLst/>
          </a:prstGeom>
          <a:noFill/>
        </p:spPr>
        <p:txBody>
          <a:bodyPr vert="vert270" wrap="square" lIns="0" tIns="0" rIns="0" bIns="0" rtlCol="0">
            <a:spAutoFit/>
          </a:bodyPr>
          <a:lstStyle/>
          <a:p>
            <a:r>
              <a:rPr lang="en-GB" sz="1200" dirty="0"/>
              <a:t>Cancun</a:t>
            </a:r>
          </a:p>
        </p:txBody>
      </p:sp>
      <p:sp>
        <p:nvSpPr>
          <p:cNvPr id="28" name="TextBox 27"/>
          <p:cNvSpPr txBox="1"/>
          <p:nvPr/>
        </p:nvSpPr>
        <p:spPr>
          <a:xfrm>
            <a:off x="7216606" y="5559623"/>
            <a:ext cx="184666" cy="785701"/>
          </a:xfrm>
          <a:prstGeom prst="rect">
            <a:avLst/>
          </a:prstGeom>
          <a:noFill/>
        </p:spPr>
        <p:txBody>
          <a:bodyPr vert="vert270" wrap="square" lIns="0" tIns="0" rIns="0" bIns="0" rtlCol="0">
            <a:spAutoFit/>
          </a:bodyPr>
          <a:lstStyle/>
          <a:p>
            <a:r>
              <a:rPr lang="en-GB" sz="1200" dirty="0"/>
              <a:t>Durban</a:t>
            </a:r>
          </a:p>
        </p:txBody>
      </p:sp>
      <p:sp>
        <p:nvSpPr>
          <p:cNvPr id="29" name="TextBox 28"/>
          <p:cNvSpPr txBox="1"/>
          <p:nvPr/>
        </p:nvSpPr>
        <p:spPr>
          <a:xfrm>
            <a:off x="8661412" y="5553236"/>
            <a:ext cx="184666" cy="785701"/>
          </a:xfrm>
          <a:prstGeom prst="rect">
            <a:avLst/>
          </a:prstGeom>
          <a:noFill/>
        </p:spPr>
        <p:txBody>
          <a:bodyPr vert="vert270" wrap="square" lIns="0" tIns="0" rIns="0" bIns="0" rtlCol="0">
            <a:spAutoFit/>
          </a:bodyPr>
          <a:lstStyle/>
          <a:p>
            <a:r>
              <a:rPr lang="en-GB" sz="1200" dirty="0"/>
              <a:t>Paris</a:t>
            </a:r>
          </a:p>
        </p:txBody>
      </p:sp>
      <p:sp>
        <p:nvSpPr>
          <p:cNvPr id="30" name="TextBox 29"/>
          <p:cNvSpPr txBox="1"/>
          <p:nvPr/>
        </p:nvSpPr>
        <p:spPr>
          <a:xfrm>
            <a:off x="2500082" y="5523619"/>
            <a:ext cx="184666" cy="857709"/>
          </a:xfrm>
          <a:prstGeom prst="rect">
            <a:avLst/>
          </a:prstGeom>
          <a:noFill/>
        </p:spPr>
        <p:txBody>
          <a:bodyPr vert="vert270" wrap="square" lIns="0" tIns="0" rIns="0" bIns="0" rtlCol="0">
            <a:spAutoFit/>
          </a:bodyPr>
          <a:lstStyle/>
          <a:p>
            <a:r>
              <a:rPr lang="en-GB" sz="1200" dirty="0"/>
              <a:t>Buenos Aires</a:t>
            </a:r>
          </a:p>
        </p:txBody>
      </p:sp>
      <p:sp>
        <p:nvSpPr>
          <p:cNvPr id="31" name="Down Arrow 30"/>
          <p:cNvSpPr/>
          <p:nvPr/>
        </p:nvSpPr>
        <p:spPr>
          <a:xfrm>
            <a:off x="6866798" y="5498804"/>
            <a:ext cx="180020" cy="288032"/>
          </a:xfrm>
          <a:prstGeom prst="downArrow">
            <a:avLst>
              <a:gd name="adj1" fmla="val 36773"/>
              <a:gd name="adj2" fmla="val 817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5416406" y="5553236"/>
            <a:ext cx="184666" cy="785701"/>
          </a:xfrm>
          <a:prstGeom prst="rect">
            <a:avLst/>
          </a:prstGeom>
          <a:noFill/>
        </p:spPr>
        <p:txBody>
          <a:bodyPr vert="vert270" wrap="square" lIns="0" tIns="0" rIns="0" bIns="0" rtlCol="0">
            <a:spAutoFit/>
          </a:bodyPr>
          <a:lstStyle/>
          <a:p>
            <a:r>
              <a:rPr lang="en-GB" sz="1200" dirty="0"/>
              <a:t>Nairobi</a:t>
            </a:r>
          </a:p>
        </p:txBody>
      </p:sp>
      <p:pic>
        <p:nvPicPr>
          <p:cNvPr id="7" name="Picture 6"/>
          <p:cNvPicPr>
            <a:picLocks noChangeAspect="1"/>
          </p:cNvPicPr>
          <p:nvPr/>
        </p:nvPicPr>
        <p:blipFill>
          <a:blip r:embed="rId3"/>
          <a:stretch>
            <a:fillRect/>
          </a:stretch>
        </p:blipFill>
        <p:spPr>
          <a:xfrm>
            <a:off x="308484" y="681505"/>
            <a:ext cx="5706140" cy="1511644"/>
          </a:xfrm>
          <a:prstGeom prst="rect">
            <a:avLst/>
          </a:prstGeom>
        </p:spPr>
      </p:pic>
      <p:sp>
        <p:nvSpPr>
          <p:cNvPr id="41" name="Rectangle 11"/>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3" name="Rectangle 12"/>
          <p:cNvSpPr>
            <a:spLocks noChangeArrowheads="1"/>
          </p:cNvSpPr>
          <p:nvPr/>
        </p:nvSpPr>
        <p:spPr bwMode="auto">
          <a:xfrm>
            <a:off x="1856656" y="2462259"/>
            <a:ext cx="5976664" cy="2723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763588" algn="l"/>
                <a:tab pos="1096963" algn="l"/>
              </a:tabLst>
              <a:defRPr>
                <a:solidFill>
                  <a:schemeClr val="tx1"/>
                </a:solidFill>
                <a:latin typeface="Arial" panose="020B0604020202020204" pitchFamily="34" charset="0"/>
              </a:defRPr>
            </a:lvl1pPr>
            <a:lvl2pPr eaLnBrk="0" hangingPunct="0">
              <a:tabLst>
                <a:tab pos="763588" algn="l"/>
                <a:tab pos="1096963" algn="l"/>
              </a:tabLst>
              <a:defRPr>
                <a:solidFill>
                  <a:schemeClr val="tx1"/>
                </a:solidFill>
                <a:latin typeface="Arial" panose="020B0604020202020204" pitchFamily="34" charset="0"/>
              </a:defRPr>
            </a:lvl2pPr>
            <a:lvl3pPr eaLnBrk="0" hangingPunct="0">
              <a:tabLst>
                <a:tab pos="763588" algn="l"/>
                <a:tab pos="1096963" algn="l"/>
              </a:tabLst>
              <a:defRPr>
                <a:solidFill>
                  <a:schemeClr val="tx1"/>
                </a:solidFill>
                <a:latin typeface="Arial" panose="020B0604020202020204" pitchFamily="34" charset="0"/>
              </a:defRPr>
            </a:lvl3pPr>
            <a:lvl4pPr eaLnBrk="0" hangingPunct="0">
              <a:tabLst>
                <a:tab pos="763588" algn="l"/>
                <a:tab pos="1096963" algn="l"/>
              </a:tabLst>
              <a:defRPr>
                <a:solidFill>
                  <a:schemeClr val="tx1"/>
                </a:solidFill>
                <a:latin typeface="Arial" panose="020B0604020202020204" pitchFamily="34" charset="0"/>
              </a:defRPr>
            </a:lvl4pPr>
            <a:lvl5pPr eaLnBrk="0" hangingPunct="0">
              <a:tabLst>
                <a:tab pos="763588" algn="l"/>
                <a:tab pos="1096963" algn="l"/>
              </a:tabLst>
              <a:defRPr>
                <a:solidFill>
                  <a:schemeClr val="tx1"/>
                </a:solidFill>
                <a:latin typeface="Arial" panose="020B0604020202020204" pitchFamily="34" charset="0"/>
              </a:defRPr>
            </a:lvl5pPr>
            <a:lvl6pPr eaLnBrk="0" fontAlgn="base" hangingPunct="0">
              <a:spcBef>
                <a:spcPct val="0"/>
              </a:spcBef>
              <a:spcAft>
                <a:spcPct val="0"/>
              </a:spcAft>
              <a:tabLst>
                <a:tab pos="763588" algn="l"/>
                <a:tab pos="1096963" algn="l"/>
              </a:tabLst>
              <a:defRPr>
                <a:solidFill>
                  <a:schemeClr val="tx1"/>
                </a:solidFill>
                <a:latin typeface="Arial" panose="020B0604020202020204" pitchFamily="34" charset="0"/>
              </a:defRPr>
            </a:lvl6pPr>
            <a:lvl7pPr eaLnBrk="0" fontAlgn="base" hangingPunct="0">
              <a:spcBef>
                <a:spcPct val="0"/>
              </a:spcBef>
              <a:spcAft>
                <a:spcPct val="0"/>
              </a:spcAft>
              <a:tabLst>
                <a:tab pos="763588" algn="l"/>
                <a:tab pos="1096963" algn="l"/>
              </a:tabLst>
              <a:defRPr>
                <a:solidFill>
                  <a:schemeClr val="tx1"/>
                </a:solidFill>
                <a:latin typeface="Arial" panose="020B0604020202020204" pitchFamily="34" charset="0"/>
              </a:defRPr>
            </a:lvl7pPr>
            <a:lvl8pPr eaLnBrk="0" fontAlgn="base" hangingPunct="0">
              <a:spcBef>
                <a:spcPct val="0"/>
              </a:spcBef>
              <a:spcAft>
                <a:spcPct val="0"/>
              </a:spcAft>
              <a:tabLst>
                <a:tab pos="763588" algn="l"/>
                <a:tab pos="1096963" algn="l"/>
              </a:tabLst>
              <a:defRPr>
                <a:solidFill>
                  <a:schemeClr val="tx1"/>
                </a:solidFill>
                <a:latin typeface="Arial" panose="020B0604020202020204" pitchFamily="34" charset="0"/>
              </a:defRPr>
            </a:lvl8pPr>
            <a:lvl9pPr eaLnBrk="0" fontAlgn="base" hangingPunct="0">
              <a:spcBef>
                <a:spcPct val="0"/>
              </a:spcBef>
              <a:spcAft>
                <a:spcPct val="0"/>
              </a:spcAft>
              <a:tabLst>
                <a:tab pos="763588" algn="l"/>
                <a:tab pos="109696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ts val="600"/>
              </a:spcAft>
              <a:buClrTx/>
              <a:buSzTx/>
              <a:buFontTx/>
              <a:buNone/>
              <a:tabLst>
                <a:tab pos="763588" algn="l"/>
                <a:tab pos="1096963" algn="l"/>
              </a:tabLst>
            </a:pPr>
            <a:r>
              <a:rPr kumimoji="0" lang="en-US" altLang="en-US" sz="12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Recognizes </a:t>
            </a:r>
            <a:r>
              <a:rPr kumimoji="0" lang="en-US" altLang="en-US" sz="1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developed country Parties commit, in the context of meaningful mitigation actions and transparency on implementation, to a goal of mobilizing jointly </a:t>
            </a:r>
            <a:r>
              <a:rPr kumimoji="0" lang="en-US" altLang="en-US" sz="1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USD 100 billion per year by 2020</a:t>
            </a:r>
            <a:r>
              <a:rPr kumimoji="0" lang="en-US" altLang="en-US" sz="1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address the needs of developing countries;</a:t>
            </a:r>
            <a:endParaRPr kumimoji="0" lang="en-GB" altLang="en-US" sz="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tab pos="763588" algn="l"/>
                <a:tab pos="1096963" algn="l"/>
              </a:tabLst>
            </a:pPr>
            <a:r>
              <a:rPr kumimoji="0" lang="en-US" altLang="en-US" sz="12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Decides </a:t>
            </a:r>
            <a:r>
              <a:rPr kumimoji="0" lang="en-US" altLang="en-US" sz="1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establish a </a:t>
            </a:r>
            <a:r>
              <a:rPr kumimoji="0" lang="en-US" altLang="en-US" sz="1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Green Climate Fund</a:t>
            </a:r>
            <a:r>
              <a:rPr kumimoji="0" lang="en-US" altLang="en-US" sz="1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be designated as an operating entity of the financial mechanism of the Convention under Article 11, …;</a:t>
            </a:r>
            <a:endParaRPr kumimoji="0" lang="en-GB" altLang="en-US" sz="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tab pos="763588" algn="l"/>
                <a:tab pos="1096963" algn="l"/>
              </a:tabLst>
            </a:pPr>
            <a:r>
              <a:rPr kumimoji="0" lang="en-US" altLang="en-US" sz="1200" b="0" i="1"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Also </a:t>
            </a:r>
            <a:r>
              <a:rPr kumimoji="0" lang="en-US" altLang="en-US" sz="12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decides </a:t>
            </a:r>
            <a:r>
              <a:rPr kumimoji="0" lang="en-US" altLang="en-US" sz="1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the Green Climate Fund shall be designed by a </a:t>
            </a:r>
            <a:r>
              <a:rPr kumimoji="0" lang="en-US" altLang="en-US" sz="1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Transitional Committee </a:t>
            </a:r>
            <a:r>
              <a:rPr kumimoji="0" lang="en-US" altLang="en-US" sz="1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GB" altLang="en-US" sz="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tab pos="763588" algn="l"/>
                <a:tab pos="1096963" algn="l"/>
              </a:tabLst>
            </a:pPr>
            <a:r>
              <a:rPr kumimoji="0" lang="en-US" altLang="en-US" sz="12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Decides </a:t>
            </a:r>
            <a:r>
              <a:rPr kumimoji="0" lang="en-US" altLang="en-US" sz="1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establish a </a:t>
            </a:r>
            <a:r>
              <a:rPr kumimoji="0" lang="en-US" altLang="en-US" sz="1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Standing Committee </a:t>
            </a:r>
            <a:r>
              <a:rPr kumimoji="0" lang="en-US" altLang="en-US" sz="1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under the Conference of the Parties to assist the Conference of the Parties in exercising its functions with respect to the financial mechanism of the Convention in terms of improving coherence and coordination in the delivery of climate change financing, rationalization of the financial mechanism, mobilization of financial resources and measurement, reporting and verification of support provided to developing country Parties; Parties agree to further define the roles and functions of this Standing Committee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77330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8504" y="3718773"/>
            <a:ext cx="3456384" cy="646331"/>
          </a:xfrm>
          <a:prstGeom prst="rect">
            <a:avLst/>
          </a:prstGeom>
        </p:spPr>
        <p:txBody>
          <a:bodyPr wrap="square">
            <a:spAutoFit/>
          </a:bodyPr>
          <a:lstStyle/>
          <a:p>
            <a:r>
              <a:rPr lang="en-GB" sz="1800" dirty="0"/>
              <a:t>Jan </a:t>
            </a:r>
            <a:r>
              <a:rPr lang="en-GB" sz="1800" dirty="0" err="1"/>
              <a:t>Cedergren</a:t>
            </a:r>
            <a:r>
              <a:rPr lang="en-GB" sz="1800" dirty="0"/>
              <a:t>	David </a:t>
            </a:r>
            <a:r>
              <a:rPr lang="en-GB" sz="1800" dirty="0" err="1"/>
              <a:t>Kaluba</a:t>
            </a:r>
            <a:endParaRPr lang="en-GB" sz="1800" dirty="0"/>
          </a:p>
          <a:p>
            <a:r>
              <a:rPr lang="en-GB" sz="1800" dirty="0"/>
              <a:t>Sweden		Zambia</a:t>
            </a:r>
          </a:p>
        </p:txBody>
      </p:sp>
      <p:sp>
        <p:nvSpPr>
          <p:cNvPr id="3" name="Rectangle 2"/>
          <p:cNvSpPr/>
          <p:nvPr/>
        </p:nvSpPr>
        <p:spPr>
          <a:xfrm>
            <a:off x="3908884" y="1882568"/>
            <a:ext cx="4953000" cy="2308324"/>
          </a:xfrm>
          <a:prstGeom prst="rect">
            <a:avLst/>
          </a:prstGeom>
        </p:spPr>
        <p:txBody>
          <a:bodyPr>
            <a:spAutoFit/>
          </a:bodyPr>
          <a:lstStyle/>
          <a:p>
            <a:r>
              <a:rPr lang="en-GB" sz="1600" b="1" dirty="0"/>
              <a:t>GCFB.8</a:t>
            </a:r>
            <a:r>
              <a:rPr lang="en-GB" sz="1600" dirty="0"/>
              <a:t> (Barbados) The Board </a:t>
            </a:r>
            <a:r>
              <a:rPr lang="en-GB" sz="1600" i="1" dirty="0"/>
              <a:t>Requests the Secretariat, under the guidance of the Accreditation Committee and in consultation with relevant stakeholders, to prepare </a:t>
            </a:r>
            <a:r>
              <a:rPr lang="en-GB" sz="1600" b="1" i="1" dirty="0"/>
              <a:t>terms of reference for modalities for the operationalization of a pilot phase that further enhances direct access</a:t>
            </a:r>
            <a:r>
              <a:rPr lang="en-GB" sz="1600" i="1" dirty="0"/>
              <a:t>, …, for approval by the Board at its ninth meeting; </a:t>
            </a:r>
            <a:r>
              <a:rPr lang="en-GB" sz="1600" b="1" i="1" dirty="0"/>
              <a:t>these terms of reference will launch the pilot phase</a:t>
            </a:r>
            <a:endParaRPr lang="en-GB" sz="1600" b="1" dirty="0"/>
          </a:p>
          <a:p>
            <a:endParaRPr lang="en-GB" sz="1600" b="1" dirty="0"/>
          </a:p>
          <a:p>
            <a:endParaRPr lang="en-US" sz="1600" dirty="0"/>
          </a:p>
        </p:txBody>
      </p:sp>
      <p:pic>
        <p:nvPicPr>
          <p:cNvPr id="11" name="Picture 10" descr="http://www.iisd.ca/climate/cop15/enbots/pix/5gef_4952-s.jpg"/>
          <p:cNvPicPr>
            <a:picLocks noChangeAspect="1" noChangeArrowheads="1"/>
          </p:cNvPicPr>
          <p:nvPr/>
        </p:nvPicPr>
        <p:blipFill>
          <a:blip r:embed="rId2">
            <a:extLst>
              <a:ext uri="{28A0092B-C50C-407E-A947-70E740481C1C}">
                <a14:useLocalDpi xmlns:a14="http://schemas.microsoft.com/office/drawing/2010/main" val="0"/>
              </a:ext>
            </a:extLst>
          </a:blip>
          <a:srcRect l="20328" t="9187" r="21359" b="30103"/>
          <a:stretch>
            <a:fillRect/>
          </a:stretch>
        </p:blipFill>
        <p:spPr bwMode="auto">
          <a:xfrm>
            <a:off x="596516" y="1810561"/>
            <a:ext cx="1511933" cy="187199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p:cNvPicPr/>
          <p:nvPr/>
        </p:nvPicPr>
        <p:blipFill rotWithShape="1">
          <a:blip r:embed="rId3">
            <a:extLst>
              <a:ext uri="{28A0092B-C50C-407E-A947-70E740481C1C}">
                <a14:useLocalDpi xmlns:a14="http://schemas.microsoft.com/office/drawing/2010/main" val="0"/>
              </a:ext>
            </a:extLst>
          </a:blip>
          <a:srcRect l="19703" t="2" r="25748" b="47671"/>
          <a:stretch/>
        </p:blipFill>
        <p:spPr bwMode="auto">
          <a:xfrm>
            <a:off x="2288704" y="1810560"/>
            <a:ext cx="1475105" cy="1888394"/>
          </a:xfrm>
          <a:prstGeom prst="rect">
            <a:avLst/>
          </a:prstGeom>
          <a:ln>
            <a:noFill/>
          </a:ln>
          <a:extLst>
            <a:ext uri="{53640926-AAD7-44d8-BBD7-CCE9431645EC}">
              <a14:shadowObscured xmlns:a14="http://schemas.microsoft.com/office/drawing/2010/main" xmlns=""/>
            </a:ext>
          </a:extLst>
        </p:spPr>
      </p:pic>
      <p:graphicFrame>
        <p:nvGraphicFramePr>
          <p:cNvPr id="7" name="Chart 6"/>
          <p:cNvGraphicFramePr>
            <a:graphicFrameLocks/>
          </p:cNvGraphicFramePr>
          <p:nvPr/>
        </p:nvGraphicFramePr>
        <p:xfrm>
          <a:off x="164468" y="6165304"/>
          <a:ext cx="8863157" cy="53339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308484" y="5553236"/>
            <a:ext cx="184666" cy="785701"/>
          </a:xfrm>
          <a:prstGeom prst="rect">
            <a:avLst/>
          </a:prstGeom>
          <a:noFill/>
        </p:spPr>
        <p:txBody>
          <a:bodyPr vert="vert270" wrap="square" lIns="0" tIns="0" rIns="0" bIns="0" rtlCol="0">
            <a:spAutoFit/>
          </a:bodyPr>
          <a:lstStyle/>
          <a:p>
            <a:r>
              <a:rPr lang="en-GB" sz="1200" dirty="0"/>
              <a:t>Rio</a:t>
            </a:r>
          </a:p>
        </p:txBody>
      </p:sp>
      <p:sp>
        <p:nvSpPr>
          <p:cNvPr id="9" name="TextBox 8"/>
          <p:cNvSpPr txBox="1"/>
          <p:nvPr/>
        </p:nvSpPr>
        <p:spPr>
          <a:xfrm>
            <a:off x="6501172" y="5559623"/>
            <a:ext cx="184666" cy="785701"/>
          </a:xfrm>
          <a:prstGeom prst="rect">
            <a:avLst/>
          </a:prstGeom>
          <a:noFill/>
        </p:spPr>
        <p:txBody>
          <a:bodyPr vert="vert270" wrap="square" lIns="0" tIns="0" rIns="0" bIns="0" rtlCol="0">
            <a:spAutoFit/>
          </a:bodyPr>
          <a:lstStyle/>
          <a:p>
            <a:r>
              <a:rPr lang="en-GB" sz="1200" dirty="0"/>
              <a:t>Copenhagen</a:t>
            </a:r>
          </a:p>
        </p:txBody>
      </p:sp>
      <p:sp>
        <p:nvSpPr>
          <p:cNvPr id="10" name="TextBox 9"/>
          <p:cNvSpPr txBox="1"/>
          <p:nvPr/>
        </p:nvSpPr>
        <p:spPr>
          <a:xfrm>
            <a:off x="2104038" y="5553236"/>
            <a:ext cx="184666" cy="785701"/>
          </a:xfrm>
          <a:prstGeom prst="rect">
            <a:avLst/>
          </a:prstGeom>
          <a:noFill/>
        </p:spPr>
        <p:txBody>
          <a:bodyPr vert="vert270" wrap="square" lIns="0" tIns="0" rIns="0" bIns="0" rtlCol="0">
            <a:spAutoFit/>
          </a:bodyPr>
          <a:lstStyle/>
          <a:p>
            <a:r>
              <a:rPr lang="en-GB" sz="1200" dirty="0"/>
              <a:t>Kyoto</a:t>
            </a:r>
          </a:p>
        </p:txBody>
      </p:sp>
      <p:sp>
        <p:nvSpPr>
          <p:cNvPr id="13" name="TextBox 12"/>
          <p:cNvSpPr txBox="1"/>
          <p:nvPr/>
        </p:nvSpPr>
        <p:spPr>
          <a:xfrm>
            <a:off x="3580202" y="5553236"/>
            <a:ext cx="184666" cy="785701"/>
          </a:xfrm>
          <a:prstGeom prst="rect">
            <a:avLst/>
          </a:prstGeom>
          <a:noFill/>
        </p:spPr>
        <p:txBody>
          <a:bodyPr vert="vert270" wrap="square" lIns="0" tIns="0" rIns="0" bIns="0" rtlCol="0">
            <a:spAutoFit/>
          </a:bodyPr>
          <a:lstStyle/>
          <a:p>
            <a:r>
              <a:rPr lang="en-GB" sz="1200" dirty="0"/>
              <a:t>Marrakech</a:t>
            </a:r>
          </a:p>
        </p:txBody>
      </p:sp>
      <p:sp>
        <p:nvSpPr>
          <p:cNvPr id="14" name="TextBox 13"/>
          <p:cNvSpPr txBox="1"/>
          <p:nvPr/>
        </p:nvSpPr>
        <p:spPr>
          <a:xfrm>
            <a:off x="5056366" y="5193470"/>
            <a:ext cx="184666" cy="1145467"/>
          </a:xfrm>
          <a:prstGeom prst="rect">
            <a:avLst/>
          </a:prstGeom>
          <a:noFill/>
        </p:spPr>
        <p:txBody>
          <a:bodyPr vert="vert270" wrap="square" lIns="0" tIns="0" rIns="0" bIns="0" rtlCol="0">
            <a:spAutoFit/>
          </a:bodyPr>
          <a:lstStyle/>
          <a:p>
            <a:r>
              <a:rPr lang="en-GB" sz="1200" dirty="0"/>
              <a:t>Montreal CMP 1</a:t>
            </a:r>
          </a:p>
        </p:txBody>
      </p:sp>
      <p:sp>
        <p:nvSpPr>
          <p:cNvPr id="15" name="TextBox 14"/>
          <p:cNvSpPr txBox="1"/>
          <p:nvPr/>
        </p:nvSpPr>
        <p:spPr>
          <a:xfrm>
            <a:off x="5781092" y="5553236"/>
            <a:ext cx="184666" cy="785701"/>
          </a:xfrm>
          <a:prstGeom prst="rect">
            <a:avLst/>
          </a:prstGeom>
          <a:noFill/>
        </p:spPr>
        <p:txBody>
          <a:bodyPr vert="vert270" wrap="square" lIns="0" tIns="0" rIns="0" bIns="0" rtlCol="0">
            <a:spAutoFit/>
          </a:bodyPr>
          <a:lstStyle/>
          <a:p>
            <a:r>
              <a:rPr lang="en-GB" sz="1200" dirty="0"/>
              <a:t>Bali</a:t>
            </a:r>
          </a:p>
        </p:txBody>
      </p:sp>
      <p:sp>
        <p:nvSpPr>
          <p:cNvPr id="16" name="TextBox 15"/>
          <p:cNvSpPr txBox="1"/>
          <p:nvPr/>
        </p:nvSpPr>
        <p:spPr>
          <a:xfrm>
            <a:off x="6141132" y="5553236"/>
            <a:ext cx="184666" cy="785701"/>
          </a:xfrm>
          <a:prstGeom prst="rect">
            <a:avLst/>
          </a:prstGeom>
          <a:noFill/>
        </p:spPr>
        <p:txBody>
          <a:bodyPr vert="vert270" wrap="square" lIns="0" tIns="0" rIns="0" bIns="0" rtlCol="0">
            <a:spAutoFit/>
          </a:bodyPr>
          <a:lstStyle/>
          <a:p>
            <a:r>
              <a:rPr lang="en-GB" sz="1200" dirty="0"/>
              <a:t>Poznan</a:t>
            </a:r>
          </a:p>
        </p:txBody>
      </p:sp>
      <p:sp>
        <p:nvSpPr>
          <p:cNvPr id="17" name="TextBox 16"/>
          <p:cNvSpPr txBox="1"/>
          <p:nvPr/>
        </p:nvSpPr>
        <p:spPr>
          <a:xfrm>
            <a:off x="6861212" y="5553236"/>
            <a:ext cx="184666" cy="785701"/>
          </a:xfrm>
          <a:prstGeom prst="rect">
            <a:avLst/>
          </a:prstGeom>
          <a:noFill/>
        </p:spPr>
        <p:txBody>
          <a:bodyPr vert="vert270" wrap="square" lIns="0" tIns="0" rIns="0" bIns="0" rtlCol="0">
            <a:spAutoFit/>
          </a:bodyPr>
          <a:lstStyle/>
          <a:p>
            <a:r>
              <a:rPr lang="en-GB" sz="1200" dirty="0"/>
              <a:t>Cancun</a:t>
            </a:r>
          </a:p>
        </p:txBody>
      </p:sp>
      <p:sp>
        <p:nvSpPr>
          <p:cNvPr id="18" name="TextBox 17"/>
          <p:cNvSpPr txBox="1"/>
          <p:nvPr/>
        </p:nvSpPr>
        <p:spPr>
          <a:xfrm>
            <a:off x="7216606" y="5559623"/>
            <a:ext cx="184666" cy="785701"/>
          </a:xfrm>
          <a:prstGeom prst="rect">
            <a:avLst/>
          </a:prstGeom>
          <a:noFill/>
        </p:spPr>
        <p:txBody>
          <a:bodyPr vert="vert270" wrap="square" lIns="0" tIns="0" rIns="0" bIns="0" rtlCol="0">
            <a:spAutoFit/>
          </a:bodyPr>
          <a:lstStyle/>
          <a:p>
            <a:r>
              <a:rPr lang="en-GB" sz="1200" dirty="0"/>
              <a:t>Durban</a:t>
            </a:r>
          </a:p>
        </p:txBody>
      </p:sp>
      <p:sp>
        <p:nvSpPr>
          <p:cNvPr id="20" name="TextBox 19"/>
          <p:cNvSpPr txBox="1"/>
          <p:nvPr/>
        </p:nvSpPr>
        <p:spPr>
          <a:xfrm>
            <a:off x="2500082" y="5523619"/>
            <a:ext cx="184666" cy="857709"/>
          </a:xfrm>
          <a:prstGeom prst="rect">
            <a:avLst/>
          </a:prstGeom>
          <a:noFill/>
        </p:spPr>
        <p:txBody>
          <a:bodyPr vert="vert270" wrap="square" lIns="0" tIns="0" rIns="0" bIns="0" rtlCol="0">
            <a:spAutoFit/>
          </a:bodyPr>
          <a:lstStyle/>
          <a:p>
            <a:r>
              <a:rPr lang="en-GB" sz="1200" dirty="0"/>
              <a:t>Buenos Aires</a:t>
            </a:r>
          </a:p>
        </p:txBody>
      </p:sp>
      <p:sp>
        <p:nvSpPr>
          <p:cNvPr id="21" name="Down Arrow 20"/>
          <p:cNvSpPr/>
          <p:nvPr/>
        </p:nvSpPr>
        <p:spPr>
          <a:xfrm>
            <a:off x="8265368" y="6021288"/>
            <a:ext cx="180020" cy="288032"/>
          </a:xfrm>
          <a:prstGeom prst="downArrow">
            <a:avLst>
              <a:gd name="adj1" fmla="val 36773"/>
              <a:gd name="adj2" fmla="val 8174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5416406" y="5553236"/>
            <a:ext cx="184666" cy="785701"/>
          </a:xfrm>
          <a:prstGeom prst="rect">
            <a:avLst/>
          </a:prstGeom>
          <a:noFill/>
        </p:spPr>
        <p:txBody>
          <a:bodyPr vert="vert270" wrap="square" lIns="0" tIns="0" rIns="0" bIns="0" rtlCol="0">
            <a:spAutoFit/>
          </a:bodyPr>
          <a:lstStyle/>
          <a:p>
            <a:r>
              <a:rPr lang="en-GB" sz="1200" dirty="0"/>
              <a:t>Nairobi</a:t>
            </a:r>
          </a:p>
        </p:txBody>
      </p:sp>
      <p:sp>
        <p:nvSpPr>
          <p:cNvPr id="23" name="Rectangle 22"/>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a:solidFill>
                  <a:srgbClr val="660066"/>
                </a:solidFill>
                <a:latin typeface="Gill Sans" pitchFamily="34" charset="0"/>
              </a:rPr>
              <a:t>From Cancun to Paris</a:t>
            </a:r>
          </a:p>
        </p:txBody>
      </p:sp>
      <p:sp>
        <p:nvSpPr>
          <p:cNvPr id="24" name="Rectangle 23"/>
          <p:cNvSpPr/>
          <p:nvPr/>
        </p:nvSpPr>
        <p:spPr>
          <a:xfrm>
            <a:off x="452500" y="692696"/>
            <a:ext cx="3260328" cy="276892"/>
          </a:xfrm>
          <a:prstGeom prst="rect">
            <a:avLst/>
          </a:prstGeom>
        </p:spPr>
        <p:txBody>
          <a:bodyPr wrap="none">
            <a:spAutoFit/>
          </a:bodyPr>
          <a:lstStyle/>
          <a:p>
            <a:pPr>
              <a:lnSpc>
                <a:spcPts val="1295"/>
              </a:lnSpc>
              <a:spcBef>
                <a:spcPts val="905"/>
              </a:spcBef>
              <a:spcAft>
                <a:spcPts val="600"/>
              </a:spcAft>
              <a:tabLst>
                <a:tab pos="914400" algn="l"/>
              </a:tabLst>
            </a:pPr>
            <a:r>
              <a:rPr lang="en-US" sz="1800" dirty="0">
                <a:solidFill>
                  <a:srgbClr val="660066"/>
                </a:solidFill>
                <a:latin typeface="Gill Sans MT" panose="020B0502020104020203" pitchFamily="34" charset="0"/>
                <a:ea typeface="Times New Roman" panose="02020603050405020304" pitchFamily="18" charset="0"/>
              </a:rPr>
              <a:t>EDA on the Green Climate Fund</a:t>
            </a:r>
          </a:p>
        </p:txBody>
      </p:sp>
    </p:spTree>
    <p:extLst>
      <p:ext uri="{BB962C8B-B14F-4D97-AF65-F5344CB8AC3E}">
        <p14:creationId xmlns:p14="http://schemas.microsoft.com/office/powerpoint/2010/main" val="332793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22727</TotalTime>
  <Words>1562</Words>
  <Application>Microsoft Macintosh PowerPoint</Application>
  <PresentationFormat>A4 Paper (210x297 mm)</PresentationFormat>
  <Paragraphs>226</Paragraphs>
  <Slides>18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Gill Sans</vt:lpstr>
      <vt:lpstr>Gill Sans MT</vt:lpstr>
      <vt:lpstr>Open Sans</vt:lpstr>
      <vt:lpstr>PMingLiU</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OIES</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Negotiation Indices</dc:title>
  <dc:creator>Müller</dc:creator>
  <cp:lastModifiedBy>Benito Muller</cp:lastModifiedBy>
  <cp:revision>579</cp:revision>
  <dcterms:created xsi:type="dcterms:W3CDTF">2003-02-10T11:42:57Z</dcterms:created>
  <dcterms:modified xsi:type="dcterms:W3CDTF">2016-06-15T16:18:48Z</dcterms:modified>
</cp:coreProperties>
</file>