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31" r:id="rId2"/>
    <p:sldId id="440" r:id="rId3"/>
    <p:sldId id="442" r:id="rId4"/>
    <p:sldId id="441" r:id="rId5"/>
    <p:sldId id="443" r:id="rId6"/>
    <p:sldId id="444" r:id="rId7"/>
    <p:sldId id="445" r:id="rId8"/>
    <p:sldId id="446" r:id="rId9"/>
    <p:sldId id="447" r:id="rId10"/>
    <p:sldId id="448" r:id="rId11"/>
    <p:sldId id="449" r:id="rId12"/>
    <p:sldId id="455" r:id="rId13"/>
    <p:sldId id="450" r:id="rId14"/>
    <p:sldId id="451" r:id="rId15"/>
    <p:sldId id="452" r:id="rId16"/>
    <p:sldId id="454" r:id="rId17"/>
  </p:sldIdLst>
  <p:sldSz cx="9906000" cy="6858000" type="A4"/>
  <p:notesSz cx="6640513" cy="99044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66FF"/>
    <a:srgbClr val="FF0000"/>
    <a:srgbClr val="00FF00"/>
    <a:srgbClr val="FFFF00"/>
    <a:srgbClr val="CC3300"/>
    <a:srgbClr val="6600CC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265" autoAdjust="0"/>
    <p:restoredTop sz="92095" autoAdjust="0"/>
  </p:normalViewPr>
  <p:slideViewPr>
    <p:cSldViewPr>
      <p:cViewPr varScale="1">
        <p:scale>
          <a:sx n="72" d="100"/>
          <a:sy n="72" d="100"/>
        </p:scale>
        <p:origin x="-984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664" y="-84"/>
      </p:cViewPr>
      <p:guideLst>
        <p:guide orient="horz" pos="3119"/>
        <p:guide pos="2091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3963" y="0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3963" y="9409113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fld id="{B563C80C-0DBB-468D-9C56-499729E64E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638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 defTabSz="9048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46500" y="0"/>
            <a:ext cx="28638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 algn="r" defTabSz="9048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87375" y="706438"/>
            <a:ext cx="5437188" cy="3763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1063" y="4705350"/>
            <a:ext cx="484981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8638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defTabSz="9048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46500" y="9410700"/>
            <a:ext cx="28638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algn="r" defTabSz="904875">
              <a:defRPr sz="1200"/>
            </a:lvl1pPr>
          </a:lstStyle>
          <a:p>
            <a:pPr>
              <a:defRPr/>
            </a:pPr>
            <a:fld id="{98B212D9-B128-4D4A-BF0E-42820A447D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DA85A3-0D52-4E88-858F-E1C100D2CFC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8175" y="742950"/>
            <a:ext cx="5365750" cy="371475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4703763"/>
            <a:ext cx="4868863" cy="44577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21ACE-5D84-414D-80B2-89B308AABA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63113-5DBE-406F-AF2B-53E4CC7F6B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06CB9-E432-4DA9-813D-D9AD401FF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3376D-44F2-417A-96F0-6E49626FF1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95DAE-FEA5-40EB-8E22-CA62346F2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9CF01-B3E6-43C1-9138-A618415A24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01679-75FF-49F1-934B-2FE3444BC5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E34C9-9E65-46E8-9757-E305F24A23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3931B-E49A-41BD-9346-277FAD8B11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2B399-065A-4F3D-9DD6-0BE6E7B1F1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70DAB-142E-4CCB-B270-0E1D2823DC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8BC90-24D4-41A4-924A-679A347CBC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CB2CFCC-7B20-4F33-AC3E-C81F5B770B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9020175" y="1268413"/>
            <a:ext cx="685800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/>
          <a:lstStyle/>
          <a:p>
            <a:pPr eaLnBrk="0" hangingPunct="0">
              <a:defRPr/>
            </a:pPr>
            <a:r>
              <a:rPr lang="en-GB" sz="2600">
                <a:solidFill>
                  <a:srgbClr val="800080"/>
                </a:solidFill>
                <a:latin typeface="Gill Sans" pitchFamily="34" charset="0"/>
              </a:rPr>
              <a:t>european capacity building initiative ecbi</a:t>
            </a:r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4" cstate="print"/>
          <a:srcRect r="1465" b="1465"/>
          <a:stretch>
            <a:fillRect/>
          </a:stretch>
        </p:blipFill>
        <p:spPr bwMode="auto">
          <a:xfrm>
            <a:off x="8699500" y="188913"/>
            <a:ext cx="968375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iisd.ca/climate/cop16/pix/10dec/DSC_1991europeanunion.jpg" TargetMode="Externa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4000">
              <a:solidFill>
                <a:srgbClr val="000099"/>
              </a:solidFill>
              <a:latin typeface="Gill Sans" pitchFamily="34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747838" y="2771775"/>
            <a:ext cx="8158162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200" dirty="0">
                <a:solidFill>
                  <a:srgbClr val="660066"/>
                </a:solidFill>
                <a:latin typeface="Gill Sans MT" pitchFamily="34" charset="0"/>
              </a:rPr>
              <a:t>Title</a:t>
            </a:r>
            <a:r>
              <a:rPr lang="en-US" sz="3200" dirty="0" smtClean="0">
                <a:solidFill>
                  <a:srgbClr val="660066"/>
                </a:solidFill>
                <a:latin typeface="Gill Sans MT" pitchFamily="34" charset="0"/>
              </a:rPr>
              <a:t>:  APERCU DES TRACTATIONS VERS DURBAN</a:t>
            </a:r>
          </a:p>
          <a:p>
            <a:pPr algn="ctr" eaLnBrk="0" hangingPunct="0"/>
            <a:endParaRPr lang="en-US" sz="3200" dirty="0">
              <a:solidFill>
                <a:srgbClr val="660066"/>
              </a:solidFill>
              <a:latin typeface="Gill Sans MT" pitchFamily="34" charset="0"/>
            </a:endParaRPr>
          </a:p>
          <a:p>
            <a:pPr algn="ctr" eaLnBrk="0" hangingPunct="0"/>
            <a:r>
              <a:rPr lang="en-GB" sz="2000" dirty="0" err="1" smtClean="0">
                <a:solidFill>
                  <a:srgbClr val="660066"/>
                </a:solidFill>
                <a:latin typeface="Gill Sans MT" pitchFamily="34" charset="0"/>
              </a:rPr>
              <a:t>Mamadou</a:t>
            </a:r>
            <a:r>
              <a:rPr lang="en-GB" sz="2000" dirty="0" smtClean="0">
                <a:solidFill>
                  <a:srgbClr val="660066"/>
                </a:solidFill>
                <a:latin typeface="Gill Sans MT" pitchFamily="34" charset="0"/>
              </a:rPr>
              <a:t> HONADIA, SP/CONEDD, Burkina Faso</a:t>
            </a:r>
          </a:p>
          <a:p>
            <a:pPr algn="ctr" eaLnBrk="0" hangingPunct="0"/>
            <a:r>
              <a:rPr lang="en-GB" sz="2000" dirty="0" smtClean="0">
                <a:solidFill>
                  <a:srgbClr val="660066"/>
                </a:solidFill>
                <a:latin typeface="Gill Sans MT" pitchFamily="34" charset="0"/>
              </a:rPr>
              <a:t>mhonadia@gmail.com</a:t>
            </a:r>
            <a:endParaRPr lang="en-US" sz="2000" dirty="0">
              <a:solidFill>
                <a:srgbClr val="660066"/>
              </a:solidFill>
              <a:latin typeface="Gill Sans MT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1209675" cy="6858000"/>
          </a:xfrm>
          <a:prstGeom prst="rect">
            <a:avLst/>
          </a:prstGeom>
          <a:solidFill>
            <a:srgbClr val="660066"/>
          </a:soli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1116013" cy="6858000"/>
          </a:xfrm>
          <a:prstGeom prst="rect">
            <a:avLst/>
          </a:prstGeom>
          <a:gradFill rotWithShape="1">
            <a:gsLst>
              <a:gs pos="0">
                <a:srgbClr val="660066"/>
              </a:gs>
              <a:gs pos="50000">
                <a:srgbClr val="2F002F"/>
              </a:gs>
              <a:gs pos="100000">
                <a:srgbClr val="660066"/>
              </a:gs>
            </a:gsLst>
            <a:lin ang="0" scaled="1"/>
          </a:gra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Text Box 9"/>
          <p:cNvSpPr txBox="1">
            <a:spLocks noChangeArrowheads="1"/>
          </p:cNvSpPr>
          <p:nvPr/>
        </p:nvSpPr>
        <p:spPr bwMode="auto">
          <a:xfrm rot="5400000">
            <a:off x="-2814637" y="2933700"/>
            <a:ext cx="6858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96838"/>
            <a:r>
              <a:rPr lang="en-GB" sz="3500">
                <a:solidFill>
                  <a:schemeClr val="bg1"/>
                </a:solidFill>
                <a:latin typeface="Gill Sans MT" pitchFamily="34" charset="0"/>
              </a:rPr>
              <a:t>european capacity building initiative</a:t>
            </a:r>
            <a:endParaRPr lang="fr-FR" sz="3500">
              <a:solidFill>
                <a:schemeClr val="bg1"/>
              </a:solidFill>
              <a:latin typeface="Gill Sans MT" pitchFamily="34" charset="0"/>
            </a:endParaRPr>
          </a:p>
          <a:p>
            <a:pPr indent="96838"/>
            <a:r>
              <a:rPr lang="fr-FR">
                <a:solidFill>
                  <a:schemeClr val="bg1"/>
                </a:solidFill>
                <a:latin typeface="Gill Sans MT" pitchFamily="34" charset="0"/>
              </a:rPr>
              <a:t>initiative européenne de renforcement des capacités</a:t>
            </a:r>
            <a:endParaRPr lang="en-GB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2055" name="Text Box 10"/>
          <p:cNvSpPr txBox="1">
            <a:spLocks noChangeArrowheads="1"/>
          </p:cNvSpPr>
          <p:nvPr/>
        </p:nvSpPr>
        <p:spPr bwMode="auto">
          <a:xfrm>
            <a:off x="1244600" y="803275"/>
            <a:ext cx="8661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096000" algn="r"/>
              </a:tabLst>
            </a:pPr>
            <a:r>
              <a:rPr lang="fr-FR" sz="8000">
                <a:solidFill>
                  <a:srgbClr val="660066"/>
                </a:solidFill>
                <a:latin typeface="Gill Sans MT" pitchFamily="34" charset="0"/>
              </a:rPr>
              <a:t>	ecbi</a:t>
            </a:r>
            <a:r>
              <a:rPr lang="fr-FR" sz="5400">
                <a:solidFill>
                  <a:srgbClr val="660066"/>
                </a:solidFill>
                <a:latin typeface="Gill Sans MT" pitchFamily="34" charset="0"/>
              </a:rPr>
              <a:t>	</a:t>
            </a:r>
            <a:endParaRPr lang="en-GB" sz="5400">
              <a:solidFill>
                <a:srgbClr val="660066"/>
              </a:solidFill>
              <a:latin typeface="Gill Sans MT" pitchFamily="34" charset="0"/>
            </a:endParaRPr>
          </a:p>
        </p:txBody>
      </p:sp>
      <p:pic>
        <p:nvPicPr>
          <p:cNvPr id="2056" name="Picture 7"/>
          <p:cNvPicPr>
            <a:picLocks noChangeAspect="1" noChangeArrowheads="1"/>
          </p:cNvPicPr>
          <p:nvPr/>
        </p:nvPicPr>
        <p:blipFill>
          <a:blip r:embed="rId3" cstate="print"/>
          <a:srcRect r="1465" b="1465"/>
          <a:stretch>
            <a:fillRect/>
          </a:stretch>
        </p:blipFill>
        <p:spPr bwMode="auto">
          <a:xfrm>
            <a:off x="7691438" y="325438"/>
            <a:ext cx="1546225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1749425" y="5695950"/>
            <a:ext cx="7488238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solidFill>
                  <a:srgbClr val="660066"/>
                </a:solidFill>
                <a:latin typeface="Gill Sans MT" pitchFamily="34" charset="0"/>
              </a:rPr>
              <a:t>for sustained capacity building in support of international climate change negotiations</a:t>
            </a:r>
            <a:endParaRPr lang="fr-FR" sz="1600">
              <a:solidFill>
                <a:srgbClr val="660066"/>
              </a:solidFill>
              <a:latin typeface="Gill Sans MT" pitchFamily="34" charset="0"/>
            </a:endParaRPr>
          </a:p>
          <a:p>
            <a:pPr>
              <a:spcBef>
                <a:spcPts val="600"/>
              </a:spcBef>
            </a:pPr>
            <a:r>
              <a:rPr lang="fr-FR" sz="1600">
                <a:solidFill>
                  <a:srgbClr val="660066"/>
                </a:solidFill>
                <a:latin typeface="Gill Sans MT" pitchFamily="34" charset="0"/>
              </a:rPr>
              <a:t>pour un renforcement durable des capacités en appui aux négociations internationales sur les changements climatiques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92580" cy="692696"/>
          </a:xfrm>
        </p:spPr>
        <p:txBody>
          <a:bodyPr/>
          <a:lstStyle/>
          <a:p>
            <a:r>
              <a:rPr lang="fr-FR" sz="4000" b="1" dirty="0" smtClean="0"/>
              <a:t>ANGOISSES VERS DURBAN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92696"/>
            <a:ext cx="8661412" cy="6165304"/>
          </a:xfrm>
        </p:spPr>
        <p:txBody>
          <a:bodyPr/>
          <a:lstStyle/>
          <a:p>
            <a:pPr>
              <a:defRPr/>
            </a:pPr>
            <a:r>
              <a:rPr lang="fr-FR" dirty="0" smtClean="0">
                <a:solidFill>
                  <a:srgbClr val="FF0000"/>
                </a:solidFill>
              </a:rPr>
              <a:t>AWG/KP</a:t>
            </a:r>
          </a:p>
          <a:p>
            <a:pPr lvl="1">
              <a:defRPr/>
            </a:pPr>
            <a:r>
              <a:rPr lang="fr-FR" sz="2400" dirty="0" smtClean="0"/>
              <a:t>Canada, la Russie et le Japon: Désintérêt total pour une 2</a:t>
            </a:r>
            <a:r>
              <a:rPr lang="fr-FR" sz="2400" baseline="30000" dirty="0" smtClean="0"/>
              <a:t>nde</a:t>
            </a:r>
            <a:r>
              <a:rPr lang="fr-FR" sz="2400" dirty="0" smtClean="0"/>
              <a:t> période d’engagement post 2012. Donc  discussions à poursuivre. </a:t>
            </a:r>
            <a:r>
              <a:rPr lang="fr-FR" sz="2400" dirty="0" smtClean="0">
                <a:solidFill>
                  <a:srgbClr val="FF0000"/>
                </a:solidFill>
              </a:rPr>
              <a:t>Pour éviter le vide juridique entre les 2 périodes d’engagement, ¾ des parties doivent ratifier au plus tard le 3 octobre 2012. </a:t>
            </a:r>
            <a:r>
              <a:rPr lang="fr-FR" sz="2400" dirty="0" smtClean="0"/>
              <a:t>Sinon, accélérer les négociations </a:t>
            </a:r>
            <a:r>
              <a:rPr lang="fr-FR" sz="2400" b="1" u="sng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ou</a:t>
            </a:r>
            <a:r>
              <a:rPr lang="fr-FR" sz="2400" dirty="0" smtClean="0"/>
              <a:t> amender le PK avec des dispositions d’entrée en vigueur moins </a:t>
            </a:r>
            <a:r>
              <a:rPr lang="fr-FR" sz="2400" dirty="0" err="1" smtClean="0"/>
              <a:t>exigentes</a:t>
            </a:r>
            <a:r>
              <a:rPr lang="fr-FR" sz="2400" dirty="0" smtClean="0"/>
              <a:t> </a:t>
            </a:r>
            <a:r>
              <a:rPr lang="fr-FR" sz="2400" b="1" u="sng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ou</a:t>
            </a:r>
            <a:r>
              <a:rPr lang="fr-FR" sz="2400" dirty="0" smtClean="0"/>
              <a:t> appliquer de façon prévisionnelle les modifications au PK</a:t>
            </a:r>
          </a:p>
          <a:p>
            <a:pPr lvl="1">
              <a:defRPr/>
            </a:pPr>
            <a:r>
              <a:rPr lang="fr-FR" sz="2400" b="1" dirty="0" smtClean="0"/>
              <a:t>La Secrétaire Exécutive de la CCNUCC: « Une deuxième  période d’engagement du Protocole de Kyoto est possible mais elle ne fera qu’avec </a:t>
            </a:r>
            <a:r>
              <a:rPr lang="fr-FR" sz="2400" b="1" dirty="0" smtClean="0">
                <a:solidFill>
                  <a:srgbClr val="FF0000"/>
                </a:solidFill>
              </a:rPr>
              <a:t>des pays dont la contribution aux émissions constitue moins de 27% des émissions globales de GES</a:t>
            </a:r>
            <a:r>
              <a:rPr lang="fr-FR" sz="2400" b="1" dirty="0" smtClean="0"/>
              <a:t>. Il serait souhaitable aussi d’avoir un accord mondial qui implique tout le monde ».</a:t>
            </a:r>
            <a:endParaRPr lang="fr-FR" sz="2400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92580" cy="692696"/>
          </a:xfrm>
        </p:spPr>
        <p:txBody>
          <a:bodyPr/>
          <a:lstStyle/>
          <a:p>
            <a:r>
              <a:rPr lang="fr-FR" sz="4000" b="1" dirty="0" smtClean="0"/>
              <a:t>ANGOISSES VERS DURBAN </a:t>
            </a:r>
            <a:r>
              <a:rPr lang="fr-FR" sz="2800" b="1" dirty="0" smtClean="0"/>
              <a:t>Suite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92696"/>
            <a:ext cx="8661412" cy="6165304"/>
          </a:xfrm>
        </p:spPr>
        <p:txBody>
          <a:bodyPr/>
          <a:lstStyle/>
          <a:p>
            <a:pPr>
              <a:defRPr/>
            </a:pPr>
            <a:r>
              <a:rPr lang="fr-FR" dirty="0" smtClean="0">
                <a:solidFill>
                  <a:srgbClr val="FF0000"/>
                </a:solidFill>
              </a:rPr>
              <a:t>AWG/KP</a:t>
            </a:r>
          </a:p>
          <a:p>
            <a:pPr lvl="1"/>
            <a:r>
              <a:rPr lang="fr-FR" dirty="0" smtClean="0"/>
              <a:t>Les promesses faites en terme d’intensité de GES ou en terme d’équivalent CO2</a:t>
            </a:r>
          </a:p>
          <a:p>
            <a:pPr lvl="1"/>
            <a:r>
              <a:rPr lang="fr-FR" dirty="0" smtClean="0"/>
              <a:t>L’année de référence: 1990 ou 2005</a:t>
            </a:r>
          </a:p>
          <a:p>
            <a:pPr lvl="1"/>
            <a:r>
              <a:rPr lang="fr-FR" dirty="0" smtClean="0"/>
              <a:t>L’engagement des 4 pays du BASIC assorti de leur conditionnalité financière (Afrique du Sud: 10 – 100 milliards de $ US)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http://www.iisd.ca/climate/cop16/pix/10dec/DSC_1991europeanunion_s.jpg">
            <a:hlinkClick r:id="rId2" tooltip=".&#10;                        &lt;br /&gt;&lt;a href=&quot;images/9dec/DSC_0112.jpg&quot;&gt;Full Resolution&lt;/a&gt;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8661412" cy="5841268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92580" cy="692696"/>
          </a:xfrm>
        </p:spPr>
        <p:txBody>
          <a:bodyPr/>
          <a:lstStyle/>
          <a:p>
            <a:r>
              <a:rPr lang="fr-FR" sz="4000" b="1" dirty="0" smtClean="0"/>
              <a:t>ANGOISSES VERS DURBAN </a:t>
            </a:r>
            <a:r>
              <a:rPr lang="fr-FR" sz="2800" b="1" dirty="0" smtClean="0"/>
              <a:t>Suite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92696"/>
            <a:ext cx="8661412" cy="6165304"/>
          </a:xfrm>
        </p:spPr>
        <p:txBody>
          <a:bodyPr/>
          <a:lstStyle/>
          <a:p>
            <a:pPr>
              <a:defRPr/>
            </a:pPr>
            <a:r>
              <a:rPr lang="fr-FR" dirty="0" smtClean="0">
                <a:solidFill>
                  <a:srgbClr val="FF0000"/>
                </a:solidFill>
              </a:rPr>
              <a:t>AWG/LCA</a:t>
            </a:r>
          </a:p>
          <a:p>
            <a:pPr lvl="1">
              <a:defRPr/>
            </a:pPr>
            <a:r>
              <a:rPr lang="fr-FR" b="1" u="sng" dirty="0" smtClean="0">
                <a:solidFill>
                  <a:srgbClr val="0066FF"/>
                </a:solidFill>
              </a:rPr>
              <a:t>Vision partagée</a:t>
            </a:r>
            <a:r>
              <a:rPr lang="fr-FR" dirty="0" smtClean="0"/>
              <a:t>: La déception dans les PED =</a:t>
            </a:r>
            <a:r>
              <a:rPr lang="fr-FR" dirty="0" smtClean="0">
                <a:sym typeface="Wingdings" pitchFamily="2" charset="2"/>
              </a:rPr>
              <a:t></a:t>
            </a:r>
          </a:p>
          <a:p>
            <a:pPr lvl="2">
              <a:defRPr/>
            </a:pPr>
            <a:r>
              <a:rPr lang="fr-FR" dirty="0" err="1" smtClean="0">
                <a:sym typeface="Wingdings" pitchFamily="2" charset="2"/>
              </a:rPr>
              <a:t>SIDs</a:t>
            </a:r>
            <a:r>
              <a:rPr lang="fr-FR" dirty="0" smtClean="0">
                <a:sym typeface="Wingdings" pitchFamily="2" charset="2"/>
              </a:rPr>
              <a:t>: 1,5°C au lieu de 2°C donc 300 PPM</a:t>
            </a:r>
          </a:p>
          <a:p>
            <a:pPr lvl="2">
              <a:defRPr/>
            </a:pPr>
            <a:r>
              <a:rPr lang="fr-FR" dirty="0" smtClean="0">
                <a:sym typeface="Wingdings" pitchFamily="2" charset="2"/>
              </a:rPr>
              <a:t>Bolivie: 1°C au lieu de 2°C donc 350 PPM</a:t>
            </a:r>
          </a:p>
          <a:p>
            <a:pPr lvl="1">
              <a:defRPr/>
            </a:pPr>
            <a:r>
              <a:rPr lang="fr-FR" b="1" u="sng" dirty="0" smtClean="0">
                <a:solidFill>
                  <a:srgbClr val="0066FF"/>
                </a:solidFill>
              </a:rPr>
              <a:t>L’adaptation</a:t>
            </a:r>
          </a:p>
          <a:p>
            <a:pPr lvl="1">
              <a:buFontTx/>
              <a:buNone/>
              <a:defRPr/>
            </a:pPr>
            <a:r>
              <a:rPr lang="fr-FR" sz="2400" dirty="0" smtClean="0"/>
              <a:t>   La nouvelle version met l’accent sur l’établissement d’un cadre de mise en œuvre pour l’adaptation qui pourrait contenir </a:t>
            </a:r>
            <a:r>
              <a:rPr lang="fr-FR" sz="2000" dirty="0" smtClean="0"/>
              <a:t> : </a:t>
            </a:r>
          </a:p>
          <a:p>
            <a:pPr lvl="2">
              <a:defRPr/>
            </a:pPr>
            <a:r>
              <a:rPr lang="fr-FR" sz="2000" dirty="0" smtClean="0"/>
              <a:t>un comité sur l’adaptation ;</a:t>
            </a:r>
          </a:p>
          <a:p>
            <a:pPr lvl="2">
              <a:defRPr/>
            </a:pPr>
            <a:r>
              <a:rPr lang="fr-FR" sz="2000" dirty="0" smtClean="0"/>
              <a:t>un organe subsidiaire ou un organe consultatif sur l’adaptation ;</a:t>
            </a:r>
          </a:p>
          <a:p>
            <a:pPr lvl="2">
              <a:defRPr/>
            </a:pPr>
            <a:r>
              <a:rPr lang="fr-FR" sz="2000" dirty="0" smtClean="0"/>
              <a:t>un mécanisme international pour parer aux pertes et dommages incluant des assurances pour les évènements extrêmes ;</a:t>
            </a:r>
          </a:p>
          <a:p>
            <a:pPr lvl="2">
              <a:defRPr/>
            </a:pPr>
            <a:r>
              <a:rPr lang="fr-FR" sz="2000" dirty="0" smtClean="0"/>
              <a:t>des réseaux et des centres régionaux ; </a:t>
            </a:r>
          </a:p>
          <a:p>
            <a:pPr lvl="2">
              <a:defRPr/>
            </a:pPr>
            <a:r>
              <a:rPr lang="fr-FR" sz="2000" dirty="0" smtClean="0"/>
              <a:t>un processus qui permette aux PANA de s’exécuter</a:t>
            </a:r>
            <a:endParaRPr lang="fr-FR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92580" cy="692696"/>
          </a:xfrm>
        </p:spPr>
        <p:txBody>
          <a:bodyPr/>
          <a:lstStyle/>
          <a:p>
            <a:r>
              <a:rPr lang="fr-FR" sz="4000" b="1" dirty="0" smtClean="0"/>
              <a:t>ANGOISSES VERS DURBAN </a:t>
            </a:r>
            <a:r>
              <a:rPr lang="fr-FR" sz="2800" b="1" dirty="0" smtClean="0"/>
              <a:t>Suite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92696"/>
            <a:ext cx="8661412" cy="6165304"/>
          </a:xfrm>
        </p:spPr>
        <p:txBody>
          <a:bodyPr/>
          <a:lstStyle/>
          <a:p>
            <a:pPr>
              <a:defRPr/>
            </a:pPr>
            <a:r>
              <a:rPr lang="fr-FR" dirty="0" smtClean="0">
                <a:solidFill>
                  <a:srgbClr val="FF0000"/>
                </a:solidFill>
              </a:rPr>
              <a:t>AWG/LCA</a:t>
            </a:r>
          </a:p>
          <a:p>
            <a:pPr lvl="1">
              <a:defRPr/>
            </a:pPr>
            <a:r>
              <a:rPr lang="fr-FR" b="1" u="sng" dirty="0" smtClean="0">
                <a:solidFill>
                  <a:srgbClr val="0066FF"/>
                </a:solidFill>
              </a:rPr>
              <a:t>Atténuation</a:t>
            </a:r>
          </a:p>
          <a:p>
            <a:pPr lvl="2">
              <a:defRPr/>
            </a:pPr>
            <a:r>
              <a:rPr lang="fr-FR" dirty="0" smtClean="0"/>
              <a:t>Aucun engagement de réduction juridiquement contraignant, sur l’année de référence et sur l’échéance des engagements. Par conséquent, les mesures d’atténuation appropriées au niveau national (NAMA) ne seront attachées à aucune cible. Leur financement sera toutefois sujet aux procédures de mesure, rapport et vérification (MRV)</a:t>
            </a:r>
          </a:p>
          <a:p>
            <a:pPr lvl="1">
              <a:defRPr/>
            </a:pPr>
            <a:r>
              <a:rPr lang="fr-FR" b="1" u="sng" dirty="0" smtClean="0">
                <a:solidFill>
                  <a:srgbClr val="0066FF"/>
                </a:solidFill>
              </a:rPr>
              <a:t>Finances</a:t>
            </a:r>
          </a:p>
          <a:p>
            <a:pPr lvl="2">
              <a:defRPr/>
            </a:pPr>
            <a:r>
              <a:rPr lang="fr-FR" dirty="0" smtClean="0"/>
              <a:t>Dans le cadre du Fonds Vert pour le Climat, les travaux du Comité Transitoire mis en place pour sa conception sont en cours et les conclusions seront examinées à Durban. Les PMA souhaitent une répartition équilibrée des ressources entre la mitigation et l’adaptation dans le cadre du Fonds Verts sur le Climat.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92580" cy="692696"/>
          </a:xfrm>
        </p:spPr>
        <p:txBody>
          <a:bodyPr/>
          <a:lstStyle/>
          <a:p>
            <a:r>
              <a:rPr lang="fr-FR" sz="4000" b="1" dirty="0" smtClean="0"/>
              <a:t>ANGOISSES VERS DURBAN </a:t>
            </a:r>
            <a:r>
              <a:rPr lang="fr-FR" sz="2800" b="1" dirty="0" smtClean="0"/>
              <a:t>Fin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92696"/>
            <a:ext cx="8661412" cy="6165304"/>
          </a:xfrm>
        </p:spPr>
        <p:txBody>
          <a:bodyPr/>
          <a:lstStyle/>
          <a:p>
            <a:pPr>
              <a:defRPr/>
            </a:pPr>
            <a:r>
              <a:rPr lang="fr-FR" dirty="0" smtClean="0">
                <a:solidFill>
                  <a:srgbClr val="FF0000"/>
                </a:solidFill>
              </a:rPr>
              <a:t>AWG/LCA</a:t>
            </a:r>
          </a:p>
          <a:p>
            <a:pPr lvl="1">
              <a:defRPr/>
            </a:pPr>
            <a:r>
              <a:rPr lang="fr-FR" b="1" u="sng" dirty="0" smtClean="0">
                <a:solidFill>
                  <a:srgbClr val="0066FF"/>
                </a:solidFill>
              </a:rPr>
              <a:t>Technologie</a:t>
            </a:r>
          </a:p>
          <a:p>
            <a:pPr lvl="2">
              <a:defRPr/>
            </a:pPr>
            <a:r>
              <a:rPr lang="fr-FR" dirty="0" smtClean="0"/>
              <a:t>Comité exécutif sur la technologie (CET) et des Centres et réseaux des technologies du climat proposées (CRTC).</a:t>
            </a:r>
          </a:p>
          <a:p>
            <a:pPr lvl="2">
              <a:defRPr/>
            </a:pPr>
            <a:r>
              <a:rPr lang="fr-FR" dirty="0" smtClean="0"/>
              <a:t>Des nominations étant faites, leurs travaux thématiques seront organisés</a:t>
            </a:r>
          </a:p>
          <a:p>
            <a:pPr lvl="2">
              <a:defRPr/>
            </a:pPr>
            <a:endParaRPr lang="fr-FR" dirty="0" smtClean="0"/>
          </a:p>
          <a:p>
            <a:pPr>
              <a:defRPr/>
            </a:pPr>
            <a:r>
              <a:rPr lang="fr-FR" dirty="0" smtClean="0">
                <a:solidFill>
                  <a:srgbClr val="FF0000"/>
                </a:solidFill>
              </a:rPr>
              <a:t>FONDS VERT CLIMAT</a:t>
            </a:r>
          </a:p>
          <a:p>
            <a:pPr lvl="1">
              <a:defRPr/>
            </a:pPr>
            <a:r>
              <a:rPr lang="fr-FR" dirty="0" smtClean="0">
                <a:solidFill>
                  <a:srgbClr val="FF0000"/>
                </a:solidFill>
              </a:rPr>
              <a:t>Enjeux: </a:t>
            </a:r>
            <a:r>
              <a:rPr lang="fr-FR" dirty="0" smtClean="0"/>
              <a:t>Implication du privé, 2 fenêtres (adaptation, atténuation), renforcement capacités, statut juridique du fonds (complément, substitution, nouvelle formule?)</a:t>
            </a:r>
            <a:endParaRPr lang="fr-FR" dirty="0" smtClean="0">
              <a:solidFill>
                <a:srgbClr val="FF0000"/>
              </a:solidFill>
            </a:endParaRPr>
          </a:p>
          <a:p>
            <a:pPr lvl="1">
              <a:buNone/>
              <a:defRPr/>
            </a:pPr>
            <a:endParaRPr lang="fr-F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endParaRPr lang="fr-FR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4508" y="0"/>
            <a:ext cx="7848872" cy="692696"/>
          </a:xfrm>
        </p:spPr>
        <p:txBody>
          <a:bodyPr/>
          <a:lstStyle/>
          <a:p>
            <a:pPr algn="ctr"/>
            <a:r>
              <a:rPr lang="fr-FR" sz="4000" dirty="0" smtClean="0">
                <a:solidFill>
                  <a:srgbClr val="FF0000"/>
                </a:solidFill>
              </a:rPr>
              <a:t>CONCLUSION</a:t>
            </a:r>
            <a:endParaRPr lang="fr-FR" sz="4000" dirty="0">
              <a:solidFill>
                <a:srgbClr val="FF0000"/>
              </a:solidFill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0" y="692696"/>
            <a:ext cx="5097016" cy="6165304"/>
          </a:xfrm>
        </p:spPr>
        <p:txBody>
          <a:bodyPr/>
          <a:lstStyle/>
          <a:p>
            <a:r>
              <a:rPr lang="fr-FR" sz="2400" dirty="0" smtClean="0">
                <a:solidFill>
                  <a:srgbClr val="92D050"/>
                </a:solidFill>
              </a:rPr>
              <a:t>I- </a:t>
            </a:r>
            <a:r>
              <a:rPr lang="fr-FR" sz="2400" b="1" u="sng" dirty="0" smtClean="0">
                <a:solidFill>
                  <a:srgbClr val="92D050"/>
                </a:solidFill>
              </a:rPr>
              <a:t>Menace planétaire</a:t>
            </a:r>
          </a:p>
          <a:p>
            <a:r>
              <a:rPr lang="fr-FR" sz="2400" dirty="0" smtClean="0"/>
              <a:t>Elle est réelle en raison des [CO2] dans l’espace et l’inertie des PD: =</a:t>
            </a:r>
            <a:r>
              <a:rPr lang="fr-FR" sz="2400" dirty="0" smtClean="0">
                <a:sym typeface="Wingdings" pitchFamily="2" charset="2"/>
              </a:rPr>
              <a:t> pétitions</a:t>
            </a:r>
          </a:p>
          <a:p>
            <a:r>
              <a:rPr lang="fr-FR" sz="2400" dirty="0" smtClean="0">
                <a:solidFill>
                  <a:srgbClr val="92D050"/>
                </a:solidFill>
                <a:sym typeface="Wingdings" pitchFamily="2" charset="2"/>
              </a:rPr>
              <a:t>II- </a:t>
            </a:r>
            <a:r>
              <a:rPr lang="fr-FR" sz="2400" b="1" u="sng" dirty="0" smtClean="0">
                <a:solidFill>
                  <a:srgbClr val="92D050"/>
                </a:solidFill>
                <a:sym typeface="Wingdings" pitchFamily="2" charset="2"/>
              </a:rPr>
              <a:t>Espoir permis?</a:t>
            </a:r>
          </a:p>
          <a:p>
            <a:r>
              <a:rPr lang="fr-FR" sz="2400" dirty="0" smtClean="0"/>
              <a:t>Panama n’augure aucun espoir car les parties sont campées sur leurs positions</a:t>
            </a:r>
          </a:p>
          <a:p>
            <a:r>
              <a:rPr lang="fr-FR" sz="2400" dirty="0" smtClean="0"/>
              <a:t>Inde et Chine: pollueurs sont non engagés.</a:t>
            </a:r>
          </a:p>
          <a:p>
            <a:r>
              <a:rPr lang="fr-FR" sz="2400" b="1" u="sng" dirty="0" smtClean="0">
                <a:solidFill>
                  <a:srgbClr val="92D050"/>
                </a:solidFill>
              </a:rPr>
              <a:t>2012</a:t>
            </a:r>
            <a:r>
              <a:rPr lang="fr-FR" sz="2400" dirty="0" smtClean="0"/>
              <a:t>: Dernier délai; mais il serait tard au regard des procédures d’adhésion à opérer si un accord miracle est trouvé.</a:t>
            </a:r>
          </a:p>
          <a:p>
            <a:r>
              <a:rPr lang="fr-FR" sz="2400" b="1" u="sng" dirty="0" smtClean="0">
                <a:solidFill>
                  <a:srgbClr val="92D050"/>
                </a:solidFill>
              </a:rPr>
              <a:t>Quelle stratégie pour l’Afrique?</a:t>
            </a:r>
          </a:p>
          <a:p>
            <a:r>
              <a:rPr lang="fr-FR" sz="2400" dirty="0" smtClean="0">
                <a:solidFill>
                  <a:srgbClr val="660066"/>
                </a:solidFill>
              </a:rPr>
              <a:t>- Des alliances, Propositions écrites mais non versatiles, blocus, OMD, LCP</a:t>
            </a:r>
          </a:p>
          <a:p>
            <a:endParaRPr lang="fr-FR" dirty="0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68900" y="2287066"/>
            <a:ext cx="3996568" cy="3878238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36596" cy="944724"/>
          </a:xfrm>
        </p:spPr>
        <p:txBody>
          <a:bodyPr/>
          <a:lstStyle/>
          <a:p>
            <a:r>
              <a:rPr lang="fr-FR" sz="4000" b="1" dirty="0" smtClean="0"/>
              <a:t>Rappel sur les Décisions importantes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124744"/>
            <a:ext cx="8991600" cy="5733256"/>
          </a:xfrm>
        </p:spPr>
        <p:txBody>
          <a:bodyPr/>
          <a:lstStyle/>
          <a:p>
            <a:pPr eaLnBrk="1" hangingPunct="1"/>
            <a:r>
              <a:rPr lang="en-GB" sz="2800" dirty="0" err="1" smtClean="0">
                <a:solidFill>
                  <a:srgbClr val="FF0000"/>
                </a:solidFill>
              </a:rPr>
              <a:t>Décision</a:t>
            </a:r>
            <a:r>
              <a:rPr lang="en-GB" sz="2800" dirty="0" smtClean="0">
                <a:solidFill>
                  <a:srgbClr val="FF0000"/>
                </a:solidFill>
              </a:rPr>
              <a:t> 1/CP.16 - AWG-LCA</a:t>
            </a:r>
            <a:r>
              <a:rPr lang="en-GB" sz="2800" dirty="0" smtClean="0"/>
              <a:t> Vision </a:t>
            </a:r>
            <a:r>
              <a:rPr lang="en-GB" sz="2800" dirty="0" err="1" smtClean="0"/>
              <a:t>partagée</a:t>
            </a:r>
            <a:r>
              <a:rPr lang="en-GB" sz="2800" dirty="0" smtClean="0"/>
              <a:t>, Adaptation, </a:t>
            </a:r>
            <a:r>
              <a:rPr lang="en-GB" sz="2800" dirty="0" err="1" smtClean="0"/>
              <a:t>Atténuation</a:t>
            </a:r>
            <a:r>
              <a:rPr lang="en-GB" sz="2800" dirty="0" smtClean="0"/>
              <a:t>, Finance, technologies, </a:t>
            </a:r>
            <a:r>
              <a:rPr lang="en-GB" sz="2800" dirty="0" err="1" smtClean="0"/>
              <a:t>renforcement</a:t>
            </a:r>
            <a:r>
              <a:rPr lang="en-GB" sz="2800" dirty="0" smtClean="0"/>
              <a:t> des </a:t>
            </a:r>
            <a:r>
              <a:rPr lang="en-GB" sz="2800" dirty="0" err="1" smtClean="0"/>
              <a:t>capacités</a:t>
            </a:r>
            <a:r>
              <a:rPr lang="en-GB" sz="2800" dirty="0" smtClean="0"/>
              <a:t>, </a:t>
            </a:r>
            <a:r>
              <a:rPr lang="en-GB" sz="2800" dirty="0" err="1" smtClean="0"/>
              <a:t>L’examen</a:t>
            </a:r>
            <a:r>
              <a:rPr lang="en-GB" sz="2800" dirty="0" smtClean="0"/>
              <a:t> de </a:t>
            </a:r>
            <a:r>
              <a:rPr lang="en-GB" sz="2800" dirty="0" err="1" smtClean="0"/>
              <a:t>l’instrument</a:t>
            </a:r>
            <a:r>
              <a:rPr lang="en-GB" sz="2800" dirty="0" smtClean="0"/>
              <a:t>, </a:t>
            </a:r>
            <a:r>
              <a:rPr lang="en-GB" sz="2800" dirty="0" err="1" smtClean="0"/>
              <a:t>l’extension</a:t>
            </a:r>
            <a:r>
              <a:rPr lang="en-GB" sz="2800" dirty="0" smtClean="0"/>
              <a:t> du </a:t>
            </a:r>
            <a:r>
              <a:rPr lang="en-GB" sz="2800" dirty="0" err="1" smtClean="0"/>
              <a:t>mandat</a:t>
            </a:r>
            <a:r>
              <a:rPr lang="en-GB" sz="2800" dirty="0" smtClean="0"/>
              <a:t> du </a:t>
            </a:r>
            <a:r>
              <a:rPr lang="en-GB" sz="2800" dirty="0" err="1" smtClean="0"/>
              <a:t>Groupe</a:t>
            </a:r>
            <a:r>
              <a:rPr lang="en-GB" sz="2800" dirty="0" smtClean="0"/>
              <a:t>.</a:t>
            </a:r>
          </a:p>
          <a:p>
            <a:pPr eaLnBrk="1" hangingPunct="1"/>
            <a:endParaRPr lang="en-GB" sz="2800" dirty="0" smtClean="0"/>
          </a:p>
          <a:p>
            <a:pPr eaLnBrk="1" hangingPunct="1"/>
            <a:r>
              <a:rPr lang="en-GB" sz="2800" dirty="0" err="1" smtClean="0">
                <a:solidFill>
                  <a:srgbClr val="FF0000"/>
                </a:solidFill>
              </a:rPr>
              <a:t>Décision</a:t>
            </a:r>
            <a:r>
              <a:rPr lang="en-GB" sz="2800" dirty="0" smtClean="0">
                <a:solidFill>
                  <a:srgbClr val="FF0000"/>
                </a:solidFill>
              </a:rPr>
              <a:t> 1/CMP.6 - AWG-KP</a:t>
            </a:r>
          </a:p>
          <a:p>
            <a:pPr eaLnBrk="1" hangingPunct="1">
              <a:buNone/>
            </a:pPr>
            <a:r>
              <a:rPr lang="en-GB" sz="2800" dirty="0" smtClean="0"/>
              <a:t>   Extension du </a:t>
            </a:r>
            <a:r>
              <a:rPr lang="en-GB" sz="2800" dirty="0" err="1" smtClean="0"/>
              <a:t>mandat</a:t>
            </a:r>
            <a:r>
              <a:rPr lang="en-GB" sz="2800" dirty="0" smtClean="0"/>
              <a:t> du </a:t>
            </a:r>
            <a:r>
              <a:rPr lang="en-GB" sz="2800" dirty="0" err="1" smtClean="0"/>
              <a:t>groupe</a:t>
            </a:r>
            <a:r>
              <a:rPr lang="en-GB" sz="2800" dirty="0" smtClean="0"/>
              <a:t>, les options pour </a:t>
            </a:r>
            <a:r>
              <a:rPr lang="en-GB" sz="2800" dirty="0" err="1" smtClean="0"/>
              <a:t>éviter</a:t>
            </a:r>
            <a:r>
              <a:rPr lang="en-GB" sz="2800" dirty="0" smtClean="0"/>
              <a:t> le vide entre les 2 </a:t>
            </a:r>
            <a:r>
              <a:rPr lang="en-GB" sz="2800" dirty="0" err="1" smtClean="0"/>
              <a:t>périodes</a:t>
            </a:r>
            <a:r>
              <a:rPr lang="en-GB" sz="2800" dirty="0" smtClean="0"/>
              <a:t> </a:t>
            </a:r>
            <a:r>
              <a:rPr lang="en-GB" sz="2800" dirty="0" err="1" smtClean="0"/>
              <a:t>d’engagement</a:t>
            </a:r>
            <a:r>
              <a:rPr lang="en-GB" sz="2800" dirty="0" smtClean="0"/>
              <a:t>, </a:t>
            </a:r>
            <a:r>
              <a:rPr lang="en-GB" sz="2800" dirty="0" err="1" smtClean="0"/>
              <a:t>Année</a:t>
            </a:r>
            <a:r>
              <a:rPr lang="en-GB" sz="2800" dirty="0" smtClean="0"/>
              <a:t> de base, </a:t>
            </a:r>
            <a:r>
              <a:rPr lang="en-GB" sz="2800" dirty="0" err="1" smtClean="0"/>
              <a:t>Poursuite</a:t>
            </a:r>
            <a:r>
              <a:rPr lang="en-GB" sz="2800" dirty="0" smtClean="0"/>
              <a:t> des </a:t>
            </a:r>
            <a:r>
              <a:rPr lang="en-GB" sz="2800" dirty="0" err="1" smtClean="0"/>
              <a:t>mécanismes</a:t>
            </a:r>
            <a:r>
              <a:rPr lang="en-GB" sz="2800" dirty="0" smtClean="0"/>
              <a:t> </a:t>
            </a:r>
          </a:p>
          <a:p>
            <a:pPr eaLnBrk="1" hangingPunct="1">
              <a:buNone/>
            </a:pPr>
            <a:endParaRPr lang="en-GB" sz="2800" dirty="0" smtClean="0"/>
          </a:p>
          <a:p>
            <a:pPr eaLnBrk="1" hangingPunct="1"/>
            <a:r>
              <a:rPr lang="fr-FR" sz="2800" dirty="0" smtClean="0">
                <a:solidFill>
                  <a:srgbClr val="FF0000"/>
                </a:solidFill>
              </a:rPr>
              <a:t>Examen des activités d’atténuation LULUCF</a:t>
            </a:r>
            <a:endParaRPr lang="fr-BE" sz="2800" dirty="0" smtClean="0"/>
          </a:p>
          <a:p>
            <a:pPr marL="609600" indent="-609600">
              <a:buFontTx/>
              <a:buNone/>
            </a:pPr>
            <a:endParaRPr lang="en-GB" b="1" dirty="0" smtClean="0"/>
          </a:p>
          <a:p>
            <a:pPr marL="990600" lvl="1" indent="-533400"/>
            <a:endParaRPr lang="en-GB" dirty="0" smtClean="0"/>
          </a:p>
          <a:p>
            <a:pPr marL="609600" indent="-609600"/>
            <a:endParaRPr lang="en-GB" dirty="0" smtClean="0"/>
          </a:p>
          <a:p>
            <a:pPr marL="609600" indent="-609600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25408" cy="764704"/>
          </a:xfrm>
        </p:spPr>
        <p:txBody>
          <a:bodyPr/>
          <a:lstStyle/>
          <a:p>
            <a:pPr algn="ctr"/>
            <a:r>
              <a:rPr lang="fr-FR" sz="4000" dirty="0" smtClean="0"/>
              <a:t>Rappel sur les Décisions importantes</a:t>
            </a:r>
            <a:endParaRPr lang="fr-FR" sz="400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0" y="872716"/>
            <a:ext cx="4340932" cy="5985284"/>
          </a:xfrm>
        </p:spPr>
        <p:txBody>
          <a:bodyPr/>
          <a:lstStyle/>
          <a:p>
            <a:pPr eaLnBrk="1" hangingPunct="1"/>
            <a:r>
              <a:rPr lang="en-GB" sz="2000" dirty="0" err="1" smtClean="0">
                <a:solidFill>
                  <a:srgbClr val="FF0000"/>
                </a:solidFill>
              </a:rPr>
              <a:t>Décision</a:t>
            </a:r>
            <a:r>
              <a:rPr lang="en-GB" sz="2000" dirty="0" smtClean="0">
                <a:solidFill>
                  <a:srgbClr val="FF0000"/>
                </a:solidFill>
              </a:rPr>
              <a:t> 1/CP.16 - AWG-LCA</a:t>
            </a:r>
            <a:r>
              <a:rPr lang="en-GB" sz="2000" dirty="0" smtClean="0"/>
              <a:t> Vision </a:t>
            </a:r>
            <a:r>
              <a:rPr lang="en-GB" sz="2000" dirty="0" err="1" smtClean="0"/>
              <a:t>partagée</a:t>
            </a:r>
            <a:r>
              <a:rPr lang="en-GB" sz="2000" dirty="0" smtClean="0"/>
              <a:t>, Adaptation, </a:t>
            </a:r>
            <a:r>
              <a:rPr lang="en-GB" sz="2000" dirty="0" err="1" smtClean="0"/>
              <a:t>Atténuation</a:t>
            </a:r>
            <a:r>
              <a:rPr lang="en-GB" sz="2000" dirty="0" smtClean="0"/>
              <a:t>, Finance, technologies, </a:t>
            </a:r>
            <a:r>
              <a:rPr lang="en-GB" sz="2000" dirty="0" err="1" smtClean="0"/>
              <a:t>renforcement</a:t>
            </a:r>
            <a:r>
              <a:rPr lang="en-GB" sz="2000" dirty="0" smtClean="0"/>
              <a:t> des </a:t>
            </a:r>
            <a:r>
              <a:rPr lang="en-GB" sz="2000" dirty="0" err="1" smtClean="0"/>
              <a:t>capacités</a:t>
            </a:r>
            <a:r>
              <a:rPr lang="en-GB" sz="2000" dirty="0" smtClean="0"/>
              <a:t>, MNV, </a:t>
            </a:r>
            <a:r>
              <a:rPr lang="en-GB" sz="2000" dirty="0" err="1" smtClean="0"/>
              <a:t>L’examen</a:t>
            </a:r>
            <a:r>
              <a:rPr lang="en-GB" sz="2000" dirty="0" smtClean="0"/>
              <a:t> de </a:t>
            </a:r>
            <a:r>
              <a:rPr lang="en-GB" sz="2000" dirty="0" err="1" smtClean="0"/>
              <a:t>l’instrument</a:t>
            </a:r>
            <a:r>
              <a:rPr lang="en-GB" sz="2000" dirty="0" smtClean="0"/>
              <a:t>, </a:t>
            </a:r>
            <a:r>
              <a:rPr lang="en-GB" sz="2000" dirty="0" err="1" smtClean="0"/>
              <a:t>l’extension</a:t>
            </a:r>
            <a:r>
              <a:rPr lang="en-GB" sz="2000" dirty="0" smtClean="0"/>
              <a:t> du </a:t>
            </a:r>
            <a:r>
              <a:rPr lang="en-GB" sz="2000" dirty="0" err="1" smtClean="0"/>
              <a:t>mandat</a:t>
            </a:r>
            <a:r>
              <a:rPr lang="en-GB" sz="2000" dirty="0" smtClean="0"/>
              <a:t> du </a:t>
            </a:r>
            <a:r>
              <a:rPr lang="en-GB" sz="2000" dirty="0" err="1" smtClean="0"/>
              <a:t>Groupe</a:t>
            </a:r>
            <a:r>
              <a:rPr lang="en-GB" sz="2000" dirty="0" smtClean="0"/>
              <a:t>.</a:t>
            </a:r>
          </a:p>
          <a:p>
            <a:pPr eaLnBrk="1" hangingPunct="1"/>
            <a:endParaRPr lang="en-GB" sz="2000" dirty="0" smtClean="0"/>
          </a:p>
          <a:p>
            <a:pPr eaLnBrk="1" hangingPunct="1"/>
            <a:r>
              <a:rPr lang="en-GB" sz="2000" dirty="0" err="1" smtClean="0">
                <a:solidFill>
                  <a:srgbClr val="FF0000"/>
                </a:solidFill>
              </a:rPr>
              <a:t>Décision</a:t>
            </a:r>
            <a:r>
              <a:rPr lang="en-GB" sz="2000" dirty="0" smtClean="0">
                <a:solidFill>
                  <a:srgbClr val="FF0000"/>
                </a:solidFill>
              </a:rPr>
              <a:t> 1/CMP.6 - AWG-KP</a:t>
            </a:r>
          </a:p>
          <a:p>
            <a:pPr eaLnBrk="1" hangingPunct="1"/>
            <a:r>
              <a:rPr lang="en-GB" sz="2000" dirty="0" smtClean="0"/>
              <a:t>   Extension du </a:t>
            </a:r>
            <a:r>
              <a:rPr lang="en-GB" sz="2000" dirty="0" err="1" smtClean="0"/>
              <a:t>mandat</a:t>
            </a:r>
            <a:r>
              <a:rPr lang="en-GB" sz="2000" dirty="0" smtClean="0"/>
              <a:t> du </a:t>
            </a:r>
            <a:r>
              <a:rPr lang="en-GB" sz="2000" dirty="0" err="1" smtClean="0"/>
              <a:t>groupe</a:t>
            </a:r>
            <a:r>
              <a:rPr lang="en-GB" sz="2000" dirty="0" smtClean="0"/>
              <a:t>, les options pour </a:t>
            </a:r>
            <a:r>
              <a:rPr lang="en-GB" sz="2000" dirty="0" err="1" smtClean="0"/>
              <a:t>éviter</a:t>
            </a:r>
            <a:r>
              <a:rPr lang="en-GB" sz="2000" dirty="0" smtClean="0"/>
              <a:t> le vide entre les 2 </a:t>
            </a:r>
            <a:r>
              <a:rPr lang="en-GB" sz="2000" dirty="0" err="1" smtClean="0"/>
              <a:t>périodes</a:t>
            </a:r>
            <a:r>
              <a:rPr lang="en-GB" sz="2000" dirty="0" smtClean="0"/>
              <a:t> </a:t>
            </a:r>
            <a:r>
              <a:rPr lang="en-GB" sz="2000" dirty="0" err="1" smtClean="0"/>
              <a:t>d’engagement</a:t>
            </a:r>
            <a:r>
              <a:rPr lang="en-GB" sz="2000" dirty="0" smtClean="0"/>
              <a:t>, </a:t>
            </a:r>
            <a:r>
              <a:rPr lang="en-GB" sz="2000" dirty="0" err="1" smtClean="0"/>
              <a:t>Année</a:t>
            </a:r>
            <a:r>
              <a:rPr lang="en-GB" sz="2000" dirty="0" smtClean="0"/>
              <a:t> de base, </a:t>
            </a:r>
            <a:r>
              <a:rPr lang="en-GB" sz="2000" dirty="0" err="1" smtClean="0"/>
              <a:t>Poursuite</a:t>
            </a:r>
            <a:r>
              <a:rPr lang="en-GB" sz="2000" dirty="0" smtClean="0"/>
              <a:t> des </a:t>
            </a:r>
            <a:r>
              <a:rPr lang="en-GB" sz="2000" dirty="0" err="1" smtClean="0"/>
              <a:t>mécanismes</a:t>
            </a:r>
            <a:r>
              <a:rPr lang="en-GB" sz="2000" dirty="0" smtClean="0"/>
              <a:t>, </a:t>
            </a:r>
            <a:r>
              <a:rPr lang="en-GB" sz="2000" dirty="0" err="1" smtClean="0"/>
              <a:t>forme</a:t>
            </a:r>
            <a:r>
              <a:rPr lang="en-GB" sz="2000" dirty="0" smtClean="0"/>
              <a:t> </a:t>
            </a:r>
            <a:r>
              <a:rPr lang="en-GB" sz="2000" dirty="0" err="1" smtClean="0"/>
              <a:t>légale</a:t>
            </a:r>
            <a:r>
              <a:rPr lang="en-GB" sz="2000" dirty="0" smtClean="0"/>
              <a:t> </a:t>
            </a:r>
          </a:p>
          <a:p>
            <a:pPr eaLnBrk="1" hangingPunct="1"/>
            <a:endParaRPr lang="en-GB" sz="2000" dirty="0" smtClean="0"/>
          </a:p>
          <a:p>
            <a:pPr eaLnBrk="1" hangingPunct="1"/>
            <a:r>
              <a:rPr lang="fr-FR" sz="2000" dirty="0" smtClean="0">
                <a:solidFill>
                  <a:srgbClr val="FF0000"/>
                </a:solidFill>
              </a:rPr>
              <a:t>Décision 2/CMP.6: </a:t>
            </a:r>
            <a:r>
              <a:rPr lang="fr-FR" sz="2000" dirty="0" smtClean="0"/>
              <a:t>Examen des activités d’atténuation LULUCF</a:t>
            </a:r>
            <a:endParaRPr lang="fr-FR" sz="2000" dirty="0"/>
          </a:p>
        </p:txBody>
      </p:sp>
      <p:pic>
        <p:nvPicPr>
          <p:cNvPr id="5" name="Picture 12" descr="http://www.iisd.ca/climate/cop16/pix/10dec/DSC_2691%20bolivia_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68924" y="2204864"/>
            <a:ext cx="4392489" cy="3636404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8484" y="0"/>
            <a:ext cx="8420100" cy="764704"/>
          </a:xfrm>
        </p:spPr>
        <p:txBody>
          <a:bodyPr/>
          <a:lstStyle/>
          <a:p>
            <a:r>
              <a:rPr lang="fr-FR" b="1" dirty="0" smtClean="0"/>
              <a:t>RESULTATS DE CANCUN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80728"/>
            <a:ext cx="8733420" cy="5724636"/>
          </a:xfrm>
        </p:spPr>
        <p:txBody>
          <a:bodyPr/>
          <a:lstStyle/>
          <a:p>
            <a:pPr eaLnBrk="1" hangingPunct="1"/>
            <a:r>
              <a:rPr lang="en-GB" altLang="zh-CN" sz="2800" b="1" dirty="0" smtClean="0">
                <a:solidFill>
                  <a:srgbClr val="FF0000"/>
                </a:solidFill>
                <a:ea typeface="宋体" pitchFamily="2" charset="-122"/>
              </a:rPr>
              <a:t>Adaptation</a:t>
            </a:r>
            <a:r>
              <a:rPr lang="en-GB" altLang="zh-CN" sz="2800" b="1" dirty="0" smtClean="0">
                <a:ea typeface="宋体" pitchFamily="2" charset="-122"/>
              </a:rPr>
              <a:t>:</a:t>
            </a:r>
            <a:r>
              <a:rPr lang="en-GB" altLang="zh-CN" sz="2800" dirty="0" smtClean="0">
                <a:ea typeface="宋体" pitchFamily="2" charset="-122"/>
              </a:rPr>
              <a:t> Cadre </a:t>
            </a:r>
            <a:r>
              <a:rPr lang="en-GB" altLang="zh-CN" sz="2800" dirty="0" err="1" smtClean="0">
                <a:ea typeface="宋体" pitchFamily="2" charset="-122"/>
              </a:rPr>
              <a:t>d’Adaptation</a:t>
            </a:r>
            <a:r>
              <a:rPr lang="en-GB" altLang="zh-CN" sz="2800" dirty="0" smtClean="0">
                <a:ea typeface="宋体" pitchFamily="2" charset="-122"/>
              </a:rPr>
              <a:t> de Cancun; </a:t>
            </a:r>
            <a:r>
              <a:rPr lang="en-GB" altLang="zh-CN" sz="2800" dirty="0" err="1" smtClean="0">
                <a:ea typeface="宋体" pitchFamily="2" charset="-122"/>
              </a:rPr>
              <a:t>Comité</a:t>
            </a:r>
            <a:r>
              <a:rPr lang="en-GB" altLang="zh-CN" sz="2800" dirty="0" smtClean="0">
                <a:ea typeface="宋体" pitchFamily="2" charset="-122"/>
              </a:rPr>
              <a:t> </a:t>
            </a:r>
            <a:r>
              <a:rPr lang="en-GB" altLang="zh-CN" sz="2800" dirty="0" err="1" smtClean="0">
                <a:ea typeface="宋体" pitchFamily="2" charset="-122"/>
              </a:rPr>
              <a:t>Executif</a:t>
            </a:r>
            <a:r>
              <a:rPr lang="en-GB" altLang="zh-CN" sz="2800" dirty="0" smtClean="0">
                <a:ea typeface="宋体" pitchFamily="2" charset="-122"/>
              </a:rPr>
              <a:t> </a:t>
            </a:r>
            <a:r>
              <a:rPr lang="en-GB" altLang="zh-CN" sz="2800" dirty="0" err="1" smtClean="0">
                <a:ea typeface="宋体" pitchFamily="2" charset="-122"/>
              </a:rPr>
              <a:t>mis</a:t>
            </a:r>
            <a:r>
              <a:rPr lang="en-GB" altLang="zh-CN" sz="2800" dirty="0" smtClean="0">
                <a:ea typeface="宋体" pitchFamily="2" charset="-122"/>
              </a:rPr>
              <a:t> en place, travail </a:t>
            </a:r>
            <a:r>
              <a:rPr lang="en-GB" altLang="zh-CN" sz="2800" dirty="0" err="1" smtClean="0">
                <a:ea typeface="宋体" pitchFamily="2" charset="-122"/>
              </a:rPr>
              <a:t>complémentaire</a:t>
            </a:r>
            <a:r>
              <a:rPr lang="en-GB" altLang="zh-CN" sz="2800" dirty="0" smtClean="0">
                <a:ea typeface="宋体" pitchFamily="2" charset="-122"/>
              </a:rPr>
              <a:t> à faire </a:t>
            </a:r>
            <a:r>
              <a:rPr lang="en-GB" altLang="zh-CN" sz="2800" dirty="0" err="1" smtClean="0">
                <a:ea typeface="宋体" pitchFamily="2" charset="-122"/>
              </a:rPr>
              <a:t>sur</a:t>
            </a:r>
            <a:r>
              <a:rPr lang="en-GB" altLang="zh-CN" sz="2800" dirty="0" smtClean="0">
                <a:ea typeface="宋体" pitchFamily="2" charset="-122"/>
              </a:rPr>
              <a:t> les </a:t>
            </a:r>
            <a:r>
              <a:rPr lang="en-GB" altLang="zh-CN" sz="2800" dirty="0" err="1" smtClean="0">
                <a:ea typeface="宋体" pitchFamily="2" charset="-122"/>
              </a:rPr>
              <a:t>pertes</a:t>
            </a:r>
            <a:r>
              <a:rPr lang="en-GB" altLang="zh-CN" sz="2800" dirty="0" smtClean="0">
                <a:ea typeface="宋体" pitchFamily="2" charset="-122"/>
              </a:rPr>
              <a:t> et </a:t>
            </a:r>
            <a:r>
              <a:rPr lang="en-GB" altLang="zh-CN" sz="2800" dirty="0" err="1" smtClean="0">
                <a:ea typeface="宋体" pitchFamily="2" charset="-122"/>
              </a:rPr>
              <a:t>dommages</a:t>
            </a:r>
            <a:endParaRPr lang="en-GB" altLang="zh-CN" sz="2800" dirty="0" smtClean="0">
              <a:ea typeface="宋体" pitchFamily="2" charset="-122"/>
            </a:endParaRPr>
          </a:p>
          <a:p>
            <a:r>
              <a:rPr lang="en-GB" altLang="zh-CN" sz="2800" b="1" dirty="0" smtClean="0">
                <a:solidFill>
                  <a:srgbClr val="FF0000"/>
                </a:solidFill>
                <a:ea typeface="宋体" pitchFamily="2" charset="-122"/>
              </a:rPr>
              <a:t>Technologies</a:t>
            </a:r>
            <a:r>
              <a:rPr lang="en-GB" altLang="zh-CN" sz="2800" b="1" dirty="0" smtClean="0">
                <a:ea typeface="宋体" pitchFamily="2" charset="-122"/>
              </a:rPr>
              <a:t>: </a:t>
            </a:r>
            <a:r>
              <a:rPr lang="en-GB" altLang="zh-CN" sz="2800" dirty="0" smtClean="0">
                <a:ea typeface="宋体" pitchFamily="2" charset="-122"/>
              </a:rPr>
              <a:t>Centre et </a:t>
            </a:r>
            <a:r>
              <a:rPr lang="en-GB" altLang="zh-CN" sz="2800" dirty="0" err="1" smtClean="0">
                <a:ea typeface="宋体" pitchFamily="2" charset="-122"/>
              </a:rPr>
              <a:t>réseau</a:t>
            </a:r>
            <a:r>
              <a:rPr lang="en-GB" altLang="zh-CN" sz="2800" dirty="0" smtClean="0">
                <a:ea typeface="宋体" pitchFamily="2" charset="-122"/>
              </a:rPr>
              <a:t> </a:t>
            </a:r>
            <a:r>
              <a:rPr lang="en-GB" altLang="zh-CN" sz="2800" dirty="0" err="1" smtClean="0">
                <a:ea typeface="宋体" pitchFamily="2" charset="-122"/>
              </a:rPr>
              <a:t>sur</a:t>
            </a:r>
            <a:r>
              <a:rPr lang="en-GB" altLang="zh-CN" sz="2800" dirty="0" smtClean="0">
                <a:ea typeface="宋体" pitchFamily="2" charset="-122"/>
              </a:rPr>
              <a:t> les technologies; </a:t>
            </a:r>
            <a:r>
              <a:rPr lang="en-GB" altLang="zh-CN" sz="2800" dirty="0" err="1" smtClean="0">
                <a:ea typeface="宋体" pitchFamily="2" charset="-122"/>
              </a:rPr>
              <a:t>Comité</a:t>
            </a:r>
            <a:r>
              <a:rPr lang="en-GB" altLang="zh-CN" sz="2800" dirty="0" smtClean="0">
                <a:ea typeface="宋体" pitchFamily="2" charset="-122"/>
              </a:rPr>
              <a:t> </a:t>
            </a:r>
            <a:r>
              <a:rPr lang="en-GB" altLang="zh-CN" sz="2800" dirty="0" err="1" smtClean="0">
                <a:ea typeface="宋体" pitchFamily="2" charset="-122"/>
              </a:rPr>
              <a:t>Executif</a:t>
            </a:r>
            <a:r>
              <a:rPr lang="en-GB" altLang="zh-CN" sz="2800" dirty="0" smtClean="0">
                <a:ea typeface="宋体" pitchFamily="2" charset="-122"/>
              </a:rPr>
              <a:t> </a:t>
            </a:r>
            <a:r>
              <a:rPr lang="en-GB" altLang="zh-CN" sz="2800" dirty="0" err="1" smtClean="0">
                <a:ea typeface="宋体" pitchFamily="2" charset="-122"/>
              </a:rPr>
              <a:t>mis</a:t>
            </a:r>
            <a:r>
              <a:rPr lang="en-GB" altLang="zh-CN" sz="2800" dirty="0" smtClean="0">
                <a:ea typeface="宋体" pitchFamily="2" charset="-122"/>
              </a:rPr>
              <a:t> en place (</a:t>
            </a:r>
            <a:r>
              <a:rPr lang="en-GB" altLang="zh-CN" sz="2800" dirty="0" err="1" smtClean="0">
                <a:ea typeface="宋体" pitchFamily="2" charset="-122"/>
              </a:rPr>
              <a:t>Afrique</a:t>
            </a:r>
            <a:r>
              <a:rPr lang="en-GB" altLang="zh-CN" sz="2800" dirty="0" smtClean="0">
                <a:ea typeface="宋体" pitchFamily="2" charset="-122"/>
              </a:rPr>
              <a:t>: </a:t>
            </a:r>
            <a:r>
              <a:rPr lang="fr-FR" sz="2800" dirty="0" smtClean="0"/>
              <a:t>Négociateur : Soudan, Expert technique sur l’adaptation : Kenya</a:t>
            </a:r>
          </a:p>
          <a:p>
            <a:r>
              <a:rPr lang="fr-FR" sz="2800" dirty="0" smtClean="0"/>
              <a:t>Expert technique sur l’atténuation : Algérie)</a:t>
            </a:r>
            <a:endParaRPr lang="en-GB" altLang="zh-CN" sz="2800" dirty="0" smtClean="0">
              <a:ea typeface="宋体" pitchFamily="2" charset="-122"/>
            </a:endParaRPr>
          </a:p>
          <a:p>
            <a:pPr eaLnBrk="1" hangingPunct="1"/>
            <a:r>
              <a:rPr lang="en-GB" altLang="zh-CN" sz="2800" b="1" dirty="0" smtClean="0">
                <a:solidFill>
                  <a:srgbClr val="FF0000"/>
                </a:solidFill>
                <a:ea typeface="宋体" pitchFamily="2" charset="-122"/>
              </a:rPr>
              <a:t>REDD+</a:t>
            </a:r>
            <a:r>
              <a:rPr lang="en-GB" altLang="zh-CN" sz="2800" b="1" dirty="0" smtClean="0">
                <a:ea typeface="宋体" pitchFamily="2" charset="-122"/>
              </a:rPr>
              <a:t>: </a:t>
            </a:r>
            <a:r>
              <a:rPr lang="en-GB" altLang="zh-CN" sz="2800" dirty="0" err="1" smtClean="0">
                <a:ea typeface="宋体" pitchFamily="2" charset="-122"/>
              </a:rPr>
              <a:t>Mecanisme</a:t>
            </a:r>
            <a:r>
              <a:rPr lang="en-GB" altLang="zh-CN" sz="2800" dirty="0" smtClean="0">
                <a:ea typeface="宋体" pitchFamily="2" charset="-122"/>
              </a:rPr>
              <a:t> en place, Approach à 3-phases (</a:t>
            </a:r>
            <a:r>
              <a:rPr lang="en-GB" altLang="zh-CN" sz="2800" dirty="0" err="1" smtClean="0">
                <a:ea typeface="宋体" pitchFamily="2" charset="-122"/>
              </a:rPr>
              <a:t>gouvernance</a:t>
            </a:r>
            <a:r>
              <a:rPr lang="en-GB" altLang="zh-CN" sz="2800" dirty="0" smtClean="0">
                <a:ea typeface="宋体" pitchFamily="2" charset="-122"/>
              </a:rPr>
              <a:t> + </a:t>
            </a:r>
            <a:r>
              <a:rPr lang="en-GB" altLang="zh-CN" sz="2800" dirty="0" err="1" smtClean="0">
                <a:ea typeface="宋体" pitchFamily="2" charset="-122"/>
              </a:rPr>
              <a:t>systèmes</a:t>
            </a:r>
            <a:r>
              <a:rPr lang="en-GB" altLang="zh-CN" sz="2800" dirty="0" smtClean="0">
                <a:ea typeface="宋体" pitchFamily="2" charset="-122"/>
              </a:rPr>
              <a:t> de surveillance, </a:t>
            </a:r>
            <a:r>
              <a:rPr lang="en-GB" altLang="zh-CN" sz="2800" dirty="0" err="1" smtClean="0">
                <a:ea typeface="宋体" pitchFamily="2" charset="-122"/>
              </a:rPr>
              <a:t>planification</a:t>
            </a:r>
            <a:r>
              <a:rPr lang="en-GB" altLang="zh-CN" sz="2800" dirty="0" smtClean="0">
                <a:ea typeface="宋体" pitchFamily="2" charset="-122"/>
              </a:rPr>
              <a:t>, </a:t>
            </a:r>
            <a:r>
              <a:rPr lang="en-GB" altLang="zh-CN" sz="2800" dirty="0" err="1" smtClean="0">
                <a:ea typeface="宋体" pitchFamily="2" charset="-122"/>
              </a:rPr>
              <a:t>paiements</a:t>
            </a:r>
            <a:r>
              <a:rPr lang="en-GB" altLang="zh-CN" sz="2800" dirty="0" smtClean="0">
                <a:ea typeface="宋体" pitchFamily="2" charset="-122"/>
              </a:rPr>
              <a:t> </a:t>
            </a:r>
            <a:r>
              <a:rPr lang="en-GB" altLang="zh-CN" sz="2800" dirty="0" err="1" smtClean="0">
                <a:ea typeface="宋体" pitchFamily="2" charset="-122"/>
              </a:rPr>
              <a:t>sur</a:t>
            </a:r>
            <a:r>
              <a:rPr lang="en-GB" altLang="zh-CN" sz="2800" dirty="0" smtClean="0">
                <a:ea typeface="宋体" pitchFamily="2" charset="-122"/>
              </a:rPr>
              <a:t> performances), Etudes </a:t>
            </a:r>
            <a:r>
              <a:rPr lang="en-GB" altLang="zh-CN" sz="2800" dirty="0" err="1" smtClean="0">
                <a:ea typeface="宋体" pitchFamily="2" charset="-122"/>
              </a:rPr>
              <a:t>complémentaires</a:t>
            </a:r>
            <a:r>
              <a:rPr lang="en-GB" altLang="zh-CN" sz="2800" dirty="0" smtClean="0">
                <a:ea typeface="宋体" pitchFamily="2" charset="-122"/>
              </a:rPr>
              <a:t> </a:t>
            </a:r>
            <a:r>
              <a:rPr lang="en-GB" altLang="zh-CN" sz="2800" dirty="0" err="1" smtClean="0">
                <a:ea typeface="宋体" pitchFamily="2" charset="-122"/>
              </a:rPr>
              <a:t>sur</a:t>
            </a:r>
            <a:r>
              <a:rPr lang="en-GB" altLang="zh-CN" sz="2800" dirty="0" smtClean="0">
                <a:ea typeface="宋体" pitchFamily="2" charset="-122"/>
              </a:rPr>
              <a:t> les liens avec les </a:t>
            </a:r>
            <a:r>
              <a:rPr lang="en-GB" altLang="zh-CN" sz="2800" dirty="0" err="1" smtClean="0">
                <a:ea typeface="宋体" pitchFamily="2" charset="-122"/>
              </a:rPr>
              <a:t>marchés</a:t>
            </a:r>
            <a:r>
              <a:rPr lang="en-GB" altLang="zh-CN" sz="2800" dirty="0" smtClean="0">
                <a:ea typeface="宋体" pitchFamily="2" charset="-122"/>
              </a:rPr>
              <a:t> de </a:t>
            </a:r>
            <a:r>
              <a:rPr lang="en-GB" altLang="zh-CN" sz="2800" dirty="0" err="1" smtClean="0">
                <a:ea typeface="宋体" pitchFamily="2" charset="-122"/>
              </a:rPr>
              <a:t>carbone</a:t>
            </a:r>
            <a:endParaRPr lang="en-GB" altLang="zh-CN" sz="2800" dirty="0" smtClean="0">
              <a:ea typeface="宋体" pitchFamily="2" charset="-122"/>
            </a:endParaRP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6476" y="0"/>
            <a:ext cx="8420100" cy="800708"/>
          </a:xfrm>
        </p:spPr>
        <p:txBody>
          <a:bodyPr/>
          <a:lstStyle/>
          <a:p>
            <a:r>
              <a:rPr lang="fr-FR" b="1" dirty="0" smtClean="0"/>
              <a:t>RESULTATS DE CANCUN </a:t>
            </a:r>
            <a:r>
              <a:rPr lang="fr-FR" sz="2800" b="1" dirty="0" smtClean="0"/>
              <a:t>Suite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24744"/>
            <a:ext cx="8656576" cy="5733256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b="1" dirty="0" err="1" smtClean="0">
                <a:solidFill>
                  <a:srgbClr val="00B0F0"/>
                </a:solidFill>
              </a:rPr>
              <a:t>Forme</a:t>
            </a:r>
            <a:r>
              <a:rPr lang="en-GB" sz="2800" b="1" dirty="0" smtClean="0">
                <a:solidFill>
                  <a:srgbClr val="00B0F0"/>
                </a:solidFill>
              </a:rPr>
              <a:t> </a:t>
            </a:r>
            <a:r>
              <a:rPr lang="en-GB" sz="2800" b="1" dirty="0" err="1" smtClean="0">
                <a:solidFill>
                  <a:srgbClr val="00B0F0"/>
                </a:solidFill>
              </a:rPr>
              <a:t>légale</a:t>
            </a:r>
            <a:r>
              <a:rPr lang="en-GB" sz="2800" b="1" dirty="0" smtClean="0">
                <a:solidFill>
                  <a:srgbClr val="00B0F0"/>
                </a:solidFill>
              </a:rPr>
              <a:t> de </a:t>
            </a:r>
            <a:r>
              <a:rPr lang="en-GB" sz="2800" b="1" dirty="0" err="1" smtClean="0">
                <a:solidFill>
                  <a:srgbClr val="00B0F0"/>
                </a:solidFill>
              </a:rPr>
              <a:t>l’instrument</a:t>
            </a:r>
            <a:r>
              <a:rPr lang="en-GB" sz="2800" b="1" dirty="0" smtClean="0">
                <a:solidFill>
                  <a:srgbClr val="00B0F0"/>
                </a:solidFill>
              </a:rPr>
              <a:t> </a:t>
            </a:r>
            <a:r>
              <a:rPr lang="en-GB" sz="2800" b="1" dirty="0" err="1" smtClean="0">
                <a:solidFill>
                  <a:srgbClr val="00B0F0"/>
                </a:solidFill>
              </a:rPr>
              <a:t>définitif</a:t>
            </a:r>
            <a:endParaRPr lang="en-GB" sz="2800" b="1" dirty="0" smtClean="0">
              <a:solidFill>
                <a:srgbClr val="00B0F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GB" sz="2000" dirty="0" err="1" smtClean="0"/>
              <a:t>Inde</a:t>
            </a:r>
            <a:r>
              <a:rPr lang="en-GB" sz="2000" dirty="0" smtClean="0"/>
              <a:t>, Chine (</a:t>
            </a:r>
            <a:r>
              <a:rPr lang="en-GB" sz="2000" dirty="0" err="1" smtClean="0"/>
              <a:t>implicitement</a:t>
            </a:r>
            <a:r>
              <a:rPr lang="en-GB" sz="2000" dirty="0" smtClean="0"/>
              <a:t> USA) </a:t>
            </a:r>
            <a:r>
              <a:rPr lang="en-GB" sz="2000" dirty="0" err="1" smtClean="0"/>
              <a:t>rejetent</a:t>
            </a:r>
            <a:r>
              <a:rPr lang="en-GB" sz="2000" dirty="0" smtClean="0"/>
              <a:t> </a:t>
            </a:r>
            <a:r>
              <a:rPr lang="en-GB" sz="2000" dirty="0" err="1" smtClean="0"/>
              <a:t>l’idée</a:t>
            </a:r>
            <a:r>
              <a:rPr lang="en-GB" sz="2000" dirty="0" smtClean="0"/>
              <a:t> d’un instrument </a:t>
            </a:r>
            <a:r>
              <a:rPr lang="en-GB" sz="2000" dirty="0" err="1" smtClean="0"/>
              <a:t>juridiquement</a:t>
            </a:r>
            <a:r>
              <a:rPr lang="en-GB" sz="2000" dirty="0" smtClean="0"/>
              <a:t> </a:t>
            </a:r>
            <a:r>
              <a:rPr lang="en-GB" sz="2000" dirty="0" err="1" smtClean="0"/>
              <a:t>contaignant</a:t>
            </a:r>
            <a:endParaRPr lang="en-GB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GB" sz="2000" dirty="0" err="1" smtClean="0"/>
              <a:t>Poursuite</a:t>
            </a:r>
            <a:r>
              <a:rPr lang="en-GB" sz="2000" dirty="0" smtClean="0"/>
              <a:t> des discussions </a:t>
            </a:r>
            <a:r>
              <a:rPr lang="en-GB" sz="2000" dirty="0" err="1" smtClean="0"/>
              <a:t>sous</a:t>
            </a:r>
            <a:r>
              <a:rPr lang="en-GB" sz="2000" dirty="0" smtClean="0"/>
              <a:t> AWG-LCA,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</a:pPr>
            <a:r>
              <a:rPr lang="en-GB" sz="2800" b="1" dirty="0" err="1" smtClean="0">
                <a:solidFill>
                  <a:srgbClr val="00B0F0"/>
                </a:solidFill>
              </a:rPr>
              <a:t>Autres</a:t>
            </a:r>
            <a:r>
              <a:rPr lang="en-GB" sz="2800" b="1" dirty="0" smtClean="0">
                <a:solidFill>
                  <a:srgbClr val="00B0F0"/>
                </a:solidFill>
              </a:rPr>
              <a:t> questions</a:t>
            </a:r>
            <a:endParaRPr lang="en-GB" sz="2800" dirty="0" smtClean="0">
              <a:solidFill>
                <a:srgbClr val="00B0F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GB" sz="2000" dirty="0" smtClean="0"/>
              <a:t>Nouveaux </a:t>
            </a:r>
            <a:r>
              <a:rPr lang="en-GB" sz="2000" dirty="0" err="1" smtClean="0"/>
              <a:t>mécanismes</a:t>
            </a:r>
            <a:r>
              <a:rPr lang="en-GB" sz="2000" dirty="0" smtClean="0"/>
              <a:t> de </a:t>
            </a:r>
            <a:r>
              <a:rPr lang="en-GB" sz="2000" dirty="0" err="1" smtClean="0"/>
              <a:t>marchés</a:t>
            </a:r>
            <a:r>
              <a:rPr lang="en-GB" sz="2000" dirty="0" smtClean="0"/>
              <a:t> pour </a:t>
            </a:r>
            <a:r>
              <a:rPr lang="en-GB" sz="2000" dirty="0" err="1" smtClean="0"/>
              <a:t>compléter</a:t>
            </a:r>
            <a:r>
              <a:rPr lang="en-GB" sz="2000" dirty="0" smtClean="0"/>
              <a:t> le MDP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dirty="0" smtClean="0"/>
              <a:t>Aviation et transport maritime en </a:t>
            </a:r>
            <a:r>
              <a:rPr lang="en-GB" sz="2000" dirty="0" err="1" smtClean="0"/>
              <a:t>termes</a:t>
            </a:r>
            <a:r>
              <a:rPr lang="en-GB" sz="2000" dirty="0" smtClean="0"/>
              <a:t> de taxes dues aux </a:t>
            </a:r>
            <a:r>
              <a:rPr lang="en-GB" sz="2000" dirty="0" err="1" smtClean="0"/>
              <a:t>émissions</a:t>
            </a:r>
            <a:endParaRPr lang="en-GB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GB" sz="2000" dirty="0" smtClean="0"/>
              <a:t>HFC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dirty="0" smtClean="0"/>
              <a:t>Pays à Economies en transition,  </a:t>
            </a:r>
            <a:r>
              <a:rPr lang="en-GB" sz="2000" dirty="0" err="1" smtClean="0"/>
              <a:t>cas</a:t>
            </a:r>
            <a:r>
              <a:rPr lang="en-GB" sz="2000" dirty="0" smtClean="0"/>
              <a:t> </a:t>
            </a:r>
            <a:r>
              <a:rPr lang="en-GB" sz="2000" dirty="0" err="1" smtClean="0"/>
              <a:t>spécial</a:t>
            </a:r>
            <a:r>
              <a:rPr lang="en-GB" sz="2000" dirty="0" smtClean="0"/>
              <a:t> de la </a:t>
            </a:r>
            <a:r>
              <a:rPr lang="en-GB" sz="2000" dirty="0" err="1" smtClean="0"/>
              <a:t>Turquie</a:t>
            </a:r>
            <a:endParaRPr lang="en-GB" sz="2000" dirty="0" smtClean="0"/>
          </a:p>
          <a:p>
            <a:pPr lvl="1" eaLnBrk="1" hangingPunct="1">
              <a:lnSpc>
                <a:spcPct val="80000"/>
              </a:lnSpc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</a:pPr>
            <a:r>
              <a:rPr lang="en-GB" sz="2800" b="1" dirty="0" err="1" smtClean="0">
                <a:solidFill>
                  <a:srgbClr val="00B0F0"/>
                </a:solidFill>
              </a:rPr>
              <a:t>Comité</a:t>
            </a:r>
            <a:r>
              <a:rPr lang="en-GB" sz="2800" b="1" dirty="0" smtClean="0">
                <a:solidFill>
                  <a:srgbClr val="00B0F0"/>
                </a:solidFill>
              </a:rPr>
              <a:t> </a:t>
            </a:r>
            <a:r>
              <a:rPr lang="en-GB" sz="2800" b="1" dirty="0" err="1" smtClean="0">
                <a:solidFill>
                  <a:srgbClr val="00B0F0"/>
                </a:solidFill>
              </a:rPr>
              <a:t>transitoire</a:t>
            </a:r>
            <a:r>
              <a:rPr lang="en-GB" sz="2800" b="1" dirty="0" smtClean="0">
                <a:solidFill>
                  <a:srgbClr val="00B0F0"/>
                </a:solidFill>
              </a:rPr>
              <a:t> du </a:t>
            </a:r>
            <a:r>
              <a:rPr lang="en-GB" sz="2800" b="1" dirty="0" err="1" smtClean="0">
                <a:solidFill>
                  <a:srgbClr val="00B0F0"/>
                </a:solidFill>
              </a:rPr>
              <a:t>Fonds</a:t>
            </a:r>
            <a:r>
              <a:rPr lang="en-GB" sz="2800" b="1" dirty="0" smtClean="0">
                <a:solidFill>
                  <a:srgbClr val="00B0F0"/>
                </a:solidFill>
              </a:rPr>
              <a:t> </a:t>
            </a:r>
            <a:r>
              <a:rPr lang="en-GB" sz="2800" b="1" dirty="0" err="1" smtClean="0">
                <a:solidFill>
                  <a:srgbClr val="00B0F0"/>
                </a:solidFill>
              </a:rPr>
              <a:t>Vert</a:t>
            </a:r>
            <a:r>
              <a:rPr lang="en-GB" sz="2800" b="1" dirty="0" smtClean="0">
                <a:solidFill>
                  <a:srgbClr val="00B0F0"/>
                </a:solidFill>
              </a:rPr>
              <a:t> pour le </a:t>
            </a:r>
            <a:r>
              <a:rPr lang="en-GB" sz="2800" b="1" dirty="0" err="1" smtClean="0">
                <a:solidFill>
                  <a:srgbClr val="00B0F0"/>
                </a:solidFill>
              </a:rPr>
              <a:t>Climat</a:t>
            </a:r>
            <a:endParaRPr lang="en-GB" sz="2800" b="1" dirty="0" smtClean="0">
              <a:solidFill>
                <a:srgbClr val="00B0F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fr-FR" sz="2000" dirty="0" smtClean="0">
                <a:solidFill>
                  <a:srgbClr val="FF0000"/>
                </a:solidFill>
              </a:rPr>
              <a:t>4 groupes de travail à savoir</a:t>
            </a:r>
            <a:r>
              <a:rPr lang="fr-FR" sz="2000" dirty="0" smtClean="0"/>
              <a:t> : </a:t>
            </a:r>
            <a:r>
              <a:rPr lang="fr-FR" sz="2000" b="1" dirty="0" smtClean="0"/>
              <a:t>le champ d’application, les principes directeurs et les questions transversales, la gouvernance et les arrangements institutionnels, les modèles opérationnels, le suivi et l’évaluation.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4508" y="2312876"/>
            <a:ext cx="7810450" cy="2232248"/>
          </a:xfrm>
        </p:spPr>
        <p:txBody>
          <a:bodyPr/>
          <a:lstStyle/>
          <a:p>
            <a:pPr algn="ctr">
              <a:buNone/>
            </a:pPr>
            <a:r>
              <a:rPr lang="fr-FR" sz="4400" b="1" dirty="0" smtClean="0"/>
              <a:t>DEFIS/DIFFICULTES</a:t>
            </a:r>
          </a:p>
          <a:p>
            <a:pPr algn="ctr">
              <a:buNone/>
            </a:pPr>
            <a:r>
              <a:rPr lang="fr-FR" sz="4400" b="1" dirty="0" smtClean="0"/>
              <a:t> SUR LE CHEMIN DE DURBAN</a:t>
            </a:r>
            <a:endParaRPr lang="fr-FR" sz="4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6476" y="0"/>
            <a:ext cx="8420100" cy="584684"/>
          </a:xfrm>
        </p:spPr>
        <p:txBody>
          <a:bodyPr/>
          <a:lstStyle/>
          <a:p>
            <a:r>
              <a:rPr lang="fr-FR" sz="4000" b="1" dirty="0" smtClean="0"/>
              <a:t>AGENDA SBSTA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728700"/>
            <a:ext cx="8584568" cy="6129300"/>
          </a:xfrm>
        </p:spPr>
        <p:txBody>
          <a:bodyPr/>
          <a:lstStyle/>
          <a:p>
            <a:r>
              <a:rPr lang="fr-FR" sz="2400" dirty="0" smtClean="0"/>
              <a:t>Le programme de travail de Nairobi sur les incidences des changements climatiques et la vulnérabilité et l’adaptation à ces changements ;</a:t>
            </a:r>
          </a:p>
          <a:p>
            <a:r>
              <a:rPr lang="fr-FR" sz="2400" dirty="0" smtClean="0"/>
              <a:t>Les principes méthodologiques concernant la REDD ;</a:t>
            </a:r>
          </a:p>
          <a:p>
            <a:r>
              <a:rPr lang="fr-FR" sz="2400" dirty="0" smtClean="0"/>
              <a:t>Le transfert de technologie ;</a:t>
            </a:r>
          </a:p>
          <a:p>
            <a:r>
              <a:rPr lang="fr-FR" sz="2400" dirty="0" smtClean="0"/>
              <a:t>La recherche et l’observation systématique ;</a:t>
            </a:r>
          </a:p>
          <a:p>
            <a:r>
              <a:rPr lang="fr-FR" sz="2400" dirty="0" smtClean="0"/>
              <a:t>Les questions méthodologiques relevant de la CCNUCC ET DU PK ;</a:t>
            </a:r>
          </a:p>
          <a:p>
            <a:r>
              <a:rPr lang="fr-FR" sz="2400" dirty="0" smtClean="0"/>
              <a:t>Les aspects scientifiques, techniques et socio-économiques de l’atténuation des changements climatiques ;</a:t>
            </a:r>
          </a:p>
          <a:p>
            <a:r>
              <a:rPr lang="fr-FR" sz="2400" i="1" dirty="0" smtClean="0">
                <a:solidFill>
                  <a:srgbClr val="FF0000"/>
                </a:solidFill>
              </a:rPr>
              <a:t>Les effets des changements climatiques sur les ressources en eau et la gestion de ces ressources ;</a:t>
            </a:r>
            <a:endParaRPr lang="fr-FR" sz="2400" dirty="0" smtClean="0">
              <a:solidFill>
                <a:srgbClr val="FF0000"/>
              </a:solidFill>
            </a:endParaRPr>
          </a:p>
          <a:p>
            <a:r>
              <a:rPr lang="fr-FR" sz="2400" i="1" dirty="0" smtClean="0">
                <a:solidFill>
                  <a:srgbClr val="FF0000"/>
                </a:solidFill>
              </a:rPr>
              <a:t>Le programme de travail relatif à l’agriculture ;</a:t>
            </a:r>
            <a:endParaRPr lang="fr-FR" sz="2400" dirty="0" smtClean="0">
              <a:solidFill>
                <a:srgbClr val="FF0000"/>
              </a:solidFill>
            </a:endParaRPr>
          </a:p>
          <a:p>
            <a:r>
              <a:rPr lang="fr-FR" sz="2400" i="1" dirty="0" smtClean="0">
                <a:solidFill>
                  <a:srgbClr val="FF0000"/>
                </a:solidFill>
              </a:rPr>
              <a:t>Le carbone bleu</a:t>
            </a:r>
            <a:endParaRPr lang="fr-FR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2480" y="0"/>
            <a:ext cx="8420100" cy="692696"/>
          </a:xfrm>
        </p:spPr>
        <p:txBody>
          <a:bodyPr/>
          <a:lstStyle/>
          <a:p>
            <a:r>
              <a:rPr lang="fr-FR" sz="4000" b="1" dirty="0" smtClean="0"/>
              <a:t>AGENDA SBI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92696"/>
            <a:ext cx="8661412" cy="6165304"/>
          </a:xfrm>
        </p:spPr>
        <p:txBody>
          <a:bodyPr/>
          <a:lstStyle/>
          <a:p>
            <a:r>
              <a:rPr lang="fr-FR" sz="2800" dirty="0" smtClean="0"/>
              <a:t>Les communications nationales et données présentées dans les inventaires de GES des PD ;</a:t>
            </a:r>
          </a:p>
          <a:p>
            <a:r>
              <a:rPr lang="fr-FR" sz="2800" dirty="0" smtClean="0"/>
              <a:t>Les communications nationales des PED ;</a:t>
            </a:r>
          </a:p>
          <a:p>
            <a:r>
              <a:rPr lang="fr-FR" sz="2800" dirty="0" smtClean="0"/>
              <a:t>Le mécanisme financier de la Convention ;</a:t>
            </a:r>
          </a:p>
          <a:p>
            <a:r>
              <a:rPr lang="fr-FR" sz="2800" dirty="0" smtClean="0"/>
              <a:t>Les Plans nationaux d’adaptation ;</a:t>
            </a:r>
          </a:p>
          <a:p>
            <a:r>
              <a:rPr lang="fr-FR" sz="2800" dirty="0" smtClean="0"/>
              <a:t>Le transfert de technologie ;</a:t>
            </a:r>
          </a:p>
          <a:p>
            <a:r>
              <a:rPr lang="fr-FR" sz="2800" dirty="0" smtClean="0"/>
              <a:t>Le renforcement des capacités au titre de la Convention et du Protocole de Kyoto ;</a:t>
            </a:r>
          </a:p>
          <a:p>
            <a:r>
              <a:rPr lang="fr-FR" sz="2800" dirty="0" smtClean="0"/>
              <a:t>Les dispositions à prendre en vue des réunions intergouvernementales (COP17) ;</a:t>
            </a:r>
          </a:p>
          <a:p>
            <a:r>
              <a:rPr lang="fr-FR" sz="2800" dirty="0" smtClean="0"/>
              <a:t>Les questions administratives, financières et institutionnelles.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92580" cy="692696"/>
          </a:xfrm>
        </p:spPr>
        <p:txBody>
          <a:bodyPr/>
          <a:lstStyle/>
          <a:p>
            <a:r>
              <a:rPr lang="fr-FR" sz="4000" b="1" dirty="0" smtClean="0"/>
              <a:t>LES ENGAGEMENTS POLITIQUES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92696"/>
            <a:ext cx="8661412" cy="6165304"/>
          </a:xfrm>
        </p:spPr>
        <p:txBody>
          <a:bodyPr/>
          <a:lstStyle/>
          <a:p>
            <a:pPr>
              <a:defRPr/>
            </a:pPr>
            <a:r>
              <a:rPr lang="fr-FR" dirty="0" smtClean="0">
                <a:solidFill>
                  <a:srgbClr val="0066FF"/>
                </a:solidFill>
              </a:rPr>
              <a:t>Le dialogue II de Petersberg: 3- 4 juin 2011</a:t>
            </a:r>
          </a:p>
          <a:p>
            <a:pPr lvl="1">
              <a:defRPr/>
            </a:pPr>
            <a:r>
              <a:rPr lang="fr-FR" dirty="0" smtClean="0"/>
              <a:t>Leadership fort et appel pour des actions urgentes</a:t>
            </a:r>
          </a:p>
          <a:p>
            <a:pPr lvl="1">
              <a:defRPr/>
            </a:pPr>
            <a:r>
              <a:rPr lang="fr-FR" sz="2400" dirty="0" smtClean="0"/>
              <a:t>Les questions politiques: </a:t>
            </a:r>
            <a:r>
              <a:rPr lang="fr-FR" sz="2400" b="1" u="sng" dirty="0" smtClean="0">
                <a:solidFill>
                  <a:srgbClr val="FF0000"/>
                </a:solidFill>
              </a:rPr>
              <a:t>La forme juridique </a:t>
            </a:r>
            <a:r>
              <a:rPr lang="fr-FR" sz="2400" dirty="0" smtClean="0"/>
              <a:t>(chronogramme d’un  futur système complet  basé sur  les règles  et qui assure un réchauffement  qui reste en dessous de 2 ou de 1,5°C. A cet égard la révision du pic de 2015 jouera un rôle critique), </a:t>
            </a:r>
            <a:r>
              <a:rPr lang="fr-FR" sz="2400" b="1" u="sng" dirty="0" smtClean="0">
                <a:solidFill>
                  <a:srgbClr val="FF0000"/>
                </a:solidFill>
              </a:rPr>
              <a:t>la deuxième période d’engagement du Protocole de Kyoto</a:t>
            </a:r>
            <a:r>
              <a:rPr lang="fr-FR" sz="2400" dirty="0" smtClean="0"/>
              <a:t>( pour éviter un vide juridique préjudiciable), </a:t>
            </a:r>
            <a:r>
              <a:rPr lang="fr-FR" sz="2400" dirty="0" smtClean="0">
                <a:solidFill>
                  <a:srgbClr val="FF0000"/>
                </a:solidFill>
              </a:rPr>
              <a:t>l’équité</a:t>
            </a:r>
            <a:r>
              <a:rPr lang="fr-FR" sz="2400" dirty="0" smtClean="0"/>
              <a:t> (Liée à l’objectif global à long terme ou au développement durable?) et le niveau d’ambition des engagements d’atténuation pour une T°&lt;2°C est faible.</a:t>
            </a:r>
          </a:p>
          <a:p>
            <a:pPr lvl="1">
              <a:defRPr/>
            </a:pPr>
            <a:r>
              <a:rPr lang="fr-FR" sz="2400" dirty="0" smtClean="0"/>
              <a:t>Respect des engagements sur le Fonds Vert Climat comme un fonds catalytique =</a:t>
            </a:r>
            <a:r>
              <a:rPr lang="fr-FR" sz="2400" dirty="0" smtClean="0">
                <a:sym typeface="Wingdings" pitchFamily="2" charset="2"/>
              </a:rPr>
              <a:t> programme sobre en C et résilient aux CC</a:t>
            </a:r>
            <a:endParaRPr lang="fr-FR" sz="2400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16782</TotalTime>
  <Words>855</Words>
  <Application>Microsoft Office PowerPoint</Application>
  <PresentationFormat>A4 Paper (210x297 mm)</PresentationFormat>
  <Paragraphs>114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Slide 1</vt:lpstr>
      <vt:lpstr>Rappel sur les Décisions importantes</vt:lpstr>
      <vt:lpstr>Rappel sur les Décisions importantes</vt:lpstr>
      <vt:lpstr>RESULTATS DE CANCUN</vt:lpstr>
      <vt:lpstr>RESULTATS DE CANCUN Suite</vt:lpstr>
      <vt:lpstr>Slide 6</vt:lpstr>
      <vt:lpstr>AGENDA SBSTA</vt:lpstr>
      <vt:lpstr>AGENDA SBI</vt:lpstr>
      <vt:lpstr>LES ENGAGEMENTS POLITIQUES</vt:lpstr>
      <vt:lpstr>ANGOISSES VERS DURBAN</vt:lpstr>
      <vt:lpstr>ANGOISSES VERS DURBAN Suite</vt:lpstr>
      <vt:lpstr>Slide 12</vt:lpstr>
      <vt:lpstr>ANGOISSES VERS DURBAN Suite</vt:lpstr>
      <vt:lpstr>ANGOISSES VERS DURBAN Suite</vt:lpstr>
      <vt:lpstr>ANGOISSES VERS DURBAN Fin</vt:lpstr>
      <vt:lpstr>CONCLUSION</vt:lpstr>
    </vt:vector>
  </TitlesOfParts>
  <Company>OIES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Negotiation Indices</dc:title>
  <dc:creator>Müller</dc:creator>
  <cp:lastModifiedBy>Achala</cp:lastModifiedBy>
  <cp:revision>547</cp:revision>
  <dcterms:created xsi:type="dcterms:W3CDTF">2003-02-10T11:42:57Z</dcterms:created>
  <dcterms:modified xsi:type="dcterms:W3CDTF">2011-08-18T09:43:13Z</dcterms:modified>
</cp:coreProperties>
</file>