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31" r:id="rId2"/>
    <p:sldId id="437" r:id="rId3"/>
    <p:sldId id="453" r:id="rId4"/>
  </p:sldIdLst>
  <p:sldSz cx="9906000" cy="6858000" type="A4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 userDrawn="1">
          <p15:clr>
            <a:srgbClr val="A4A3A4"/>
          </p15:clr>
        </p15:guide>
        <p15:guide id="2" pos="223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6600"/>
    <a:srgbClr val="660066"/>
    <a:srgbClr val="0066FF"/>
    <a:srgbClr val="000099"/>
    <a:srgbClr val="FFFF00"/>
    <a:srgbClr val="00FF00"/>
    <a:srgbClr val="CC33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93" autoAdjust="0"/>
    <p:restoredTop sz="88034" autoAdjust="0"/>
  </p:normalViewPr>
  <p:slideViewPr>
    <p:cSldViewPr showGuides="1">
      <p:cViewPr varScale="1">
        <p:scale>
          <a:sx n="82" d="100"/>
          <a:sy n="82" d="100"/>
        </p:scale>
        <p:origin x="-2176" y="-10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notesViewPr>
    <p:cSldViewPr showGuides="1">
      <p:cViewPr varScale="1">
        <p:scale>
          <a:sx n="52" d="100"/>
          <a:sy n="52" d="100"/>
        </p:scale>
        <p:origin x="-2664" y="-84"/>
      </p:cViewPr>
      <p:guideLst>
        <p:guide orient="horz" pos="3223"/>
        <p:guide pos="2235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288" cy="51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71" tIns="48886" rIns="97771" bIns="48886" numCol="1" anchor="t" anchorCtr="0" compatLnSpc="1">
            <a:prstTxWarp prst="textNoShape">
              <a:avLst/>
            </a:prstTxWarp>
          </a:bodyPr>
          <a:lstStyle>
            <a:lvl1pPr defTabSz="977882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012" y="0"/>
            <a:ext cx="3075288" cy="51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71" tIns="48886" rIns="97771" bIns="48886" numCol="1" anchor="t" anchorCtr="0" compatLnSpc="1">
            <a:prstTxWarp prst="textNoShape">
              <a:avLst/>
            </a:prstTxWarp>
          </a:bodyPr>
          <a:lstStyle>
            <a:lvl1pPr algn="r" defTabSz="977882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00"/>
            <a:ext cx="3075288" cy="51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71" tIns="48886" rIns="97771" bIns="48886" numCol="1" anchor="b" anchorCtr="0" compatLnSpc="1">
            <a:prstTxWarp prst="textNoShape">
              <a:avLst/>
            </a:prstTxWarp>
          </a:bodyPr>
          <a:lstStyle>
            <a:lvl1pPr defTabSz="977882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012" y="9722800"/>
            <a:ext cx="3075288" cy="51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71" tIns="48886" rIns="97771" bIns="48886" numCol="1" anchor="b" anchorCtr="0" compatLnSpc="1">
            <a:prstTxWarp prst="textNoShape">
              <a:avLst/>
            </a:prstTxWarp>
          </a:bodyPr>
          <a:lstStyle>
            <a:lvl1pPr algn="r" defTabSz="977882">
              <a:defRPr sz="1300"/>
            </a:lvl1pPr>
          </a:lstStyle>
          <a:p>
            <a:pPr>
              <a:defRPr/>
            </a:pPr>
            <a:fld id="{B868279D-BB04-4859-BE73-18E37AF4DF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06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1711" cy="48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8" tIns="47379" rIns="94758" bIns="47379" numCol="1" anchor="t" anchorCtr="0" compatLnSpc="1">
            <a:prstTxWarp prst="textNoShape">
              <a:avLst/>
            </a:prstTxWarp>
          </a:bodyPr>
          <a:lstStyle>
            <a:lvl1pPr defTabSz="94794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5342" y="0"/>
            <a:ext cx="3061711" cy="48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8" tIns="47379" rIns="94758" bIns="47379" numCol="1" anchor="t" anchorCtr="0" compatLnSpc="1">
            <a:prstTxWarp prst="textNoShape">
              <a:avLst/>
            </a:prstTxWarp>
          </a:bodyPr>
          <a:lstStyle>
            <a:lvl1pPr algn="r" defTabSz="94794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730250"/>
            <a:ext cx="5618162" cy="388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1935" y="4862220"/>
            <a:ext cx="5184881" cy="461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8" tIns="47379" rIns="94758" bIns="47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4440"/>
            <a:ext cx="3061711" cy="48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8" tIns="47379" rIns="94758" bIns="47379" numCol="1" anchor="b" anchorCtr="0" compatLnSpc="1">
            <a:prstTxWarp prst="textNoShape">
              <a:avLst/>
            </a:prstTxWarp>
          </a:bodyPr>
          <a:lstStyle>
            <a:lvl1pPr defTabSz="94794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5342" y="9724440"/>
            <a:ext cx="3061711" cy="48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8" tIns="47379" rIns="94758" bIns="47379" numCol="1" anchor="b" anchorCtr="0" compatLnSpc="1">
            <a:prstTxWarp prst="textNoShape">
              <a:avLst/>
            </a:prstTxWarp>
          </a:bodyPr>
          <a:lstStyle>
            <a:lvl1pPr algn="r" defTabSz="947947">
              <a:defRPr sz="1300"/>
            </a:lvl1pPr>
          </a:lstStyle>
          <a:p>
            <a:pPr>
              <a:defRPr/>
            </a:pPr>
            <a:fld id="{E1F21D5C-4B6A-43D1-BF43-7E7A5EA4C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800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FF8D-D18E-4315-B5E3-4A9CDB4955C7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5138" cy="3838575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27" y="4860580"/>
            <a:ext cx="5205248" cy="4606314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746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FD14-EA5E-4F4A-8071-A9BF468EB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A56A5-A79F-4B08-A948-6B0001139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6063-E8DB-456B-B89B-5FA5092421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3A0DF-A303-4404-B49D-953B76B6FF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EA78-8153-447C-B6ED-C70C2A0D7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96F4E-F63F-425B-B962-4D38C67324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2345-0C0C-4EB9-B3B6-200DBA18B1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2709-9178-4553-8FDC-5F634DE48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4FE7A-9DD8-44A4-9DB2-8C4ADC59B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631E-F71E-4CB7-BA21-661E123F7A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8116-C083-4300-A560-95FC7B46F1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4B39A9-C8F8-4367-8097-A1AD61D85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9020175" y="1268413"/>
            <a:ext cx="6858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eaLnBrk="0" hangingPunct="0">
              <a:defRPr/>
            </a:pPr>
            <a:r>
              <a:rPr lang="en-GB" sz="2600">
                <a:solidFill>
                  <a:srgbClr val="800080"/>
                </a:solidFill>
                <a:latin typeface="Gill Sans" pitchFamily="34" charset="0"/>
              </a:rPr>
              <a:t>european capacity building initiative ecbi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 r="1465" b="1465"/>
          <a:stretch>
            <a:fillRect/>
          </a:stretch>
        </p:blipFill>
        <p:spPr bwMode="auto">
          <a:xfrm>
            <a:off x="8699500" y="188913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 rot="5400000">
            <a:off x="-2814637" y="29337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/>
            <a:r>
              <a:rPr lang="en-GB" sz="3500">
                <a:solidFill>
                  <a:schemeClr val="bg1"/>
                </a:solidFill>
                <a:latin typeface="Gill Sans MT" pitchFamily="34" charset="0"/>
              </a:rPr>
              <a:t>european capacity building initiative</a:t>
            </a:r>
            <a:endParaRPr lang="fr-FR" sz="3500">
              <a:solidFill>
                <a:schemeClr val="bg1"/>
              </a:solidFill>
              <a:latin typeface="Gill Sans MT" pitchFamily="34" charset="0"/>
            </a:endParaRPr>
          </a:p>
          <a:p>
            <a:pPr indent="96838"/>
            <a:r>
              <a:rPr lang="fr-FR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5745088" y="3068960"/>
            <a:ext cx="40324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14000" dirty="0" smtClean="0">
                <a:solidFill>
                  <a:srgbClr val="660066"/>
                </a:solidFill>
                <a:latin typeface="Gill Sans MT" pitchFamily="34" charset="0"/>
              </a:rPr>
              <a:t>EDA</a:t>
            </a:r>
            <a:endParaRPr lang="en-GB" sz="14000" dirty="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2072680" y="1304764"/>
            <a:ext cx="3632172" cy="3632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1749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660066"/>
                </a:solidFill>
                <a:latin typeface="Gill Sans" pitchFamily="34" charset="0"/>
              </a:rPr>
              <a:t>GCF Enhanced Direct </a:t>
            </a:r>
            <a:r>
              <a:rPr lang="en-GB" sz="2000" dirty="0" smtClean="0">
                <a:solidFill>
                  <a:srgbClr val="660066"/>
                </a:solidFill>
                <a:latin typeface="Gill Sans" pitchFamily="34" charset="0"/>
              </a:rPr>
              <a:t>Access Pilot Phase</a:t>
            </a:r>
            <a:endParaRPr lang="en-GB" sz="2000" dirty="0">
              <a:solidFill>
                <a:srgbClr val="660066"/>
              </a:solidFill>
              <a:latin typeface="Gill Sans" pitchFamily="34" charset="0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596516" y="2166300"/>
            <a:ext cx="7570470" cy="2809882"/>
            <a:chOff x="95250" y="1102656"/>
            <a:chExt cx="7570470" cy="2809882"/>
          </a:xfrm>
        </p:grpSpPr>
        <p:sp>
          <p:nvSpPr>
            <p:cNvPr id="180" name="Rectangle 179"/>
            <p:cNvSpPr/>
            <p:nvPr/>
          </p:nvSpPr>
          <p:spPr>
            <a:xfrm>
              <a:off x="95250" y="1102656"/>
              <a:ext cx="7570470" cy="936625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95250" y="2039284"/>
              <a:ext cx="7570470" cy="936625"/>
            </a:xfrm>
            <a:prstGeom prst="rect">
              <a:avLst/>
            </a:prstGeom>
            <a:solidFill>
              <a:srgbClr val="70AD47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95250" y="2975913"/>
              <a:ext cx="7570470" cy="936625"/>
            </a:xfrm>
            <a:prstGeom prst="rect">
              <a:avLst/>
            </a:prstGeom>
            <a:solidFill>
              <a:srgbClr val="70AD47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082172" y="1340768"/>
            <a:ext cx="1017270" cy="623930"/>
            <a:chOff x="4735764" y="1124744"/>
            <a:chExt cx="1017270" cy="623930"/>
          </a:xfrm>
        </p:grpSpPr>
        <p:sp>
          <p:nvSpPr>
            <p:cNvPr id="98" name="Rectangle 97"/>
            <p:cNvSpPr/>
            <p:nvPr/>
          </p:nvSpPr>
          <p:spPr>
            <a:xfrm>
              <a:off x="4735764" y="1124744"/>
              <a:ext cx="1017270" cy="623930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879275" y="1170890"/>
              <a:ext cx="781508" cy="477634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0" name="Text Box 337"/>
          <p:cNvSpPr txBox="1"/>
          <p:nvPr/>
        </p:nvSpPr>
        <p:spPr>
          <a:xfrm>
            <a:off x="726691" y="1364453"/>
            <a:ext cx="186055" cy="323723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vert270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Local               Provincial               National            International</a:t>
            </a:r>
            <a:endParaRPr kumimoji="0" lang="en-GB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802891" y="5406668"/>
            <a:ext cx="321310" cy="197485"/>
          </a:xfrm>
          <a:prstGeom prst="rect">
            <a:avLst/>
          </a:prstGeom>
          <a:solidFill>
            <a:srgbClr val="4472C4"/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802891" y="5104031"/>
            <a:ext cx="321310" cy="200660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rgbClr val="ED7D31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Text Box 10"/>
          <p:cNvSpPr txBox="1"/>
          <p:nvPr/>
        </p:nvSpPr>
        <p:spPr>
          <a:xfrm>
            <a:off x="1260091" y="5097046"/>
            <a:ext cx="1568673" cy="24447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Project Implementing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Entity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29" name="Text Box 10"/>
          <p:cNvSpPr txBox="1"/>
          <p:nvPr/>
        </p:nvSpPr>
        <p:spPr>
          <a:xfrm>
            <a:off x="1279776" y="5385078"/>
            <a:ext cx="1793344" cy="24447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Intermediary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5001979" y="5209441"/>
            <a:ext cx="137795" cy="137795"/>
          </a:xfrm>
          <a:prstGeom prst="ellipse">
            <a:avLst/>
          </a:prstGeom>
          <a:gradFill rotWithShape="1">
            <a:gsLst>
              <a:gs pos="0">
                <a:srgbClr val="ED7D31">
                  <a:satMod val="103000"/>
                  <a:lumMod val="102000"/>
                  <a:tint val="94000"/>
                </a:srgbClr>
              </a:gs>
              <a:gs pos="50000">
                <a:srgbClr val="ED7D31">
                  <a:satMod val="110000"/>
                  <a:lumMod val="100000"/>
                  <a:shade val="100000"/>
                </a:srgbClr>
              </a:gs>
              <a:gs pos="100000">
                <a:srgbClr val="ED7D31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Text Box 10"/>
          <p:cNvSpPr txBox="1"/>
          <p:nvPr/>
        </p:nvSpPr>
        <p:spPr>
          <a:xfrm>
            <a:off x="5372819" y="5097046"/>
            <a:ext cx="2676525" cy="408940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Micro/Small/Medium Executing Entity </a:t>
            </a: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Micro/Small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Project/Programme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78" name="Text Box 672"/>
          <p:cNvSpPr txBox="1"/>
          <p:nvPr/>
        </p:nvSpPr>
        <p:spPr>
          <a:xfrm>
            <a:off x="5700726" y="2173982"/>
            <a:ext cx="1340506" cy="27966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Mitigation</a:t>
            </a:r>
          </a:p>
        </p:txBody>
      </p:sp>
      <p:sp>
        <p:nvSpPr>
          <p:cNvPr id="179" name="Text Box 672"/>
          <p:cNvSpPr txBox="1"/>
          <p:nvPr/>
        </p:nvSpPr>
        <p:spPr>
          <a:xfrm>
            <a:off x="1920327" y="2171747"/>
            <a:ext cx="1340485" cy="2794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Adaptation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5832" y="775266"/>
            <a:ext cx="7500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Foreign public sector funding stream consolidation through a National Steering Committee (</a:t>
            </a:r>
            <a:r>
              <a:rPr lang="en-GB" sz="1200" dirty="0" smtClean="0"/>
              <a:t>NSF)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In-country devolved access to the provincial and local level for engaging local stakeholders (communities, MSMEs)  </a:t>
            </a:r>
            <a:endParaRPr lang="en-GB" sz="12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3842385" y="2254976"/>
            <a:ext cx="1548765" cy="516281"/>
            <a:chOff x="3842385" y="2254976"/>
            <a:chExt cx="1548765" cy="516281"/>
          </a:xfrm>
        </p:grpSpPr>
        <p:sp>
          <p:nvSpPr>
            <p:cNvPr id="134" name="Rectangle 133"/>
            <p:cNvSpPr/>
            <p:nvPr/>
          </p:nvSpPr>
          <p:spPr>
            <a:xfrm>
              <a:off x="4302930" y="2254976"/>
              <a:ext cx="545139" cy="270985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3842385" y="2286951"/>
              <a:ext cx="1548765" cy="484306"/>
              <a:chOff x="3842385" y="2286951"/>
              <a:chExt cx="1548765" cy="484306"/>
            </a:xfrm>
          </p:grpSpPr>
          <p:sp>
            <p:nvSpPr>
              <p:cNvPr id="177" name="Text Box 667"/>
              <p:cNvSpPr txBox="1"/>
              <p:nvPr/>
            </p:nvSpPr>
            <p:spPr>
              <a:xfrm>
                <a:off x="4376936" y="2286951"/>
                <a:ext cx="427546" cy="20196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+mn-cs"/>
                  </a:rPr>
                  <a:t>NSF</a:t>
                </a:r>
                <a:endParaRPr kumimoji="0" lang="en-GB" sz="1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endParaRPr>
              </a:p>
            </p:txBody>
          </p:sp>
          <p:cxnSp>
            <p:nvCxnSpPr>
              <p:cNvPr id="27" name="Straight Arrow Connector 26"/>
              <p:cNvCxnSpPr>
                <a:stCxn id="134" idx="1"/>
              </p:cNvCxnSpPr>
              <p:nvPr/>
            </p:nvCxnSpPr>
            <p:spPr>
              <a:xfrm flipH="1">
                <a:off x="3842385" y="2390469"/>
                <a:ext cx="460545" cy="361738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headEnd type="none"/>
                <a:tailEnd type="non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4846320" y="2390257"/>
                <a:ext cx="544830" cy="38100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Text Box 672"/>
          <p:cNvSpPr txBox="1"/>
          <p:nvPr/>
        </p:nvSpPr>
        <p:spPr>
          <a:xfrm>
            <a:off x="3894103" y="2615144"/>
            <a:ext cx="1495294" cy="453816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National Intermediaries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530955" y="1964698"/>
            <a:ext cx="1059852" cy="974555"/>
            <a:chOff x="3530955" y="1964698"/>
            <a:chExt cx="1059852" cy="974555"/>
          </a:xfrm>
        </p:grpSpPr>
        <p:cxnSp>
          <p:nvCxnSpPr>
            <p:cNvPr id="176" name="Straight Arrow Connector 175"/>
            <p:cNvCxnSpPr>
              <a:stCxn id="98" idx="2"/>
              <a:endCxn id="161" idx="0"/>
            </p:cNvCxnSpPr>
            <p:nvPr/>
          </p:nvCxnSpPr>
          <p:spPr>
            <a:xfrm flipH="1">
              <a:off x="3691610" y="1964698"/>
              <a:ext cx="899197" cy="778340"/>
            </a:xfrm>
            <a:prstGeom prst="straightConnector1">
              <a:avLst/>
            </a:prstGeom>
            <a:noFill/>
            <a:ln w="19050" cap="flat" cmpd="sng" algn="ctr">
              <a:solidFill>
                <a:srgbClr val="5B9BD5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61" name="Rectangle 160"/>
            <p:cNvSpPr/>
            <p:nvPr/>
          </p:nvSpPr>
          <p:spPr>
            <a:xfrm flipH="1">
              <a:off x="3530955" y="2743038"/>
              <a:ext cx="321310" cy="196215"/>
            </a:xfrm>
            <a:prstGeom prst="rect">
              <a:avLst/>
            </a:prstGeom>
            <a:solidFill>
              <a:srgbClr val="4472C4"/>
            </a:solidFill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6" name="Text Box 672"/>
          <p:cNvSpPr txBox="1"/>
          <p:nvPr/>
        </p:nvSpPr>
        <p:spPr>
          <a:xfrm>
            <a:off x="2154478" y="2451881"/>
            <a:ext cx="1632689" cy="241333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Funding Entity (?)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7" name="Text Box 672"/>
          <p:cNvSpPr txBox="1"/>
          <p:nvPr/>
        </p:nvSpPr>
        <p:spPr>
          <a:xfrm>
            <a:off x="5529064" y="2456892"/>
            <a:ext cx="1840607" cy="241333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Financial Intermediary (?)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1690" y="5913276"/>
            <a:ext cx="76352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rgbClr val="222222"/>
                </a:solidFill>
                <a:latin typeface="+mn-lt"/>
              </a:rPr>
              <a:t>Anju Sharma </a:t>
            </a:r>
            <a:r>
              <a:rPr lang="en-GB" sz="1200" i="1" dirty="0" smtClean="0">
                <a:solidFill>
                  <a:srgbClr val="222222"/>
                </a:solidFill>
                <a:latin typeface="+mn-lt"/>
              </a:rPr>
              <a:t>et al., </a:t>
            </a:r>
            <a:r>
              <a:rPr lang="en-GB" sz="1200" b="1" i="1" dirty="0" smtClean="0">
                <a:solidFill>
                  <a:srgbClr val="222222"/>
                </a:solidFill>
                <a:latin typeface="+mn-lt"/>
              </a:rPr>
              <a:t>Consolidation </a:t>
            </a:r>
            <a:r>
              <a:rPr lang="en-GB" sz="1200" b="1" i="1" dirty="0">
                <a:solidFill>
                  <a:srgbClr val="222222"/>
                </a:solidFill>
                <a:latin typeface="+mn-lt"/>
              </a:rPr>
              <a:t>and devolution of national climate finance: The Case of </a:t>
            </a:r>
            <a:r>
              <a:rPr lang="en-GB" sz="1200" b="1" i="1" dirty="0" smtClean="0">
                <a:solidFill>
                  <a:srgbClr val="222222"/>
                </a:solidFill>
                <a:latin typeface="+mn-lt"/>
              </a:rPr>
              <a:t>India</a:t>
            </a:r>
            <a:r>
              <a:rPr lang="en-GB" sz="1200" dirty="0" smtClean="0">
                <a:solidFill>
                  <a:srgbClr val="222222"/>
                </a:solidFill>
                <a:latin typeface="+mn-lt"/>
              </a:rPr>
              <a:t>, ecbi, March 2015</a:t>
            </a:r>
            <a:endParaRPr lang="en-GB" sz="1200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76536" y="2852936"/>
            <a:ext cx="3140499" cy="1981387"/>
            <a:chOff x="776536" y="2852936"/>
            <a:chExt cx="3140499" cy="1981387"/>
          </a:xfrm>
        </p:grpSpPr>
        <p:sp>
          <p:nvSpPr>
            <p:cNvPr id="153" name="Oval 152"/>
            <p:cNvSpPr/>
            <p:nvPr/>
          </p:nvSpPr>
          <p:spPr>
            <a:xfrm flipH="1">
              <a:off x="3138525" y="4655413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54" name="Straight Arrow Connector 153"/>
            <p:cNvCxnSpPr>
              <a:stCxn id="168" idx="2"/>
              <a:endCxn id="153" idx="0"/>
            </p:cNvCxnSpPr>
            <p:nvPr/>
          </p:nvCxnSpPr>
          <p:spPr>
            <a:xfrm>
              <a:off x="3073120" y="4405468"/>
              <a:ext cx="134302" cy="249945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sp>
          <p:nvSpPr>
            <p:cNvPr id="155" name="Oval 154"/>
            <p:cNvSpPr/>
            <p:nvPr/>
          </p:nvSpPr>
          <p:spPr>
            <a:xfrm flipH="1">
              <a:off x="3779240" y="4659299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56" name="Straight Arrow Connector 155"/>
            <p:cNvCxnSpPr>
              <a:stCxn id="168" idx="2"/>
              <a:endCxn id="155" idx="7"/>
            </p:cNvCxnSpPr>
            <p:nvPr/>
          </p:nvCxnSpPr>
          <p:spPr>
            <a:xfrm>
              <a:off x="3073120" y="4405468"/>
              <a:ext cx="726300" cy="27391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sp>
          <p:nvSpPr>
            <p:cNvPr id="157" name="Oval 156"/>
            <p:cNvSpPr/>
            <p:nvPr/>
          </p:nvSpPr>
          <p:spPr>
            <a:xfrm flipH="1">
              <a:off x="3432530" y="4655413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58" name="Straight Arrow Connector 157"/>
            <p:cNvCxnSpPr>
              <a:stCxn id="168" idx="2"/>
              <a:endCxn id="157" idx="7"/>
            </p:cNvCxnSpPr>
            <p:nvPr/>
          </p:nvCxnSpPr>
          <p:spPr>
            <a:xfrm>
              <a:off x="3073120" y="4405468"/>
              <a:ext cx="379590" cy="27003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cxnSp>
          <p:nvCxnSpPr>
            <p:cNvPr id="163" name="Straight Arrow Connector 162"/>
            <p:cNvCxnSpPr/>
            <p:nvPr/>
          </p:nvCxnSpPr>
          <p:spPr>
            <a:xfrm flipH="1">
              <a:off x="3726986" y="2882418"/>
              <a:ext cx="1878" cy="443784"/>
            </a:xfrm>
            <a:prstGeom prst="straightConnector1">
              <a:avLst/>
            </a:prstGeom>
            <a:noFill/>
            <a:ln w="19050" cap="flat" cmpd="sng" algn="ctr">
              <a:solidFill>
                <a:srgbClr val="5B9BD5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64" name="Rectangle 163"/>
            <p:cNvSpPr/>
            <p:nvPr/>
          </p:nvSpPr>
          <p:spPr>
            <a:xfrm flipH="1">
              <a:off x="3530955" y="4203538"/>
              <a:ext cx="321310" cy="195580"/>
            </a:xfrm>
            <a:prstGeom prst="rect">
              <a:avLst/>
            </a:prstGeom>
            <a:solidFill>
              <a:srgbClr val="4472C4"/>
            </a:solidFill>
            <a:ln w="190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65" name="Straight Arrow Connector 164"/>
            <p:cNvCxnSpPr/>
            <p:nvPr/>
          </p:nvCxnSpPr>
          <p:spPr>
            <a:xfrm flipH="1">
              <a:off x="3654398" y="2852936"/>
              <a:ext cx="2458" cy="1348320"/>
            </a:xfrm>
            <a:prstGeom prst="straightConnector1">
              <a:avLst/>
            </a:prstGeom>
            <a:noFill/>
            <a:ln w="19050" cap="flat" cmpd="sng" algn="ctr">
              <a:solidFill>
                <a:srgbClr val="5B9BD5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68" name="Rounded Rectangle 167"/>
            <p:cNvSpPr/>
            <p:nvPr/>
          </p:nvSpPr>
          <p:spPr>
            <a:xfrm flipH="1">
              <a:off x="2912465" y="4207983"/>
              <a:ext cx="321310" cy="197485"/>
            </a:xfrm>
            <a:prstGeom prst="roundRect">
              <a:avLst/>
            </a:prstGeom>
            <a:solidFill>
              <a:srgbClr val="FFC000"/>
            </a:solidFill>
            <a:ln w="12700" cap="flat" cmpd="sng" algn="ctr">
              <a:solidFill>
                <a:srgbClr val="ED7D31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69" name="Straight Arrow Connector 168"/>
            <p:cNvCxnSpPr/>
            <p:nvPr/>
          </p:nvCxnSpPr>
          <p:spPr>
            <a:xfrm flipH="1">
              <a:off x="3233775" y="4301328"/>
              <a:ext cx="297180" cy="5080"/>
            </a:xfrm>
            <a:prstGeom prst="straightConnector1">
              <a:avLst/>
            </a:prstGeom>
            <a:noFill/>
            <a:ln w="6350" cap="flat" cmpd="sng" algn="ctr">
              <a:solidFill>
                <a:srgbClr val="C0000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70" name="Oval 169"/>
            <p:cNvSpPr/>
            <p:nvPr/>
          </p:nvSpPr>
          <p:spPr>
            <a:xfrm flipH="1">
              <a:off x="2564485" y="4659299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71" name="Straight Arrow Connector 170"/>
            <p:cNvCxnSpPr>
              <a:stCxn id="168" idx="2"/>
              <a:endCxn id="170" idx="1"/>
            </p:cNvCxnSpPr>
            <p:nvPr/>
          </p:nvCxnSpPr>
          <p:spPr>
            <a:xfrm flipH="1">
              <a:off x="2682100" y="4405468"/>
              <a:ext cx="391020" cy="27391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sp>
          <p:nvSpPr>
            <p:cNvPr id="172" name="Oval 171"/>
            <p:cNvSpPr/>
            <p:nvPr/>
          </p:nvSpPr>
          <p:spPr>
            <a:xfrm flipH="1">
              <a:off x="2874365" y="4655413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73" name="Straight Arrow Connector 172"/>
            <p:cNvCxnSpPr>
              <a:stCxn id="168" idx="2"/>
              <a:endCxn id="172" idx="0"/>
            </p:cNvCxnSpPr>
            <p:nvPr/>
          </p:nvCxnSpPr>
          <p:spPr>
            <a:xfrm flipH="1">
              <a:off x="2943262" y="4405468"/>
              <a:ext cx="129858" cy="249945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sp>
          <p:nvSpPr>
            <p:cNvPr id="174" name="Oval 173"/>
            <p:cNvSpPr/>
            <p:nvPr/>
          </p:nvSpPr>
          <p:spPr>
            <a:xfrm flipH="1">
              <a:off x="2252700" y="4658142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75" name="Straight Arrow Connector 174"/>
            <p:cNvCxnSpPr>
              <a:stCxn id="168" idx="2"/>
              <a:endCxn id="174" idx="1"/>
            </p:cNvCxnSpPr>
            <p:nvPr/>
          </p:nvCxnSpPr>
          <p:spPr>
            <a:xfrm flipH="1">
              <a:off x="2370315" y="4405468"/>
              <a:ext cx="702805" cy="27276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sp>
          <p:nvSpPr>
            <p:cNvPr id="162" name="Rectangle 161"/>
            <p:cNvSpPr/>
            <p:nvPr/>
          </p:nvSpPr>
          <p:spPr>
            <a:xfrm flipH="1">
              <a:off x="3530955" y="3317078"/>
              <a:ext cx="321310" cy="195580"/>
            </a:xfrm>
            <a:prstGeom prst="rect">
              <a:avLst/>
            </a:prstGeom>
            <a:solidFill>
              <a:srgbClr val="4472C4"/>
            </a:solidFill>
            <a:ln w="190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Text Box 672"/>
            <p:cNvSpPr txBox="1"/>
            <p:nvPr/>
          </p:nvSpPr>
          <p:spPr>
            <a:xfrm>
              <a:off x="1352600" y="4201750"/>
              <a:ext cx="1632689" cy="241333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+mn-cs"/>
                </a:rPr>
                <a:t>Local Authorities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80" name="Text Box 672"/>
            <p:cNvSpPr txBox="1"/>
            <p:nvPr/>
          </p:nvSpPr>
          <p:spPr>
            <a:xfrm>
              <a:off x="776536" y="4592990"/>
              <a:ext cx="1632689" cy="241333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+mn-cs"/>
                </a:rPr>
                <a:t>Community Projects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513320" y="5697252"/>
            <a:ext cx="75827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Benito Müller, </a:t>
            </a:r>
            <a:r>
              <a:rPr lang="en-GB" sz="1200" b="1" i="1" dirty="0" smtClean="0"/>
              <a:t>Engaging </a:t>
            </a:r>
            <a:r>
              <a:rPr lang="en-GB" sz="1200" b="1" i="1" dirty="0"/>
              <a:t>Micro, Small, and Medium Enterprises in developing </a:t>
            </a:r>
            <a:r>
              <a:rPr lang="en-GB" sz="1200" b="1" i="1" dirty="0" smtClean="0"/>
              <a:t>countries</a:t>
            </a:r>
            <a:r>
              <a:rPr lang="en-GB" sz="1200" dirty="0" smtClean="0"/>
              <a:t>,  OCP/ecbi, February 2015</a:t>
            </a:r>
            <a:endParaRPr lang="en-GB" sz="1200" dirty="0"/>
          </a:p>
        </p:txBody>
      </p:sp>
      <p:grpSp>
        <p:nvGrpSpPr>
          <p:cNvPr id="9" name="Group 8"/>
          <p:cNvGrpSpPr/>
          <p:nvPr/>
        </p:nvGrpSpPr>
        <p:grpSpPr>
          <a:xfrm>
            <a:off x="4590807" y="1964698"/>
            <a:ext cx="1112507" cy="996526"/>
            <a:chOff x="4590807" y="1964698"/>
            <a:chExt cx="1112507" cy="996526"/>
          </a:xfrm>
        </p:grpSpPr>
        <p:cxnSp>
          <p:nvCxnSpPr>
            <p:cNvPr id="117" name="Straight Arrow Connector 116"/>
            <p:cNvCxnSpPr>
              <a:stCxn id="98" idx="2"/>
              <a:endCxn id="115" idx="0"/>
            </p:cNvCxnSpPr>
            <p:nvPr/>
          </p:nvCxnSpPr>
          <p:spPr>
            <a:xfrm>
              <a:off x="4590807" y="1964698"/>
              <a:ext cx="951852" cy="800311"/>
            </a:xfrm>
            <a:prstGeom prst="straightConnector1">
              <a:avLst/>
            </a:prstGeom>
            <a:noFill/>
            <a:ln w="19050" cap="flat" cmpd="sng" algn="ctr">
              <a:solidFill>
                <a:srgbClr val="5B9BD5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15" name="Rectangle 114"/>
            <p:cNvSpPr/>
            <p:nvPr/>
          </p:nvSpPr>
          <p:spPr>
            <a:xfrm>
              <a:off x="5382004" y="2765009"/>
              <a:ext cx="321310" cy="196215"/>
            </a:xfrm>
            <a:prstGeom prst="rect">
              <a:avLst/>
            </a:prstGeom>
            <a:solidFill>
              <a:srgbClr val="4472C4"/>
            </a:solidFill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316917" y="2872768"/>
            <a:ext cx="3092467" cy="1996392"/>
            <a:chOff x="5316917" y="2872768"/>
            <a:chExt cx="3092467" cy="1996392"/>
          </a:xfrm>
        </p:grpSpPr>
        <p:sp>
          <p:nvSpPr>
            <p:cNvPr id="107" name="Oval 106"/>
            <p:cNvSpPr/>
            <p:nvPr/>
          </p:nvSpPr>
          <p:spPr>
            <a:xfrm>
              <a:off x="5957632" y="4665762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08" name="Straight Arrow Connector 107"/>
            <p:cNvCxnSpPr>
              <a:stCxn id="124" idx="2"/>
              <a:endCxn id="107" idx="0"/>
            </p:cNvCxnSpPr>
            <p:nvPr/>
          </p:nvCxnSpPr>
          <p:spPr>
            <a:xfrm flipH="1">
              <a:off x="6026530" y="4432528"/>
              <a:ext cx="134619" cy="23323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sp>
          <p:nvSpPr>
            <p:cNvPr id="109" name="Oval 108"/>
            <p:cNvSpPr/>
            <p:nvPr/>
          </p:nvSpPr>
          <p:spPr>
            <a:xfrm>
              <a:off x="5316917" y="4665762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0" name="Straight Arrow Connector 109"/>
            <p:cNvCxnSpPr>
              <a:stCxn id="124" idx="2"/>
              <a:endCxn id="109" idx="7"/>
            </p:cNvCxnSpPr>
            <p:nvPr/>
          </p:nvCxnSpPr>
          <p:spPr>
            <a:xfrm flipH="1">
              <a:off x="5434532" y="4432528"/>
              <a:ext cx="726617" cy="25332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sp>
          <p:nvSpPr>
            <p:cNvPr id="111" name="Oval 110"/>
            <p:cNvSpPr/>
            <p:nvPr/>
          </p:nvSpPr>
          <p:spPr>
            <a:xfrm>
              <a:off x="5663944" y="4665762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2" name="Straight Arrow Connector 111"/>
            <p:cNvCxnSpPr>
              <a:stCxn id="124" idx="2"/>
              <a:endCxn id="111" idx="7"/>
            </p:cNvCxnSpPr>
            <p:nvPr/>
          </p:nvCxnSpPr>
          <p:spPr>
            <a:xfrm flipH="1">
              <a:off x="5781559" y="4432528"/>
              <a:ext cx="379590" cy="25332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sp>
          <p:nvSpPr>
            <p:cNvPr id="120" name="Rectangle 119"/>
            <p:cNvSpPr/>
            <p:nvPr/>
          </p:nvSpPr>
          <p:spPr>
            <a:xfrm>
              <a:off x="5382004" y="4230674"/>
              <a:ext cx="321310" cy="195580"/>
            </a:xfrm>
            <a:prstGeom prst="rect">
              <a:avLst/>
            </a:prstGeom>
            <a:solidFill>
              <a:srgbClr val="4472C4"/>
            </a:solidFill>
            <a:ln w="190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6000494" y="4235043"/>
              <a:ext cx="321310" cy="197485"/>
            </a:xfrm>
            <a:prstGeom prst="roundRect">
              <a:avLst/>
            </a:prstGeom>
            <a:solidFill>
              <a:srgbClr val="FFC000"/>
            </a:solidFill>
            <a:ln w="12700" cap="flat" cmpd="sng" algn="ctr">
              <a:solidFill>
                <a:srgbClr val="ED7D31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25" name="Straight Arrow Connector 124"/>
            <p:cNvCxnSpPr>
              <a:stCxn id="120" idx="3"/>
              <a:endCxn id="124" idx="1"/>
            </p:cNvCxnSpPr>
            <p:nvPr/>
          </p:nvCxnSpPr>
          <p:spPr>
            <a:xfrm>
              <a:off x="5703314" y="4328464"/>
              <a:ext cx="297180" cy="5322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35" name="Oval 134"/>
            <p:cNvSpPr/>
            <p:nvPr/>
          </p:nvSpPr>
          <p:spPr>
            <a:xfrm>
              <a:off x="6531967" y="4665762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36" name="Straight Arrow Connector 135"/>
            <p:cNvCxnSpPr>
              <a:stCxn id="124" idx="2"/>
              <a:endCxn id="135" idx="1"/>
            </p:cNvCxnSpPr>
            <p:nvPr/>
          </p:nvCxnSpPr>
          <p:spPr>
            <a:xfrm>
              <a:off x="6161149" y="4432528"/>
              <a:ext cx="390998" cy="25332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sp>
          <p:nvSpPr>
            <p:cNvPr id="137" name="Oval 136"/>
            <p:cNvSpPr/>
            <p:nvPr/>
          </p:nvSpPr>
          <p:spPr>
            <a:xfrm>
              <a:off x="6222087" y="4665762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38" name="Straight Arrow Connector 137"/>
            <p:cNvCxnSpPr>
              <a:stCxn id="124" idx="2"/>
              <a:endCxn id="137" idx="0"/>
            </p:cNvCxnSpPr>
            <p:nvPr/>
          </p:nvCxnSpPr>
          <p:spPr>
            <a:xfrm>
              <a:off x="6161149" y="4432528"/>
              <a:ext cx="129836" cy="233234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sp>
          <p:nvSpPr>
            <p:cNvPr id="139" name="Oval 138"/>
            <p:cNvSpPr/>
            <p:nvPr/>
          </p:nvSpPr>
          <p:spPr>
            <a:xfrm>
              <a:off x="6843345" y="4665762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40" name="Straight Arrow Connector 139"/>
            <p:cNvCxnSpPr>
              <a:stCxn id="124" idx="2"/>
              <a:endCxn id="139" idx="1"/>
            </p:cNvCxnSpPr>
            <p:nvPr/>
          </p:nvCxnSpPr>
          <p:spPr>
            <a:xfrm>
              <a:off x="6161149" y="4432528"/>
              <a:ext cx="702376" cy="25332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sp>
          <p:nvSpPr>
            <p:cNvPr id="84" name="Text Box 672"/>
            <p:cNvSpPr txBox="1"/>
            <p:nvPr/>
          </p:nvSpPr>
          <p:spPr>
            <a:xfrm>
              <a:off x="6128623" y="4221088"/>
              <a:ext cx="1632689" cy="241333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+mn-cs"/>
                </a:rPr>
                <a:t>Local Branches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85" name="Text Box 672"/>
            <p:cNvSpPr txBox="1"/>
            <p:nvPr/>
          </p:nvSpPr>
          <p:spPr>
            <a:xfrm>
              <a:off x="6776695" y="4627827"/>
              <a:ext cx="1632689" cy="241333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100" kern="0" dirty="0" smtClean="0">
                  <a:solidFill>
                    <a:sysClr val="windowText" lastClr="000000"/>
                  </a:solidFill>
                  <a:ea typeface="Calibri" panose="020F0502020204030204" pitchFamily="34" charset="0"/>
                </a:rPr>
                <a:t>MSME </a:t>
              </a:r>
              <a:r>
                <a:rPr kumimoji="0" lang="en-GB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+mn-cs"/>
                </a:rPr>
                <a:t> Projects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H="1">
              <a:off x="5583954" y="2906421"/>
              <a:ext cx="1878" cy="443784"/>
            </a:xfrm>
            <a:prstGeom prst="straightConnector1">
              <a:avLst/>
            </a:prstGeom>
            <a:noFill/>
            <a:ln w="19050" cap="flat" cmpd="sng" algn="ctr">
              <a:solidFill>
                <a:srgbClr val="5B9BD5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9" name="Straight Arrow Connector 88"/>
            <p:cNvCxnSpPr/>
            <p:nvPr/>
          </p:nvCxnSpPr>
          <p:spPr>
            <a:xfrm flipH="1">
              <a:off x="5511366" y="2872768"/>
              <a:ext cx="2458" cy="1348320"/>
            </a:xfrm>
            <a:prstGeom prst="straightConnector1">
              <a:avLst/>
            </a:prstGeom>
            <a:noFill/>
            <a:ln w="19050" cap="flat" cmpd="sng" algn="ctr">
              <a:solidFill>
                <a:srgbClr val="5B9BD5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18" name="Rectangle 117"/>
            <p:cNvSpPr/>
            <p:nvPr/>
          </p:nvSpPr>
          <p:spPr>
            <a:xfrm>
              <a:off x="5382004" y="3344190"/>
              <a:ext cx="321310" cy="195580"/>
            </a:xfrm>
            <a:prstGeom prst="rect">
              <a:avLst/>
            </a:prstGeom>
            <a:solidFill>
              <a:srgbClr val="4472C4"/>
            </a:solidFill>
            <a:ln w="190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352600" y="6201308"/>
            <a:ext cx="60787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http://</a:t>
            </a:r>
            <a:r>
              <a:rPr lang="en-GB" sz="1200" dirty="0" smtClean="0"/>
              <a:t>www.eurocapacity.org/public/pubarchive-brief.shtml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36086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/>
      <p:bldP spid="179" grpId="0"/>
      <p:bldP spid="66" grpId="0"/>
      <p:bldP spid="76" grpId="0"/>
      <p:bldP spid="77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 smtClean="0">
                <a:solidFill>
                  <a:srgbClr val="660066"/>
                </a:solidFill>
                <a:latin typeface="Gill Sans" pitchFamily="34" charset="0"/>
              </a:rPr>
              <a:t>Enhanced </a:t>
            </a:r>
            <a:r>
              <a:rPr lang="en-GB" sz="2000" dirty="0">
                <a:solidFill>
                  <a:srgbClr val="660066"/>
                </a:solidFill>
                <a:latin typeface="Gill Sans" pitchFamily="34" charset="0"/>
              </a:rPr>
              <a:t>Direct </a:t>
            </a:r>
            <a:r>
              <a:rPr lang="en-GB" sz="2000" dirty="0" smtClean="0">
                <a:solidFill>
                  <a:srgbClr val="660066"/>
                </a:solidFill>
                <a:latin typeface="Gill Sans" pitchFamily="34" charset="0"/>
              </a:rPr>
              <a:t>Access as GCF “Signature Access Modality”</a:t>
            </a:r>
            <a:endParaRPr lang="en-GB" sz="2000" dirty="0">
              <a:solidFill>
                <a:srgbClr val="660066"/>
              </a:solidFill>
              <a:latin typeface="Gill Sans" pitchFamily="34" charset="0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596516" y="2334458"/>
            <a:ext cx="7570470" cy="2809882"/>
            <a:chOff x="95250" y="1102656"/>
            <a:chExt cx="7570470" cy="2809882"/>
          </a:xfrm>
        </p:grpSpPr>
        <p:sp>
          <p:nvSpPr>
            <p:cNvPr id="180" name="Rectangle 179"/>
            <p:cNvSpPr/>
            <p:nvPr/>
          </p:nvSpPr>
          <p:spPr>
            <a:xfrm>
              <a:off x="95250" y="1102656"/>
              <a:ext cx="7570470" cy="936625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95250" y="2039284"/>
              <a:ext cx="7570470" cy="936625"/>
            </a:xfrm>
            <a:prstGeom prst="rect">
              <a:avLst/>
            </a:prstGeom>
            <a:solidFill>
              <a:srgbClr val="70AD47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95250" y="2975913"/>
              <a:ext cx="7570470" cy="936625"/>
            </a:xfrm>
            <a:prstGeom prst="rect">
              <a:avLst/>
            </a:prstGeom>
            <a:solidFill>
              <a:srgbClr val="70AD47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0" name="Text Box 337"/>
          <p:cNvSpPr txBox="1"/>
          <p:nvPr/>
        </p:nvSpPr>
        <p:spPr>
          <a:xfrm>
            <a:off x="726691" y="1532611"/>
            <a:ext cx="186055" cy="323723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vert270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Local               Provincial               National            International</a:t>
            </a:r>
            <a:endParaRPr kumimoji="0" lang="en-GB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4702426" y="5505410"/>
            <a:ext cx="350520" cy="350520"/>
          </a:xfrm>
          <a:prstGeom prst="ellipse">
            <a:avLst/>
          </a:prstGeom>
          <a:gradFill rotWithShape="1">
            <a:gsLst>
              <a:gs pos="0">
                <a:srgbClr val="ED7D31">
                  <a:satMod val="103000"/>
                  <a:lumMod val="102000"/>
                  <a:tint val="94000"/>
                </a:srgbClr>
              </a:gs>
              <a:gs pos="50000">
                <a:srgbClr val="ED7D31">
                  <a:satMod val="110000"/>
                  <a:lumMod val="100000"/>
                  <a:shade val="100000"/>
                </a:srgbClr>
              </a:gs>
              <a:gs pos="100000">
                <a:srgbClr val="ED7D31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4822441" y="6012775"/>
            <a:ext cx="137795" cy="137795"/>
          </a:xfrm>
          <a:prstGeom prst="ellipse">
            <a:avLst/>
          </a:prstGeom>
          <a:gradFill rotWithShape="1">
            <a:gsLst>
              <a:gs pos="0">
                <a:srgbClr val="ED7D31">
                  <a:satMod val="103000"/>
                  <a:lumMod val="102000"/>
                  <a:tint val="94000"/>
                </a:srgbClr>
              </a:gs>
              <a:gs pos="50000">
                <a:srgbClr val="ED7D31">
                  <a:satMod val="110000"/>
                  <a:lumMod val="100000"/>
                  <a:shade val="100000"/>
                </a:srgbClr>
              </a:gs>
              <a:gs pos="100000">
                <a:srgbClr val="ED7D31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Text Box 10"/>
          <p:cNvSpPr txBox="1"/>
          <p:nvPr/>
        </p:nvSpPr>
        <p:spPr>
          <a:xfrm>
            <a:off x="5173596" y="5476200"/>
            <a:ext cx="1970405" cy="42354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Large Executing Entity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Medium/Large Project/Programme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33" name="Text Box 10"/>
          <p:cNvSpPr txBox="1"/>
          <p:nvPr/>
        </p:nvSpPr>
        <p:spPr>
          <a:xfrm>
            <a:off x="5193281" y="5900380"/>
            <a:ext cx="2676525" cy="408940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Micro/Small/Medium Executing Entity (MSME)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Micro/Small Project/Programme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002097" y="2692721"/>
            <a:ext cx="1979043" cy="2278359"/>
            <a:chOff x="5002097" y="2692721"/>
            <a:chExt cx="1979043" cy="2278359"/>
          </a:xfrm>
        </p:grpSpPr>
        <p:cxnSp>
          <p:nvCxnSpPr>
            <p:cNvPr id="117" name="Straight Arrow Connector 116"/>
            <p:cNvCxnSpPr>
              <a:stCxn id="134" idx="3"/>
              <a:endCxn id="115" idx="1"/>
            </p:cNvCxnSpPr>
            <p:nvPr/>
          </p:nvCxnSpPr>
          <p:spPr>
            <a:xfrm>
              <a:off x="5002097" y="2692721"/>
              <a:ext cx="379907" cy="343462"/>
            </a:xfrm>
            <a:prstGeom prst="straightConnector1">
              <a:avLst/>
            </a:prstGeom>
            <a:noFill/>
            <a:ln w="12700" cap="flat" cmpd="sng" algn="ctr">
              <a:solidFill>
                <a:srgbClr val="5B9BD5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grpSp>
          <p:nvGrpSpPr>
            <p:cNvPr id="5" name="Group 4"/>
            <p:cNvGrpSpPr/>
            <p:nvPr/>
          </p:nvGrpSpPr>
          <p:grpSpPr>
            <a:xfrm>
              <a:off x="5316917" y="2860838"/>
              <a:ext cx="1664223" cy="2110242"/>
              <a:chOff x="5316917" y="2860838"/>
              <a:chExt cx="1664223" cy="2110242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6600864" y="2860838"/>
                <a:ext cx="350520" cy="35052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6323664" y="3900821"/>
                <a:ext cx="137795" cy="137795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629077" y="3428207"/>
                <a:ext cx="350520" cy="349885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5862699" y="3901456"/>
                <a:ext cx="137795" cy="1371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03" name="Straight Arrow Connector 102"/>
              <p:cNvCxnSpPr>
                <a:stCxn id="113" idx="3"/>
                <a:endCxn id="96" idx="2"/>
              </p:cNvCxnSpPr>
              <p:nvPr/>
            </p:nvCxnSpPr>
            <p:spPr>
              <a:xfrm>
                <a:off x="6284974" y="3034913"/>
                <a:ext cx="315890" cy="1185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  <a:tailEnd type="arrow" w="sm" len="med"/>
              </a:ln>
              <a:effectLst/>
            </p:spPr>
          </p:cxnSp>
          <p:cxnSp>
            <p:nvCxnSpPr>
              <p:cNvPr id="104" name="Straight Arrow Connector 103"/>
              <p:cNvCxnSpPr>
                <a:stCxn id="114" idx="3"/>
                <a:endCxn id="101" idx="2"/>
              </p:cNvCxnSpPr>
              <p:nvPr/>
            </p:nvCxnSpPr>
            <p:spPr>
              <a:xfrm flipV="1">
                <a:off x="6321804" y="3603150"/>
                <a:ext cx="307273" cy="5718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  <a:tailEnd type="arrow" w="sm" len="med"/>
              </a:ln>
              <a:effectLst/>
            </p:spPr>
          </p:cxnSp>
          <p:cxnSp>
            <p:nvCxnSpPr>
              <p:cNvPr id="105" name="Straight Arrow Connector 104"/>
              <p:cNvCxnSpPr>
                <a:stCxn id="114" idx="2"/>
                <a:endCxn id="97" idx="1"/>
              </p:cNvCxnSpPr>
              <p:nvPr/>
            </p:nvCxnSpPr>
            <p:spPr>
              <a:xfrm>
                <a:off x="6161149" y="3707928"/>
                <a:ext cx="182695" cy="213073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  <a:tailEnd type="arrow" w="sm" len="med"/>
              </a:ln>
              <a:effectLst/>
            </p:spPr>
          </p:cxnSp>
          <p:cxnSp>
            <p:nvCxnSpPr>
              <p:cNvPr id="106" name="Straight Arrow Connector 105"/>
              <p:cNvCxnSpPr>
                <a:stCxn id="114" idx="2"/>
                <a:endCxn id="102" idx="7"/>
              </p:cNvCxnSpPr>
              <p:nvPr/>
            </p:nvCxnSpPr>
            <p:spPr>
              <a:xfrm flipH="1">
                <a:off x="5980314" y="3707928"/>
                <a:ext cx="180835" cy="213615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  <a:tailEnd type="arrow" w="sm" len="med"/>
              </a:ln>
              <a:effectLst/>
            </p:spPr>
          </p:cxnSp>
          <p:sp>
            <p:nvSpPr>
              <p:cNvPr id="107" name="Oval 106"/>
              <p:cNvSpPr/>
              <p:nvPr/>
            </p:nvSpPr>
            <p:spPr>
              <a:xfrm>
                <a:off x="5957632" y="4833920"/>
                <a:ext cx="137795" cy="1371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08" name="Straight Arrow Connector 107"/>
              <p:cNvCxnSpPr>
                <a:stCxn id="124" idx="2"/>
                <a:endCxn id="107" idx="0"/>
              </p:cNvCxnSpPr>
              <p:nvPr/>
            </p:nvCxnSpPr>
            <p:spPr>
              <a:xfrm flipH="1">
                <a:off x="6026530" y="4600686"/>
                <a:ext cx="134619" cy="233234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  <a:tailEnd type="arrow" w="sm" len="med"/>
              </a:ln>
              <a:effectLst/>
            </p:spPr>
          </p:cxnSp>
          <p:sp>
            <p:nvSpPr>
              <p:cNvPr id="109" name="Oval 108"/>
              <p:cNvSpPr/>
              <p:nvPr/>
            </p:nvSpPr>
            <p:spPr>
              <a:xfrm>
                <a:off x="5316917" y="4833920"/>
                <a:ext cx="137795" cy="1371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10" name="Straight Arrow Connector 109"/>
              <p:cNvCxnSpPr>
                <a:stCxn id="124" idx="2"/>
                <a:endCxn id="109" idx="7"/>
              </p:cNvCxnSpPr>
              <p:nvPr/>
            </p:nvCxnSpPr>
            <p:spPr>
              <a:xfrm flipH="1">
                <a:off x="5434532" y="4600686"/>
                <a:ext cx="726617" cy="253321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  <a:tailEnd type="arrow" w="sm" len="med"/>
              </a:ln>
              <a:effectLst/>
            </p:spPr>
          </p:cxnSp>
          <p:sp>
            <p:nvSpPr>
              <p:cNvPr id="111" name="Oval 110"/>
              <p:cNvSpPr/>
              <p:nvPr/>
            </p:nvSpPr>
            <p:spPr>
              <a:xfrm>
                <a:off x="5663944" y="4833920"/>
                <a:ext cx="137795" cy="1371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12" name="Straight Arrow Connector 111"/>
              <p:cNvCxnSpPr>
                <a:stCxn id="124" idx="2"/>
                <a:endCxn id="111" idx="7"/>
              </p:cNvCxnSpPr>
              <p:nvPr/>
            </p:nvCxnSpPr>
            <p:spPr>
              <a:xfrm flipH="1">
                <a:off x="5781559" y="4600686"/>
                <a:ext cx="379590" cy="253321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  <a:tailEnd type="arrow" w="sm" len="med"/>
              </a:ln>
              <a:effectLst/>
            </p:spPr>
          </p:cxnSp>
          <p:sp>
            <p:nvSpPr>
              <p:cNvPr id="113" name="Rounded Rectangle 112"/>
              <p:cNvSpPr/>
              <p:nvPr/>
            </p:nvSpPr>
            <p:spPr>
              <a:xfrm>
                <a:off x="5963664" y="2935535"/>
                <a:ext cx="321310" cy="198755"/>
              </a:xfrm>
              <a:prstGeom prst="round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ED7D31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4" name="Rounded Rectangle 113"/>
              <p:cNvSpPr/>
              <p:nvPr/>
            </p:nvSpPr>
            <p:spPr>
              <a:xfrm>
                <a:off x="6000494" y="3509808"/>
                <a:ext cx="321310" cy="198120"/>
              </a:xfrm>
              <a:prstGeom prst="round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ED7D31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5382004" y="2938075"/>
                <a:ext cx="321310" cy="196215"/>
              </a:xfrm>
              <a:prstGeom prst="rect">
                <a:avLst/>
              </a:prstGeom>
              <a:solidFill>
                <a:srgbClr val="4472C4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5382004" y="3512348"/>
                <a:ext cx="321310" cy="195580"/>
              </a:xfrm>
              <a:prstGeom prst="rect">
                <a:avLst/>
              </a:prstGeom>
              <a:solidFill>
                <a:srgbClr val="4472C4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19" name="Straight Arrow Connector 118"/>
              <p:cNvCxnSpPr>
                <a:stCxn id="115" idx="2"/>
                <a:endCxn id="118" idx="0"/>
              </p:cNvCxnSpPr>
              <p:nvPr/>
            </p:nvCxnSpPr>
            <p:spPr>
              <a:xfrm>
                <a:off x="5542659" y="3134290"/>
                <a:ext cx="0" cy="378058"/>
              </a:xfrm>
              <a:prstGeom prst="straightConnector1">
                <a:avLst/>
              </a:prstGeom>
              <a:noFill/>
              <a:ln w="6350" cap="flat" cmpd="sng" algn="ctr">
                <a:solidFill>
                  <a:srgbClr val="5B9BD5">
                    <a:lumMod val="75000"/>
                  </a:srgbClr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120" name="Rectangle 119"/>
              <p:cNvSpPr/>
              <p:nvPr/>
            </p:nvSpPr>
            <p:spPr>
              <a:xfrm>
                <a:off x="5382004" y="4398832"/>
                <a:ext cx="321310" cy="195580"/>
              </a:xfrm>
              <a:prstGeom prst="rect">
                <a:avLst/>
              </a:prstGeom>
              <a:solidFill>
                <a:srgbClr val="4472C4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21" name="Straight Arrow Connector 120"/>
              <p:cNvCxnSpPr>
                <a:stCxn id="118" idx="2"/>
                <a:endCxn id="120" idx="0"/>
              </p:cNvCxnSpPr>
              <p:nvPr/>
            </p:nvCxnSpPr>
            <p:spPr>
              <a:xfrm>
                <a:off x="5542659" y="3707928"/>
                <a:ext cx="0" cy="690904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5B9BD5">
                    <a:lumMod val="75000"/>
                  </a:srgbClr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22" name="Straight Arrow Connector 121"/>
              <p:cNvCxnSpPr>
                <a:stCxn id="115" idx="3"/>
                <a:endCxn id="113" idx="1"/>
              </p:cNvCxnSpPr>
              <p:nvPr/>
            </p:nvCxnSpPr>
            <p:spPr>
              <a:xfrm flipV="1">
                <a:off x="5703314" y="3034913"/>
                <a:ext cx="260350" cy="127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C00000"/>
                </a:solidFill>
                <a:prstDash val="solid"/>
                <a:miter lim="800000"/>
                <a:tailEnd type="stealth"/>
              </a:ln>
              <a:effectLst/>
            </p:spPr>
          </p:cxnSp>
          <p:cxnSp>
            <p:nvCxnSpPr>
              <p:cNvPr id="123" name="Straight Arrow Connector 122"/>
              <p:cNvCxnSpPr>
                <a:stCxn id="118" idx="3"/>
                <a:endCxn id="114" idx="1"/>
              </p:cNvCxnSpPr>
              <p:nvPr/>
            </p:nvCxnSpPr>
            <p:spPr>
              <a:xfrm flipV="1">
                <a:off x="5703314" y="3608868"/>
                <a:ext cx="297180" cy="1270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C00000"/>
                </a:solidFill>
                <a:prstDash val="solid"/>
                <a:miter lim="800000"/>
                <a:tailEnd type="stealth"/>
              </a:ln>
              <a:effectLst/>
            </p:spPr>
          </p:cxnSp>
          <p:sp>
            <p:nvSpPr>
              <p:cNvPr id="124" name="Rounded Rectangle 123"/>
              <p:cNvSpPr/>
              <p:nvPr/>
            </p:nvSpPr>
            <p:spPr>
              <a:xfrm>
                <a:off x="6000494" y="4403201"/>
                <a:ext cx="321310" cy="197485"/>
              </a:xfrm>
              <a:prstGeom prst="roundRect">
                <a:avLst/>
              </a:prstGeom>
              <a:solidFill>
                <a:srgbClr val="FFC000"/>
              </a:solidFill>
              <a:ln w="12700" cap="flat" cmpd="sng" algn="ctr">
                <a:solidFill>
                  <a:srgbClr val="ED7D31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25" name="Straight Arrow Connector 124"/>
              <p:cNvCxnSpPr>
                <a:stCxn id="120" idx="3"/>
                <a:endCxn id="124" idx="1"/>
              </p:cNvCxnSpPr>
              <p:nvPr/>
            </p:nvCxnSpPr>
            <p:spPr>
              <a:xfrm>
                <a:off x="5703314" y="4496622"/>
                <a:ext cx="297180" cy="5322"/>
              </a:xfrm>
              <a:prstGeom prst="straightConnector1">
                <a:avLst/>
              </a:prstGeom>
              <a:noFill/>
              <a:ln w="12700" cap="flat" cmpd="sng" algn="ctr">
                <a:solidFill>
                  <a:srgbClr val="C00000"/>
                </a:solidFill>
                <a:prstDash val="solid"/>
                <a:miter lim="800000"/>
                <a:tailEnd type="stealth"/>
              </a:ln>
              <a:effectLst/>
            </p:spPr>
          </p:cxnSp>
          <p:sp>
            <p:nvSpPr>
              <p:cNvPr id="135" name="Oval 134"/>
              <p:cNvSpPr/>
              <p:nvPr/>
            </p:nvSpPr>
            <p:spPr>
              <a:xfrm>
                <a:off x="6531967" y="4833920"/>
                <a:ext cx="137795" cy="1371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36" name="Straight Arrow Connector 135"/>
              <p:cNvCxnSpPr>
                <a:stCxn id="124" idx="2"/>
                <a:endCxn id="135" idx="1"/>
              </p:cNvCxnSpPr>
              <p:nvPr/>
            </p:nvCxnSpPr>
            <p:spPr>
              <a:xfrm>
                <a:off x="6161149" y="4600686"/>
                <a:ext cx="390998" cy="253321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  <a:tailEnd type="arrow" w="sm" len="med"/>
              </a:ln>
              <a:effectLst/>
            </p:spPr>
          </p:cxnSp>
          <p:sp>
            <p:nvSpPr>
              <p:cNvPr id="137" name="Oval 136"/>
              <p:cNvSpPr/>
              <p:nvPr/>
            </p:nvSpPr>
            <p:spPr>
              <a:xfrm>
                <a:off x="6222087" y="4833920"/>
                <a:ext cx="137795" cy="1371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38" name="Straight Arrow Connector 137"/>
              <p:cNvCxnSpPr>
                <a:stCxn id="124" idx="2"/>
                <a:endCxn id="137" idx="0"/>
              </p:cNvCxnSpPr>
              <p:nvPr/>
            </p:nvCxnSpPr>
            <p:spPr>
              <a:xfrm>
                <a:off x="6161149" y="4600686"/>
                <a:ext cx="129836" cy="233234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  <a:tailEnd type="arrow" w="sm" len="med"/>
              </a:ln>
              <a:effectLst/>
            </p:spPr>
          </p:cxnSp>
          <p:sp>
            <p:nvSpPr>
              <p:cNvPr id="139" name="Oval 138"/>
              <p:cNvSpPr/>
              <p:nvPr/>
            </p:nvSpPr>
            <p:spPr>
              <a:xfrm>
                <a:off x="6843345" y="4833920"/>
                <a:ext cx="137795" cy="1371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50000">
                    <a:srgbClr val="ED7D31">
                      <a:satMod val="110000"/>
                      <a:lumMod val="100000"/>
                      <a:shade val="100000"/>
                    </a:srgbClr>
                  </a:gs>
                  <a:gs pos="100000">
                    <a:srgbClr val="ED7D31">
                      <a:lumMod val="99000"/>
                      <a:satMod val="120000"/>
                      <a:shade val="78000"/>
                    </a:srgb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40" name="Straight Arrow Connector 139"/>
              <p:cNvCxnSpPr>
                <a:stCxn id="124" idx="2"/>
                <a:endCxn id="139" idx="1"/>
              </p:cNvCxnSpPr>
              <p:nvPr/>
            </p:nvCxnSpPr>
            <p:spPr>
              <a:xfrm>
                <a:off x="6161149" y="4600686"/>
                <a:ext cx="702376" cy="253321"/>
              </a:xfrm>
              <a:prstGeom prst="straightConnector1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  <a:tailEnd type="arrow" w="sm" len="med"/>
              </a:ln>
              <a:effectLst/>
            </p:spPr>
          </p:cxnSp>
        </p:grpSp>
      </p:grpSp>
      <p:grpSp>
        <p:nvGrpSpPr>
          <p:cNvPr id="6" name="Group 5"/>
          <p:cNvGrpSpPr/>
          <p:nvPr/>
        </p:nvGrpSpPr>
        <p:grpSpPr>
          <a:xfrm>
            <a:off x="2252700" y="2692721"/>
            <a:ext cx="1939137" cy="2271896"/>
            <a:chOff x="2911386" y="2371206"/>
            <a:chExt cx="1939137" cy="2271896"/>
          </a:xfrm>
        </p:grpSpPr>
        <p:sp>
          <p:nvSpPr>
            <p:cNvPr id="145" name="Oval 144"/>
            <p:cNvSpPr/>
            <p:nvPr/>
          </p:nvSpPr>
          <p:spPr>
            <a:xfrm flipH="1">
              <a:off x="2941231" y="2512211"/>
              <a:ext cx="350520" cy="35052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 flipH="1">
              <a:off x="3411271" y="3578818"/>
              <a:ext cx="137795" cy="13779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 flipH="1">
              <a:off x="2913291" y="3079266"/>
              <a:ext cx="350520" cy="34988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 flipH="1">
              <a:off x="3892461" y="3571833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49" name="Straight Arrow Connector 148"/>
            <p:cNvCxnSpPr/>
            <p:nvPr/>
          </p:nvCxnSpPr>
          <p:spPr>
            <a:xfrm flipH="1">
              <a:off x="3292386" y="2686201"/>
              <a:ext cx="315595" cy="635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cxnSp>
          <p:nvCxnSpPr>
            <p:cNvPr id="150" name="Straight Arrow Connector 149"/>
            <p:cNvCxnSpPr/>
            <p:nvPr/>
          </p:nvCxnSpPr>
          <p:spPr>
            <a:xfrm flipH="1" flipV="1">
              <a:off x="3264446" y="3254526"/>
              <a:ext cx="306705" cy="5715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cxnSp>
          <p:nvCxnSpPr>
            <p:cNvPr id="151" name="Straight Arrow Connector 150"/>
            <p:cNvCxnSpPr>
              <a:stCxn id="160" idx="2"/>
              <a:endCxn id="146" idx="1"/>
            </p:cNvCxnSpPr>
            <p:nvPr/>
          </p:nvCxnSpPr>
          <p:spPr>
            <a:xfrm flipH="1">
              <a:off x="3528886" y="3359301"/>
              <a:ext cx="202920" cy="239697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cxnSp>
          <p:nvCxnSpPr>
            <p:cNvPr id="152" name="Straight Arrow Connector 151"/>
            <p:cNvCxnSpPr>
              <a:endCxn id="148" idx="7"/>
            </p:cNvCxnSpPr>
            <p:nvPr/>
          </p:nvCxnSpPr>
          <p:spPr>
            <a:xfrm>
              <a:off x="3731806" y="3359301"/>
              <a:ext cx="180835" cy="232619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sp>
          <p:nvSpPr>
            <p:cNvPr id="153" name="Oval 152"/>
            <p:cNvSpPr/>
            <p:nvPr/>
          </p:nvSpPr>
          <p:spPr>
            <a:xfrm flipH="1">
              <a:off x="3797211" y="4502056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54" name="Straight Arrow Connector 153"/>
            <p:cNvCxnSpPr>
              <a:stCxn id="168" idx="2"/>
              <a:endCxn id="153" idx="0"/>
            </p:cNvCxnSpPr>
            <p:nvPr/>
          </p:nvCxnSpPr>
          <p:spPr>
            <a:xfrm>
              <a:off x="3731806" y="4252111"/>
              <a:ext cx="134302" cy="249945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sp>
          <p:nvSpPr>
            <p:cNvPr id="155" name="Oval 154"/>
            <p:cNvSpPr/>
            <p:nvPr/>
          </p:nvSpPr>
          <p:spPr>
            <a:xfrm flipH="1">
              <a:off x="4437926" y="4505942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56" name="Straight Arrow Connector 155"/>
            <p:cNvCxnSpPr>
              <a:stCxn id="168" idx="2"/>
              <a:endCxn id="155" idx="7"/>
            </p:cNvCxnSpPr>
            <p:nvPr/>
          </p:nvCxnSpPr>
          <p:spPr>
            <a:xfrm>
              <a:off x="3731806" y="4252111"/>
              <a:ext cx="726300" cy="27391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sp>
          <p:nvSpPr>
            <p:cNvPr id="157" name="Oval 156"/>
            <p:cNvSpPr/>
            <p:nvPr/>
          </p:nvSpPr>
          <p:spPr>
            <a:xfrm flipH="1">
              <a:off x="4091216" y="4502056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58" name="Straight Arrow Connector 157"/>
            <p:cNvCxnSpPr>
              <a:stCxn id="168" idx="2"/>
              <a:endCxn id="157" idx="7"/>
            </p:cNvCxnSpPr>
            <p:nvPr/>
          </p:nvCxnSpPr>
          <p:spPr>
            <a:xfrm>
              <a:off x="3731806" y="4252111"/>
              <a:ext cx="379590" cy="27003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sp>
          <p:nvSpPr>
            <p:cNvPr id="159" name="Rounded Rectangle 158"/>
            <p:cNvSpPr/>
            <p:nvPr/>
          </p:nvSpPr>
          <p:spPr>
            <a:xfrm flipH="1">
              <a:off x="3607981" y="2587141"/>
              <a:ext cx="321310" cy="198755"/>
            </a:xfrm>
            <a:prstGeom prst="roundRect">
              <a:avLst/>
            </a:prstGeom>
            <a:solidFill>
              <a:srgbClr val="FFC000"/>
            </a:solidFill>
            <a:ln w="12700" cap="flat" cmpd="sng" algn="ctr">
              <a:solidFill>
                <a:srgbClr val="ED7D31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0" name="Rounded Rectangle 159"/>
            <p:cNvSpPr/>
            <p:nvPr/>
          </p:nvSpPr>
          <p:spPr>
            <a:xfrm flipH="1">
              <a:off x="3571151" y="3161181"/>
              <a:ext cx="321310" cy="198120"/>
            </a:xfrm>
            <a:prstGeom prst="roundRect">
              <a:avLst/>
            </a:prstGeom>
            <a:solidFill>
              <a:srgbClr val="FFC000"/>
            </a:solidFill>
            <a:ln w="12700" cap="flat" cmpd="sng" algn="ctr">
              <a:solidFill>
                <a:srgbClr val="ED7D31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 flipH="1">
              <a:off x="4189641" y="2589681"/>
              <a:ext cx="321310" cy="196215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 flipH="1">
              <a:off x="4189641" y="3163721"/>
              <a:ext cx="321310" cy="195580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63" name="Straight Arrow Connector 162"/>
            <p:cNvCxnSpPr/>
            <p:nvPr/>
          </p:nvCxnSpPr>
          <p:spPr>
            <a:xfrm flipH="1">
              <a:off x="4350296" y="2785896"/>
              <a:ext cx="0" cy="377825"/>
            </a:xfrm>
            <a:prstGeom prst="straightConnector1">
              <a:avLst/>
            </a:prstGeom>
            <a:noFill/>
            <a:ln w="12700" cap="flat" cmpd="sng" algn="ctr">
              <a:solidFill>
                <a:srgbClr val="5B9BD5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64" name="Rectangle 163"/>
            <p:cNvSpPr/>
            <p:nvPr/>
          </p:nvSpPr>
          <p:spPr>
            <a:xfrm flipH="1">
              <a:off x="4189641" y="4050181"/>
              <a:ext cx="321310" cy="195580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65" name="Straight Arrow Connector 164"/>
            <p:cNvCxnSpPr/>
            <p:nvPr/>
          </p:nvCxnSpPr>
          <p:spPr>
            <a:xfrm flipH="1">
              <a:off x="4350296" y="3359301"/>
              <a:ext cx="0" cy="690880"/>
            </a:xfrm>
            <a:prstGeom prst="straightConnector1">
              <a:avLst/>
            </a:prstGeom>
            <a:noFill/>
            <a:ln w="12700" cap="flat" cmpd="sng" algn="ctr">
              <a:solidFill>
                <a:srgbClr val="5B9BD5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66" name="Straight Arrow Connector 165"/>
            <p:cNvCxnSpPr/>
            <p:nvPr/>
          </p:nvCxnSpPr>
          <p:spPr>
            <a:xfrm flipH="1" flipV="1">
              <a:off x="3929291" y="2686201"/>
              <a:ext cx="260350" cy="1270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167" name="Straight Arrow Connector 166"/>
            <p:cNvCxnSpPr/>
            <p:nvPr/>
          </p:nvCxnSpPr>
          <p:spPr>
            <a:xfrm flipH="1" flipV="1">
              <a:off x="3892461" y="3260241"/>
              <a:ext cx="297180" cy="1270"/>
            </a:xfrm>
            <a:prstGeom prst="straightConnector1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68" name="Rounded Rectangle 167"/>
            <p:cNvSpPr/>
            <p:nvPr/>
          </p:nvSpPr>
          <p:spPr>
            <a:xfrm flipH="1">
              <a:off x="3571151" y="4054626"/>
              <a:ext cx="321310" cy="197485"/>
            </a:xfrm>
            <a:prstGeom prst="roundRect">
              <a:avLst/>
            </a:prstGeom>
            <a:solidFill>
              <a:srgbClr val="FFC000"/>
            </a:solidFill>
            <a:ln w="12700" cap="flat" cmpd="sng" algn="ctr">
              <a:solidFill>
                <a:srgbClr val="ED7D31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69" name="Straight Arrow Connector 168"/>
            <p:cNvCxnSpPr/>
            <p:nvPr/>
          </p:nvCxnSpPr>
          <p:spPr>
            <a:xfrm flipH="1">
              <a:off x="3892461" y="4147971"/>
              <a:ext cx="297180" cy="5080"/>
            </a:xfrm>
            <a:prstGeom prst="straightConnector1">
              <a:avLst/>
            </a:prstGeom>
            <a:noFill/>
            <a:ln w="6350" cap="flat" cmpd="sng" algn="ctr">
              <a:solidFill>
                <a:srgbClr val="C0000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70" name="Oval 169"/>
            <p:cNvSpPr/>
            <p:nvPr/>
          </p:nvSpPr>
          <p:spPr>
            <a:xfrm flipH="1">
              <a:off x="3223171" y="4505942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71" name="Straight Arrow Connector 170"/>
            <p:cNvCxnSpPr>
              <a:stCxn id="168" idx="2"/>
              <a:endCxn id="170" idx="1"/>
            </p:cNvCxnSpPr>
            <p:nvPr/>
          </p:nvCxnSpPr>
          <p:spPr>
            <a:xfrm flipH="1">
              <a:off x="3340786" y="4252111"/>
              <a:ext cx="391020" cy="27391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sp>
          <p:nvSpPr>
            <p:cNvPr id="172" name="Oval 171"/>
            <p:cNvSpPr/>
            <p:nvPr/>
          </p:nvSpPr>
          <p:spPr>
            <a:xfrm flipH="1">
              <a:off x="3533051" y="4502056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73" name="Straight Arrow Connector 172"/>
            <p:cNvCxnSpPr>
              <a:stCxn id="168" idx="2"/>
              <a:endCxn id="172" idx="0"/>
            </p:cNvCxnSpPr>
            <p:nvPr/>
          </p:nvCxnSpPr>
          <p:spPr>
            <a:xfrm flipH="1">
              <a:off x="3601948" y="4252111"/>
              <a:ext cx="129858" cy="249945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sp>
          <p:nvSpPr>
            <p:cNvPr id="174" name="Oval 173"/>
            <p:cNvSpPr/>
            <p:nvPr/>
          </p:nvSpPr>
          <p:spPr>
            <a:xfrm flipH="1">
              <a:off x="2911386" y="4504785"/>
              <a:ext cx="137795" cy="1371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ED7D31"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75" name="Straight Arrow Connector 174"/>
            <p:cNvCxnSpPr>
              <a:stCxn id="168" idx="2"/>
              <a:endCxn id="174" idx="1"/>
            </p:cNvCxnSpPr>
            <p:nvPr/>
          </p:nvCxnSpPr>
          <p:spPr>
            <a:xfrm flipH="1">
              <a:off x="3029001" y="4252111"/>
              <a:ext cx="702805" cy="27276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  <a:tailEnd type="arrow" w="sm" len="med"/>
            </a:ln>
            <a:effectLst/>
          </p:spPr>
        </p:cxnSp>
        <p:cxnSp>
          <p:nvCxnSpPr>
            <p:cNvPr id="176" name="Straight Arrow Connector 175"/>
            <p:cNvCxnSpPr>
              <a:stCxn id="134" idx="1"/>
              <a:endCxn id="161" idx="1"/>
            </p:cNvCxnSpPr>
            <p:nvPr/>
          </p:nvCxnSpPr>
          <p:spPr>
            <a:xfrm flipH="1">
              <a:off x="4510951" y="2371206"/>
              <a:ext cx="339572" cy="316583"/>
            </a:xfrm>
            <a:prstGeom prst="straightConnector1">
              <a:avLst/>
            </a:prstGeom>
            <a:noFill/>
            <a:ln w="12700" cap="flat" cmpd="sng" algn="ctr">
              <a:solidFill>
                <a:srgbClr val="5B9BD5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</p:grpSp>
      <p:grpSp>
        <p:nvGrpSpPr>
          <p:cNvPr id="4" name="Group 3"/>
          <p:cNvGrpSpPr/>
          <p:nvPr/>
        </p:nvGrpSpPr>
        <p:grpSpPr>
          <a:xfrm>
            <a:off x="4191837" y="1952836"/>
            <a:ext cx="810260" cy="987217"/>
            <a:chOff x="4850523" y="1748674"/>
            <a:chExt cx="810260" cy="987217"/>
          </a:xfrm>
        </p:grpSpPr>
        <p:cxnSp>
          <p:nvCxnSpPr>
            <p:cNvPr id="116" name="Straight Arrow Connector 115"/>
            <p:cNvCxnSpPr>
              <a:stCxn id="98" idx="2"/>
              <a:endCxn id="134" idx="0"/>
            </p:cNvCxnSpPr>
            <p:nvPr/>
          </p:nvCxnSpPr>
          <p:spPr>
            <a:xfrm flipH="1">
              <a:off x="5255653" y="1748674"/>
              <a:ext cx="572" cy="492552"/>
            </a:xfrm>
            <a:prstGeom prst="straightConnector1">
              <a:avLst/>
            </a:prstGeom>
            <a:noFill/>
            <a:ln w="12700" cap="flat" cmpd="sng" algn="ctr">
              <a:solidFill>
                <a:srgbClr val="5B9BD5">
                  <a:lumMod val="75000"/>
                </a:srgbClr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34" name="Rectangle 133"/>
            <p:cNvSpPr/>
            <p:nvPr/>
          </p:nvSpPr>
          <p:spPr>
            <a:xfrm>
              <a:off x="4850523" y="2241226"/>
              <a:ext cx="810260" cy="494665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7" name="Text Box 667"/>
            <p:cNvSpPr txBox="1"/>
            <p:nvPr/>
          </p:nvSpPr>
          <p:spPr>
            <a:xfrm>
              <a:off x="4921501" y="2297790"/>
              <a:ext cx="621665" cy="31623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+mn-cs"/>
                </a:rPr>
                <a:t>NCF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</p:grpSp>
      <p:sp>
        <p:nvSpPr>
          <p:cNvPr id="178" name="Text Box 672"/>
          <p:cNvSpPr txBox="1"/>
          <p:nvPr/>
        </p:nvSpPr>
        <p:spPr>
          <a:xfrm>
            <a:off x="5502839" y="2342140"/>
            <a:ext cx="1340506" cy="27966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Mitigation</a:t>
            </a:r>
          </a:p>
        </p:txBody>
      </p:sp>
      <p:sp>
        <p:nvSpPr>
          <p:cNvPr id="179" name="Text Box 672"/>
          <p:cNvSpPr txBox="1"/>
          <p:nvPr/>
        </p:nvSpPr>
        <p:spPr>
          <a:xfrm>
            <a:off x="2438755" y="2339905"/>
            <a:ext cx="1340485" cy="2794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Adaptation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802891" y="5754846"/>
            <a:ext cx="321310" cy="197485"/>
          </a:xfrm>
          <a:prstGeom prst="rect">
            <a:avLst/>
          </a:prstGeom>
          <a:solidFill>
            <a:srgbClr val="4472C4"/>
          </a:solidFill>
          <a:ln w="190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802891" y="5452209"/>
            <a:ext cx="321310" cy="200660"/>
          </a:xfrm>
          <a:prstGeom prst="roundRect">
            <a:avLst/>
          </a:prstGeom>
          <a:solidFill>
            <a:srgbClr val="FFC000"/>
          </a:solidFill>
          <a:ln w="12700" cap="flat" cmpd="sng" algn="ctr">
            <a:solidFill>
              <a:srgbClr val="ED7D31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5" name="Text Box 10"/>
          <p:cNvSpPr txBox="1"/>
          <p:nvPr/>
        </p:nvSpPr>
        <p:spPr>
          <a:xfrm>
            <a:off x="1260091" y="5445224"/>
            <a:ext cx="1568673" cy="24447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Project Implementing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Entity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86" name="Text Box 10"/>
          <p:cNvSpPr txBox="1"/>
          <p:nvPr/>
        </p:nvSpPr>
        <p:spPr>
          <a:xfrm>
            <a:off x="1279776" y="5733256"/>
            <a:ext cx="1793344" cy="24447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Intermediary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524508" y="692696"/>
            <a:ext cx="7500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National Climate Fund </a:t>
            </a:r>
            <a:r>
              <a:rPr lang="en-GB" sz="1200" dirty="0" smtClean="0"/>
              <a:t>(NCF)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Accredited with the GCF both as funding entity and intermediary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Governed by the National Steering Committee (incl. NDA)</a:t>
            </a:r>
            <a:endParaRPr lang="en-GB" sz="1200" dirty="0"/>
          </a:p>
        </p:txBody>
      </p:sp>
      <p:grpSp>
        <p:nvGrpSpPr>
          <p:cNvPr id="3" name="Group 2"/>
          <p:cNvGrpSpPr/>
          <p:nvPr/>
        </p:nvGrpSpPr>
        <p:grpSpPr>
          <a:xfrm>
            <a:off x="4088904" y="1446259"/>
            <a:ext cx="1017270" cy="623930"/>
            <a:chOff x="4735764" y="1124744"/>
            <a:chExt cx="1017270" cy="623930"/>
          </a:xfrm>
        </p:grpSpPr>
        <p:sp>
          <p:nvSpPr>
            <p:cNvPr id="98" name="Rectangle 97"/>
            <p:cNvSpPr/>
            <p:nvPr/>
          </p:nvSpPr>
          <p:spPr>
            <a:xfrm>
              <a:off x="4735764" y="1124744"/>
              <a:ext cx="1017270" cy="623930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879275" y="1170890"/>
              <a:ext cx="781508" cy="477634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604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17306</TotalTime>
  <Words>250</Words>
  <Application>Microsoft Macintosh PowerPoint</Application>
  <PresentationFormat>A4 Paper (210x297 mm)</PresentationFormat>
  <Paragraphs>41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OIES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Indices</dc:title>
  <dc:creator>Müller</dc:creator>
  <cp:lastModifiedBy>Benito Muller</cp:lastModifiedBy>
  <cp:revision>604</cp:revision>
  <cp:lastPrinted>2015-04-13T13:01:03Z</cp:lastPrinted>
  <dcterms:created xsi:type="dcterms:W3CDTF">2003-02-10T11:42:57Z</dcterms:created>
  <dcterms:modified xsi:type="dcterms:W3CDTF">2015-09-09T08:15:56Z</dcterms:modified>
</cp:coreProperties>
</file>