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31" r:id="rId2"/>
    <p:sldId id="436" r:id="rId3"/>
    <p:sldId id="437" r:id="rId4"/>
    <p:sldId id="445" r:id="rId5"/>
    <p:sldId id="446" r:id="rId6"/>
    <p:sldId id="438" r:id="rId7"/>
    <p:sldId id="439" r:id="rId8"/>
    <p:sldId id="442" r:id="rId9"/>
    <p:sldId id="443" r:id="rId10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8034" autoAdjust="0"/>
  </p:normalViewPr>
  <p:slideViewPr>
    <p:cSldViewPr showGuides="1">
      <p:cViewPr varScale="1">
        <p:scale>
          <a:sx n="65" d="100"/>
          <a:sy n="65" d="100"/>
        </p:scale>
        <p:origin x="1434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279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7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04989" y="2203170"/>
            <a:ext cx="75612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/>
              <a:t>FORMATION DE NEGOCIATEURS JUNIORS FRANCOPHONES DES PAYS LES MOINS AVANCES: </a:t>
            </a:r>
            <a:r>
              <a:rPr lang="en-US" sz="3200" dirty="0" err="1" smtClean="0"/>
              <a:t>Survol</a:t>
            </a:r>
            <a:r>
              <a:rPr lang="en-US" sz="3200" dirty="0" smtClean="0"/>
              <a:t> de la preparation aux </a:t>
            </a:r>
            <a:r>
              <a:rPr lang="en-US" sz="3200" dirty="0" err="1" smtClean="0"/>
              <a:t>négociations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internationales</a:t>
            </a:r>
            <a:endParaRPr lang="en-US" sz="3200" dirty="0" smtClean="0"/>
          </a:p>
          <a:p>
            <a:pPr algn="ctr"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Mamadou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HONADIA</a:t>
            </a: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m60honadia@gmail.com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 dirty="0">
                <a:solidFill>
                  <a:srgbClr val="660066"/>
                </a:solidFill>
                <a:latin typeface="Gill Sans MT" pitchFamily="34" charset="0"/>
              </a:rPr>
              <a:t>	</a:t>
            </a:r>
            <a:r>
              <a:rPr lang="fr-FR" sz="8000" dirty="0" err="1">
                <a:solidFill>
                  <a:srgbClr val="660066"/>
                </a:solidFill>
                <a:latin typeface="Gill Sans MT" pitchFamily="34" charset="0"/>
              </a:rPr>
              <a:t>ecbi</a:t>
            </a:r>
            <a:r>
              <a:rPr lang="fr-FR" sz="5400" dirty="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COMPREHENSION DES NEGOCIATIONS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304764"/>
            <a:ext cx="8780466" cy="5553236"/>
          </a:xfrm>
        </p:spPr>
        <p:txBody>
          <a:bodyPr/>
          <a:lstStyle/>
          <a:p>
            <a:pPr marL="0" lvl="0" indent="0">
              <a:spcBef>
                <a:spcPct val="0"/>
              </a:spcBef>
            </a:pPr>
            <a:r>
              <a:rPr lang="fr-FR" altLang="fr-FR" sz="2400" b="1" u="sng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Négociations</a:t>
            </a:r>
            <a:r>
              <a:rPr lang="fr-FR" altLang="fr-FR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: Discussions, pourparlers entre des personnes, des partenaires sociaux, des représentants qualifiés d'États menés en vue d'aboutir à un accord sur les problèmes posés. Par exemple sur le désarmement, la pollution, la destruction de la couche d’ozone, la perte de la diversité biologique.</a:t>
            </a:r>
          </a:p>
          <a:p>
            <a:pPr marL="0" lvl="0" indent="0"/>
            <a:r>
              <a:rPr lang="fr-FR" sz="2400" dirty="0">
                <a:latin typeface="Bookman Old Style" panose="02050604050505020204" pitchFamily="18" charset="0"/>
              </a:rPr>
              <a:t> </a:t>
            </a:r>
            <a:r>
              <a:rPr lang="fr-FR" sz="2400" b="1" u="sng" dirty="0">
                <a:latin typeface="Bookman Old Style" panose="02050604050505020204" pitchFamily="18" charset="0"/>
              </a:rPr>
              <a:t>Mener une négociation</a:t>
            </a:r>
            <a:r>
              <a:rPr lang="fr-FR" sz="2400" dirty="0">
                <a:latin typeface="Bookman Old Style" panose="02050604050505020204" pitchFamily="18" charset="0"/>
              </a:rPr>
              <a:t>: Engager des pourparlers en vue de  régler une question environnementale commune, un différend, ou de mettre fin à un conflit : Il vaut mieux négocier que de faire la guerre dont la finalité n’est pas une évidence.</a:t>
            </a:r>
            <a:endParaRPr lang="fr-FR" altLang="fr-FR" sz="2400" dirty="0">
              <a:latin typeface="Bookman Old Style" panose="020506040505050202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==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en-US" sz="2400" b="1" dirty="0">
                <a:solidFill>
                  <a:srgbClr val="FF0000"/>
                </a:solidFill>
              </a:rPr>
              <a:t>A </a:t>
            </a:r>
            <a:r>
              <a:rPr lang="en-US" sz="2400" b="1" dirty="0" err="1">
                <a:solidFill>
                  <a:srgbClr val="FF0000"/>
                </a:solidFill>
              </a:rPr>
              <a:t>retenir</a:t>
            </a:r>
            <a:r>
              <a:rPr lang="en-US" sz="2400" dirty="0"/>
              <a:t>: </a:t>
            </a:r>
            <a:r>
              <a:rPr lang="en-US" sz="2400" dirty="0" err="1"/>
              <a:t>C’est</a:t>
            </a:r>
            <a:r>
              <a:rPr lang="en-US" sz="2400" dirty="0"/>
              <a:t> un </a:t>
            </a:r>
            <a:r>
              <a:rPr lang="en-US" sz="2400" dirty="0" err="1"/>
              <a:t>processus</a:t>
            </a:r>
            <a:r>
              <a:rPr lang="en-US" sz="2400" dirty="0"/>
              <a:t> plus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moins</a:t>
            </a:r>
            <a:r>
              <a:rPr lang="en-US" sz="2400" dirty="0"/>
              <a:t> long, avec des </a:t>
            </a:r>
            <a:r>
              <a:rPr lang="en-US" sz="2400" dirty="0" err="1"/>
              <a:t>règles</a:t>
            </a:r>
            <a:r>
              <a:rPr lang="en-US" sz="2400" dirty="0"/>
              <a:t> de </a:t>
            </a:r>
            <a:r>
              <a:rPr lang="en-US" sz="2400" dirty="0" err="1"/>
              <a:t>société</a:t>
            </a:r>
            <a:r>
              <a:rPr lang="en-US" sz="2400" dirty="0"/>
              <a:t>, </a:t>
            </a:r>
            <a:r>
              <a:rPr lang="en-US" sz="2400" dirty="0" err="1"/>
              <a:t>où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faut</a:t>
            </a:r>
            <a:r>
              <a:rPr lang="en-US" sz="2400" dirty="0"/>
              <a:t> accepter </a:t>
            </a:r>
            <a:r>
              <a:rPr lang="en-US" sz="2400" dirty="0" err="1"/>
              <a:t>donner</a:t>
            </a:r>
            <a:r>
              <a:rPr lang="en-US" sz="2400" dirty="0"/>
              <a:t> pour </a:t>
            </a:r>
            <a:r>
              <a:rPr lang="en-US" sz="2400" dirty="0" err="1"/>
              <a:t>recevoir</a:t>
            </a:r>
            <a:r>
              <a:rPr lang="en-US" sz="2400" dirty="0"/>
              <a:t>.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9528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QUALITES D’UN NEGOCIATEUR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304764"/>
            <a:ext cx="8780466" cy="5553236"/>
          </a:xfrm>
        </p:spPr>
        <p:txBody>
          <a:bodyPr/>
          <a:lstStyle/>
          <a:p>
            <a:r>
              <a:rPr lang="en-US" sz="2400" b="1" dirty="0"/>
              <a:t>Qui </a:t>
            </a:r>
            <a:r>
              <a:rPr lang="en-US" sz="2400" b="1" dirty="0" err="1"/>
              <a:t>êtes</a:t>
            </a:r>
            <a:r>
              <a:rPr lang="en-US" sz="2400" b="1" dirty="0"/>
              <a:t> </a:t>
            </a:r>
            <a:r>
              <a:rPr lang="en-US" sz="2400" b="1" dirty="0" err="1"/>
              <a:t>vous</a:t>
            </a:r>
            <a:r>
              <a:rPr lang="en-US" sz="2400" b="1" dirty="0"/>
              <a:t>?: </a:t>
            </a:r>
            <a:r>
              <a:rPr lang="en-US" sz="2400" dirty="0" err="1"/>
              <a:t>Représentant</a:t>
            </a:r>
            <a:r>
              <a:rPr lang="en-US" sz="2400" dirty="0"/>
              <a:t> du </a:t>
            </a:r>
            <a:r>
              <a:rPr lang="en-US" sz="2400" dirty="0" err="1"/>
              <a:t>Gvt</a:t>
            </a:r>
            <a:r>
              <a:rPr lang="en-US" sz="2400" dirty="0"/>
              <a:t>, ONG, OSC, </a:t>
            </a:r>
            <a:r>
              <a:rPr lang="en-US" sz="2400" dirty="0" err="1"/>
              <a:t>Privé</a:t>
            </a:r>
            <a:r>
              <a:rPr lang="en-US" sz="2400" dirty="0"/>
              <a:t>, media</a:t>
            </a:r>
          </a:p>
          <a:p>
            <a:r>
              <a:rPr lang="en-US" sz="2400" b="1" dirty="0"/>
              <a:t>Qui </a:t>
            </a:r>
            <a:r>
              <a:rPr lang="en-US" sz="2400" b="1" dirty="0" err="1"/>
              <a:t>sont</a:t>
            </a:r>
            <a:r>
              <a:rPr lang="en-US" sz="2400" b="1" dirty="0"/>
              <a:t> </a:t>
            </a:r>
            <a:r>
              <a:rPr lang="en-US" sz="2400" b="1" dirty="0" err="1"/>
              <a:t>vos</a:t>
            </a:r>
            <a:r>
              <a:rPr lang="en-US" sz="2400" b="1" dirty="0"/>
              <a:t> </a:t>
            </a:r>
            <a:r>
              <a:rPr lang="en-US" sz="2400" b="1" dirty="0" err="1"/>
              <a:t>vis</a:t>
            </a:r>
            <a:r>
              <a:rPr lang="en-US" sz="2400" b="1" dirty="0"/>
              <a:t> à </a:t>
            </a:r>
            <a:r>
              <a:rPr lang="en-US" sz="2400" b="1" dirty="0" err="1"/>
              <a:t>vis</a:t>
            </a:r>
            <a:r>
              <a:rPr lang="en-US" sz="2400" b="1" dirty="0" smtClean="0"/>
              <a:t>?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Voir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diapo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suivante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 err="1"/>
              <a:t>Que</a:t>
            </a:r>
            <a:r>
              <a:rPr lang="en-US" sz="2400" b="1" dirty="0"/>
              <a:t> </a:t>
            </a:r>
            <a:r>
              <a:rPr lang="en-US" sz="2400" b="1" dirty="0" err="1"/>
              <a:t>recherchez</a:t>
            </a:r>
            <a:r>
              <a:rPr lang="en-US" sz="2400" b="1" dirty="0"/>
              <a:t> </a:t>
            </a:r>
            <a:r>
              <a:rPr lang="en-US" sz="2400" b="1" dirty="0" err="1"/>
              <a:t>vous</a:t>
            </a:r>
            <a:r>
              <a:rPr lang="en-US" sz="2400" b="1" dirty="0"/>
              <a:t>?</a:t>
            </a:r>
            <a:r>
              <a:rPr lang="en-US" sz="2400" dirty="0"/>
              <a:t>: </a:t>
            </a:r>
            <a:r>
              <a:rPr lang="en-US" sz="2400" dirty="0" err="1"/>
              <a:t>Financements</a:t>
            </a:r>
            <a:r>
              <a:rPr lang="en-US" sz="2400" dirty="0"/>
              <a:t>, </a:t>
            </a:r>
            <a:r>
              <a:rPr lang="en-US" sz="2400" dirty="0" err="1"/>
              <a:t>texte</a:t>
            </a:r>
            <a:r>
              <a:rPr lang="en-US" sz="2400" dirty="0"/>
              <a:t> </a:t>
            </a:r>
            <a:r>
              <a:rPr lang="en-US" sz="2400" dirty="0" err="1"/>
              <a:t>juridique</a:t>
            </a:r>
            <a:r>
              <a:rPr lang="en-US" sz="2400" dirty="0"/>
              <a:t>, </a:t>
            </a:r>
            <a:r>
              <a:rPr lang="en-US" sz="2400" dirty="0" err="1"/>
              <a:t>droit</a:t>
            </a:r>
            <a:r>
              <a:rPr lang="en-US" sz="2400" dirty="0"/>
              <a:t> </a:t>
            </a:r>
            <a:r>
              <a:rPr lang="en-US" sz="2400" dirty="0" err="1"/>
              <a:t>d’accès</a:t>
            </a:r>
            <a:r>
              <a:rPr lang="en-US" sz="2400" dirty="0"/>
              <a:t> à </a:t>
            </a:r>
            <a:r>
              <a:rPr lang="en-US" sz="2400" dirty="0" err="1"/>
              <a:t>une</a:t>
            </a:r>
            <a:r>
              <a:rPr lang="en-US" sz="2400" dirty="0"/>
              <a:t> </a:t>
            </a:r>
            <a:r>
              <a:rPr lang="en-US" sz="2400" dirty="0" err="1"/>
              <a:t>ressource</a:t>
            </a:r>
            <a:r>
              <a:rPr lang="en-US" sz="2400" dirty="0"/>
              <a:t>, </a:t>
            </a:r>
            <a:r>
              <a:rPr lang="en-US" sz="2400" dirty="0" err="1"/>
              <a:t>etc</a:t>
            </a:r>
            <a:r>
              <a:rPr lang="en-US" sz="2400" dirty="0"/>
              <a:t>? </a:t>
            </a:r>
          </a:p>
          <a:p>
            <a:r>
              <a:rPr lang="en-US" sz="2400" b="1" dirty="0" err="1"/>
              <a:t>Outils</a:t>
            </a:r>
            <a:r>
              <a:rPr lang="en-US" sz="2400" b="1" dirty="0"/>
              <a:t> de </a:t>
            </a:r>
            <a:r>
              <a:rPr lang="en-US" sz="2400" b="1" dirty="0" err="1"/>
              <a:t>négociateur</a:t>
            </a:r>
            <a:endParaRPr lang="en-US" sz="2400" b="1" dirty="0"/>
          </a:p>
          <a:p>
            <a:pPr lvl="1"/>
            <a:r>
              <a:rPr lang="en-US" sz="2400" b="1" dirty="0" err="1"/>
              <a:t>Psychologique</a:t>
            </a:r>
            <a:r>
              <a:rPr lang="en-US" sz="2400" b="1" dirty="0"/>
              <a:t>: </a:t>
            </a:r>
            <a:r>
              <a:rPr lang="en-US" sz="2400" dirty="0"/>
              <a:t>mental fort, santé, endurance, </a:t>
            </a:r>
            <a:r>
              <a:rPr lang="en-US" sz="2400" dirty="0" err="1"/>
              <a:t>coordonnateur</a:t>
            </a:r>
            <a:endParaRPr lang="en-US" sz="2400" dirty="0"/>
          </a:p>
          <a:p>
            <a:pPr lvl="1"/>
            <a:r>
              <a:rPr lang="en-US" sz="2400" b="1" dirty="0"/>
              <a:t>Technique: </a:t>
            </a:r>
            <a:r>
              <a:rPr lang="en-US" sz="2400" dirty="0"/>
              <a:t>langue </a:t>
            </a:r>
            <a:r>
              <a:rPr lang="en-US" sz="2400" dirty="0" err="1"/>
              <a:t>anglaise</a:t>
            </a:r>
            <a:r>
              <a:rPr lang="en-US" sz="2400" dirty="0"/>
              <a:t>, lecture des bulletins et </a:t>
            </a:r>
            <a:r>
              <a:rPr lang="en-US" sz="2400" dirty="0" err="1"/>
              <a:t>informations</a:t>
            </a:r>
            <a:r>
              <a:rPr lang="en-US" sz="2400" dirty="0"/>
              <a:t> </a:t>
            </a:r>
            <a:r>
              <a:rPr lang="en-US" sz="2400" dirty="0" err="1"/>
              <a:t>scientifiques</a:t>
            </a:r>
            <a:r>
              <a:rPr lang="en-US" sz="2400" dirty="0"/>
              <a:t> et production de </a:t>
            </a:r>
            <a:r>
              <a:rPr lang="en-US" sz="2400" dirty="0" err="1"/>
              <a:t>textes</a:t>
            </a:r>
            <a:r>
              <a:rPr lang="en-US" sz="2400" dirty="0"/>
              <a:t> de </a:t>
            </a:r>
            <a:r>
              <a:rPr lang="en-US" sz="2400" dirty="0" err="1"/>
              <a:t>soumission</a:t>
            </a:r>
            <a:r>
              <a:rPr lang="en-US" sz="2400" dirty="0"/>
              <a:t>, </a:t>
            </a:r>
            <a:r>
              <a:rPr lang="en-US" sz="2400" dirty="0" err="1"/>
              <a:t>coordonnateur</a:t>
            </a:r>
            <a:r>
              <a:rPr lang="en-US" sz="2400" dirty="0"/>
              <a:t> </a:t>
            </a:r>
            <a:r>
              <a:rPr lang="en-US" sz="2400" dirty="0" err="1"/>
              <a:t>thématique</a:t>
            </a:r>
            <a:r>
              <a:rPr lang="en-US" sz="2400" dirty="0"/>
              <a:t>, </a:t>
            </a:r>
            <a:r>
              <a:rPr lang="en-US" sz="2400" dirty="0" err="1"/>
              <a:t>travailler</a:t>
            </a:r>
            <a:r>
              <a:rPr lang="en-US" sz="2400" dirty="0"/>
              <a:t> </a:t>
            </a:r>
            <a:r>
              <a:rPr lang="en-US" sz="2400" dirty="0" err="1"/>
              <a:t>dans</a:t>
            </a:r>
            <a:r>
              <a:rPr lang="en-US" sz="2400" dirty="0"/>
              <a:t> les organs de la Convention, </a:t>
            </a:r>
            <a:r>
              <a:rPr lang="en-US" sz="2400" dirty="0" err="1"/>
              <a:t>anticiper</a:t>
            </a:r>
            <a:r>
              <a:rPr lang="en-US" sz="2400" dirty="0"/>
              <a:t> les sessions.</a:t>
            </a:r>
          </a:p>
          <a:p>
            <a:pPr lvl="1"/>
            <a:r>
              <a:rPr lang="en-US" sz="2400" b="1" dirty="0"/>
              <a:t>Financier</a:t>
            </a:r>
            <a:r>
              <a:rPr lang="en-US" sz="2400" dirty="0"/>
              <a:t>: </a:t>
            </a:r>
            <a:r>
              <a:rPr lang="en-US" sz="2400" dirty="0" err="1"/>
              <a:t>Facilité</a:t>
            </a:r>
            <a:r>
              <a:rPr lang="en-US" sz="2400" dirty="0"/>
              <a:t> de </a:t>
            </a:r>
            <a:r>
              <a:rPr lang="en-US" sz="2400" dirty="0" err="1"/>
              <a:t>déplacement</a:t>
            </a:r>
            <a:r>
              <a:rPr lang="en-US" sz="2400" dirty="0"/>
              <a:t>, </a:t>
            </a:r>
            <a:r>
              <a:rPr lang="en-US" sz="2400" dirty="0" err="1"/>
              <a:t>d’alimentation</a:t>
            </a:r>
            <a:r>
              <a:rPr lang="en-US" sz="2400" dirty="0"/>
              <a:t>, de santé. Pas </a:t>
            </a:r>
            <a:r>
              <a:rPr lang="en-US" sz="2400" dirty="0" err="1"/>
              <a:t>d’angoisse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de stress.</a:t>
            </a:r>
          </a:p>
          <a:p>
            <a:pPr marL="0" lvl="0" indent="0">
              <a:spcBef>
                <a:spcPct val="0"/>
              </a:spcBef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8131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QUI SONT VOS VIS-À-VIS?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016732"/>
            <a:ext cx="8780466" cy="58412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BE" altLang="fr-FR" sz="2400" b="1" dirty="0">
                <a:cs typeface="Arial" panose="020B0604020202020204" pitchFamily="34" charset="0"/>
              </a:rPr>
              <a:t>152 Parties « non Annexe 1 »</a:t>
            </a:r>
            <a:r>
              <a:rPr lang="fr-BE" altLang="fr-FR" sz="2400" dirty="0">
                <a:cs typeface="Arial" panose="020B0604020202020204" pitchFamily="34" charset="0"/>
              </a:rPr>
              <a:t> , dont majorité est au sein du </a:t>
            </a:r>
            <a:r>
              <a:rPr lang="fr-BE" altLang="fr-FR" sz="2400" b="1" dirty="0">
                <a:cs typeface="Arial" panose="020B0604020202020204" pitchFamily="34" charset="0"/>
              </a:rPr>
              <a:t>G77+ Chine </a:t>
            </a:r>
            <a:r>
              <a:rPr lang="fr-BE" altLang="fr-FR" sz="2400" dirty="0">
                <a:cs typeface="Arial" panose="020B0604020202020204" pitchFamily="34" charset="0"/>
              </a:rPr>
              <a:t>(107 Parties, souvent membres du Mouvement des pays « non-alignés »). Différents « sous-blocs » :</a:t>
            </a:r>
          </a:p>
          <a:p>
            <a:pPr lvl="1">
              <a:buFontTx/>
              <a:buChar char="-"/>
            </a:pPr>
            <a:r>
              <a:rPr lang="fr-BE" altLang="fr-FR" sz="2400" b="1" dirty="0">
                <a:cs typeface="Arial" panose="020B0604020202020204" pitchFamily="34" charset="0"/>
              </a:rPr>
              <a:t>AOSIS/</a:t>
            </a:r>
            <a:r>
              <a:rPr lang="fr-BE" altLang="fr-FR" sz="2400" b="1" dirty="0" err="1">
                <a:cs typeface="Arial" panose="020B0604020202020204" pitchFamily="34" charset="0"/>
              </a:rPr>
              <a:t>SIDs</a:t>
            </a:r>
            <a:r>
              <a:rPr lang="fr-BE" altLang="fr-FR" sz="2400" b="1" dirty="0">
                <a:cs typeface="Arial" panose="020B0604020202020204" pitchFamily="34" charset="0"/>
              </a:rPr>
              <a:t>: </a:t>
            </a:r>
            <a:r>
              <a:rPr lang="fr-BE" altLang="fr-FR" sz="2400" dirty="0">
                <a:cs typeface="Arial" panose="020B0604020202020204" pitchFamily="34" charset="0"/>
                <a:sym typeface="Wingdings" panose="05000000000000000000" pitchFamily="2" charset="2"/>
              </a:rPr>
              <a:t>39 pays + 4 pays observateurs. 34 sont dans le G77 + Chine et 12 sont PMA</a:t>
            </a:r>
            <a:endParaRPr lang="fr-BE" altLang="fr-FR" sz="2400" dirty="0"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fr-BE" altLang="fr-FR" sz="2400" b="1" dirty="0">
                <a:cs typeface="Arial" panose="020B0604020202020204" pitchFamily="34" charset="0"/>
              </a:rPr>
              <a:t>Pays africains: </a:t>
            </a:r>
            <a:r>
              <a:rPr lang="fr-BE" altLang="fr-FR" sz="2400" dirty="0">
                <a:cs typeface="Arial" panose="020B0604020202020204" pitchFamily="34" charset="0"/>
              </a:rPr>
              <a:t>54 pays en développement dont l’Afrique du Sud comme membre du BASIC</a:t>
            </a:r>
            <a:r>
              <a:rPr lang="fr-BE" altLang="fr-FR" sz="2400" b="1" dirty="0">
                <a:cs typeface="Arial" panose="020B0604020202020204" pitchFamily="34" charset="0"/>
              </a:rPr>
              <a:t> </a:t>
            </a:r>
          </a:p>
          <a:p>
            <a:pPr lvl="1">
              <a:buFontTx/>
              <a:buChar char="-"/>
            </a:pPr>
            <a:r>
              <a:rPr lang="fr-BE" altLang="fr-FR" sz="2400" b="1" dirty="0">
                <a:cs typeface="Arial" panose="020B0604020202020204" pitchFamily="34" charset="0"/>
              </a:rPr>
              <a:t>PMA: </a:t>
            </a:r>
            <a:r>
              <a:rPr lang="fr-BE" altLang="fr-FR" sz="2400" b="1" u="sng" dirty="0"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lang="fr-BE" altLang="fr-FR" sz="2400" dirty="0">
                <a:cs typeface="Arial" panose="020B0604020202020204" pitchFamily="34" charset="0"/>
                <a:sym typeface="Wingdings" panose="05000000000000000000" pitchFamily="2" charset="2"/>
              </a:rPr>
              <a:t> 48 pays, dont 33 en Afrique (sur 54 pays africains),  15 en Asie et 1 aux Antilles</a:t>
            </a:r>
          </a:p>
          <a:p>
            <a:pPr lvl="1">
              <a:buFontTx/>
              <a:buChar char="-"/>
            </a:pPr>
            <a:r>
              <a:rPr lang="fr-BE" altLang="fr-FR" sz="2400" b="1" dirty="0">
                <a:cs typeface="Arial" panose="020B0604020202020204" pitchFamily="34" charset="0"/>
              </a:rPr>
              <a:t>BASIC</a:t>
            </a:r>
            <a:r>
              <a:rPr lang="fr-BE" altLang="fr-FR" sz="2400" dirty="0">
                <a:cs typeface="Arial" panose="020B0604020202020204" pitchFamily="34" charset="0"/>
              </a:rPr>
              <a:t>: Brésil, Afrique du Sud, Inde, Chine.</a:t>
            </a:r>
          </a:p>
          <a:p>
            <a:pPr lvl="1">
              <a:buFontTx/>
              <a:buChar char="-"/>
            </a:pPr>
            <a:r>
              <a:rPr lang="fr-BE" altLang="fr-FR" sz="2400" b="1" dirty="0">
                <a:cs typeface="Arial" panose="020B0604020202020204" pitchFamily="34" charset="0"/>
              </a:rPr>
              <a:t>GRULAC</a:t>
            </a:r>
            <a:r>
              <a:rPr lang="fr-BE" altLang="fr-FR" sz="2400" dirty="0">
                <a:cs typeface="Arial" panose="020B0604020202020204" pitchFamily="34" charset="0"/>
              </a:rPr>
              <a:t>: Groupe Latino Américain </a:t>
            </a:r>
          </a:p>
          <a:p>
            <a:pPr lvl="1">
              <a:buFontTx/>
              <a:buChar char="-"/>
            </a:pPr>
            <a:r>
              <a:rPr lang="fr-BE" altLang="fr-FR" sz="2400" b="1" dirty="0" err="1">
                <a:cs typeface="Arial" panose="020B0604020202020204" pitchFamily="34" charset="0"/>
              </a:rPr>
              <a:t>Like</a:t>
            </a:r>
            <a:r>
              <a:rPr lang="fr-BE" altLang="fr-FR" sz="2400" b="1" dirty="0">
                <a:cs typeface="Arial" panose="020B0604020202020204" pitchFamily="34" charset="0"/>
              </a:rPr>
              <a:t> </a:t>
            </a:r>
            <a:r>
              <a:rPr lang="fr-BE" altLang="fr-FR" sz="2400" b="1" dirty="0" err="1">
                <a:cs typeface="Arial" panose="020B0604020202020204" pitchFamily="34" charset="0"/>
              </a:rPr>
              <a:t>Minded</a:t>
            </a:r>
            <a:r>
              <a:rPr lang="fr-BE" altLang="fr-FR" sz="2400" b="1" dirty="0">
                <a:cs typeface="Arial" panose="020B0604020202020204" pitchFamily="34" charset="0"/>
              </a:rPr>
              <a:t> Groupe</a:t>
            </a:r>
            <a:r>
              <a:rPr lang="fr-BE" altLang="fr-FR" sz="2400" dirty="0">
                <a:cs typeface="Arial" panose="020B0604020202020204" pitchFamily="34" charset="0"/>
              </a:rPr>
              <a:t>: Pays ayant la même pensée, </a:t>
            </a:r>
            <a:r>
              <a:rPr lang="fr-BE" altLang="fr-FR" sz="2400" dirty="0">
                <a:sym typeface="Wingdings" panose="05000000000000000000" pitchFamily="2" charset="2"/>
              </a:rPr>
              <a:t>plus de pays du </a:t>
            </a:r>
            <a:r>
              <a:rPr lang="fr-BE" altLang="fr-FR" sz="2400" b="1" dirty="0">
                <a:sym typeface="Wingdings" panose="05000000000000000000" pitchFamily="2" charset="2"/>
              </a:rPr>
              <a:t>monde arabe </a:t>
            </a:r>
            <a:r>
              <a:rPr lang="fr-BE" altLang="fr-FR" sz="2400" dirty="0">
                <a:sym typeface="Wingdings" panose="05000000000000000000" pitchFamily="2" charset="2"/>
              </a:rPr>
              <a:t>(dont des pays OPEP), Inde, Chine, émergents d’Asie, pays de l’ALBA, 3 pays africains (Egypte, Mali, RDC, Soudan)</a:t>
            </a: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8262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QUI SONT VOS VIS-À-VIS?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016732"/>
            <a:ext cx="8780466" cy="58412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BE" altLang="fr-FR" sz="2400" b="1" dirty="0">
                <a:cs typeface="Arial" panose="020B0604020202020204" pitchFamily="34" charset="0"/>
              </a:rPr>
              <a:t>41 Parties « Annexe 1 »</a:t>
            </a:r>
            <a:r>
              <a:rPr lang="fr-BE" altLang="fr-FR" sz="2400" dirty="0">
                <a:cs typeface="Arial" panose="020B0604020202020204" pitchFamily="34" charset="0"/>
              </a:rPr>
              <a:t>, des pays industrialisés quasiment tous dans l</a:t>
            </a:r>
            <a:r>
              <a:rPr lang="fr-BE" altLang="en-US" sz="2400" dirty="0">
                <a:cs typeface="Arial" panose="020B0604020202020204" pitchFamily="34" charset="0"/>
              </a:rPr>
              <a:t>’</a:t>
            </a:r>
            <a:r>
              <a:rPr lang="fr-BE" altLang="fr-FR" sz="2400" b="1" dirty="0">
                <a:cs typeface="Arial" panose="020B0604020202020204" pitchFamily="34" charset="0"/>
              </a:rPr>
              <a:t>OCDE</a:t>
            </a:r>
            <a:r>
              <a:rPr lang="fr-BE" altLang="fr-FR" sz="2400" dirty="0">
                <a:cs typeface="Arial" panose="020B0604020202020204" pitchFamily="34" charset="0"/>
              </a:rPr>
              <a:t>* (28 d’entre eux) et/ou « </a:t>
            </a:r>
            <a:r>
              <a:rPr lang="fr-BE" altLang="fr-FR" sz="2400" b="1" dirty="0">
                <a:cs typeface="Arial" panose="020B0604020202020204" pitchFamily="34" charset="0"/>
              </a:rPr>
              <a:t>économie en transition</a:t>
            </a:r>
            <a:r>
              <a:rPr lang="fr-BE" altLang="fr-FR" sz="2400" dirty="0">
                <a:cs typeface="Arial" panose="020B0604020202020204" pitchFamily="34" charset="0"/>
              </a:rPr>
              <a:t> » (15 d’entre eux). Différents « sous-blocs » 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fr-FR" sz="2000" b="1" dirty="0">
                <a:cs typeface="Arial" panose="020B0604020202020204" pitchFamily="34" charset="0"/>
              </a:rPr>
              <a:t>L’Union Européenne: </a:t>
            </a:r>
            <a:r>
              <a:rPr lang="fr-BE" altLang="fr-FR" sz="2000" dirty="0">
                <a:cs typeface="Arial" panose="020B0604020202020204" pitchFamily="34" charset="0"/>
              </a:rPr>
              <a:t>29 pays</a:t>
            </a:r>
            <a:endParaRPr lang="fr-BE" altLang="fr-FR" sz="2000" b="1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fr-FR" sz="2000" b="1" dirty="0">
                <a:cs typeface="Arial" panose="020B0604020202020204" pitchFamily="34" charset="0"/>
              </a:rPr>
              <a:t>Groupe Parapluie </a:t>
            </a:r>
            <a:r>
              <a:rPr lang="fr-BE" altLang="fr-FR" sz="2000" dirty="0">
                <a:cs typeface="Arial" panose="020B0604020202020204" pitchFamily="34" charset="0"/>
              </a:rPr>
              <a:t>(USA, Canada, Japon, Russie, </a:t>
            </a:r>
            <a:r>
              <a:rPr lang="fr-BE" altLang="fr-FR" sz="2000" dirty="0" err="1">
                <a:cs typeface="Arial" panose="020B0604020202020204" pitchFamily="34" charset="0"/>
              </a:rPr>
              <a:t>Nlle</a:t>
            </a:r>
            <a:r>
              <a:rPr lang="fr-BE" altLang="fr-FR" sz="2000" dirty="0">
                <a:cs typeface="Arial" panose="020B0604020202020204" pitchFamily="34" charset="0"/>
              </a:rPr>
              <a:t> Zélande, Australie, Norvège, Ukraine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fr-FR" sz="2000" b="1" dirty="0">
                <a:cs typeface="Arial" panose="020B0604020202020204" pitchFamily="34" charset="0"/>
              </a:rPr>
              <a:t>Groupe de l’Intégrité Environnementale: </a:t>
            </a:r>
            <a:r>
              <a:rPr lang="fr-BE" altLang="fr-FR" sz="2000" dirty="0">
                <a:cs typeface="Arial" panose="020B0604020202020204" pitchFamily="34" charset="0"/>
              </a:rPr>
              <a:t>Suisse, Mexique, Liechtenstein, Monaco, Corée du Sud</a:t>
            </a:r>
            <a:endParaRPr lang="fr-BE" altLang="fr-FR" sz="2000" b="1" dirty="0">
              <a:cs typeface="Arial" panose="020B0604020202020204" pitchFamily="34" charset="0"/>
            </a:endParaRP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5573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PRELIMINAIRES A SAVOIR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016732"/>
            <a:ext cx="8780466" cy="5841268"/>
          </a:xfrm>
        </p:spPr>
        <p:txBody>
          <a:bodyPr/>
          <a:lstStyle/>
          <a:p>
            <a:r>
              <a:rPr lang="en-US" sz="2000" b="1" dirty="0" err="1">
                <a:latin typeface="Bookman Old Style" panose="02050604050505020204" pitchFamily="18" charset="0"/>
              </a:rPr>
              <a:t>Séquencement</a:t>
            </a:r>
            <a:r>
              <a:rPr lang="en-US" sz="2000" b="1" dirty="0">
                <a:latin typeface="Bookman Old Style" panose="02050604050505020204" pitchFamily="18" charset="0"/>
              </a:rPr>
              <a:t> des reunions de coordination</a:t>
            </a:r>
          </a:p>
          <a:p>
            <a:pPr lvl="1"/>
            <a:r>
              <a:rPr lang="en-US" sz="2000" dirty="0" err="1">
                <a:latin typeface="Bookman Old Style" panose="02050604050505020204" pitchFamily="18" charset="0"/>
              </a:rPr>
              <a:t>Réunion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Groupe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Afrique</a:t>
            </a:r>
            <a:r>
              <a:rPr lang="en-US" sz="2000" dirty="0">
                <a:latin typeface="Bookman Old Style" panose="02050604050505020204" pitchFamily="18" charset="0"/>
              </a:rPr>
              <a:t>: 8h – 9h </a:t>
            </a:r>
            <a:r>
              <a:rPr lang="en-US" sz="2000" b="1" dirty="0">
                <a:latin typeface="Bookman Old Style" panose="02050604050505020204" pitchFamily="18" charset="0"/>
              </a:rPr>
              <a:t>et</a:t>
            </a:r>
            <a:r>
              <a:rPr lang="en-US" sz="2000" dirty="0">
                <a:latin typeface="Bookman Old Style" panose="02050604050505020204" pitchFamily="18" charset="0"/>
              </a:rPr>
              <a:t> 18h – 19h</a:t>
            </a:r>
          </a:p>
          <a:p>
            <a:pPr lvl="1"/>
            <a:r>
              <a:rPr lang="en-US" sz="2000" dirty="0" err="1">
                <a:latin typeface="Bookman Old Style" panose="02050604050505020204" pitchFamily="18" charset="0"/>
              </a:rPr>
              <a:t>Réunion</a:t>
            </a:r>
            <a:r>
              <a:rPr lang="en-US" sz="2000" dirty="0">
                <a:latin typeface="Bookman Old Style" panose="02050604050505020204" pitchFamily="18" charset="0"/>
              </a:rPr>
              <a:t> du G-77 + Chine: 9h – 10h </a:t>
            </a:r>
            <a:r>
              <a:rPr lang="en-US" sz="2000" b="1" dirty="0">
                <a:latin typeface="Bookman Old Style" panose="02050604050505020204" pitchFamily="18" charset="0"/>
              </a:rPr>
              <a:t>et</a:t>
            </a:r>
            <a:r>
              <a:rPr lang="en-US" sz="2000" dirty="0">
                <a:latin typeface="Bookman Old Style" panose="02050604050505020204" pitchFamily="18" charset="0"/>
              </a:rPr>
              <a:t> 19h - 21h</a:t>
            </a:r>
          </a:p>
          <a:p>
            <a:pPr lvl="1"/>
            <a:r>
              <a:rPr lang="en-US" sz="2000" dirty="0" err="1">
                <a:latin typeface="Bookman Old Style" panose="02050604050505020204" pitchFamily="18" charset="0"/>
              </a:rPr>
              <a:t>Réunion</a:t>
            </a:r>
            <a:r>
              <a:rPr lang="en-US" sz="2000" dirty="0">
                <a:latin typeface="Bookman Old Style" panose="02050604050505020204" pitchFamily="18" charset="0"/>
              </a:rPr>
              <a:t> des PMA: 13h – 14h </a:t>
            </a:r>
            <a:r>
              <a:rPr lang="en-US" sz="2000" b="1" dirty="0">
                <a:latin typeface="Bookman Old Style" panose="02050604050505020204" pitchFamily="18" charset="0"/>
              </a:rPr>
              <a:t>et </a:t>
            </a:r>
            <a:r>
              <a:rPr lang="en-US" sz="2000" dirty="0">
                <a:latin typeface="Bookman Old Style" panose="02050604050505020204" pitchFamily="18" charset="0"/>
              </a:rPr>
              <a:t>19h – </a:t>
            </a:r>
            <a:r>
              <a:rPr lang="en-US" sz="2000" dirty="0" smtClean="0">
                <a:latin typeface="Bookman Old Style" panose="02050604050505020204" pitchFamily="18" charset="0"/>
              </a:rPr>
              <a:t>20h</a:t>
            </a:r>
            <a:endParaRPr lang="en-US" sz="2000" dirty="0">
              <a:latin typeface="Bookman Old Style" panose="02050604050505020204" pitchFamily="18" charset="0"/>
            </a:endParaRPr>
          </a:p>
          <a:p>
            <a:r>
              <a:rPr lang="en-US" sz="2000" b="1" dirty="0" err="1">
                <a:latin typeface="Bookman Old Style" panose="02050604050505020204" pitchFamily="18" charset="0"/>
              </a:rPr>
              <a:t>Programmes</a:t>
            </a:r>
            <a:r>
              <a:rPr lang="en-US" sz="2000" b="1" dirty="0">
                <a:latin typeface="Bookman Old Style" panose="02050604050505020204" pitchFamily="18" charset="0"/>
              </a:rPr>
              <a:t> de travail</a:t>
            </a:r>
            <a:r>
              <a:rPr lang="en-US" sz="2000" dirty="0">
                <a:latin typeface="Bookman Old Style" panose="02050604050505020204" pitchFamily="18" charset="0"/>
              </a:rPr>
              <a:t>:</a:t>
            </a:r>
          </a:p>
          <a:p>
            <a:pPr lvl="1"/>
            <a:r>
              <a:rPr lang="en-US" sz="2000" dirty="0" err="1">
                <a:latin typeface="Bookman Old Style" panose="02050604050505020204" pitchFamily="18" charset="0"/>
              </a:rPr>
              <a:t>Programme</a:t>
            </a:r>
            <a:r>
              <a:rPr lang="en-US" sz="2000" dirty="0">
                <a:latin typeface="Bookman Old Style" panose="02050604050505020204" pitchFamily="18" charset="0"/>
              </a:rPr>
              <a:t> de </a:t>
            </a:r>
            <a:r>
              <a:rPr lang="en-US" sz="2000" dirty="0" err="1">
                <a:latin typeface="Bookman Old Style" panose="02050604050505020204" pitchFamily="18" charset="0"/>
              </a:rPr>
              <a:t>chaque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Organe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Subsidiaire</a:t>
            </a:r>
            <a:endParaRPr lang="en-US" sz="2000" dirty="0">
              <a:latin typeface="Bookman Old Style" panose="02050604050505020204" pitchFamily="18" charset="0"/>
            </a:endParaRPr>
          </a:p>
          <a:p>
            <a:pPr lvl="1"/>
            <a:r>
              <a:rPr lang="en-US" sz="2000" dirty="0" err="1">
                <a:latin typeface="Bookman Old Style" panose="02050604050505020204" pitchFamily="18" charset="0"/>
              </a:rPr>
              <a:t>Programme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journalier</a:t>
            </a:r>
            <a:r>
              <a:rPr lang="en-US" sz="2000" dirty="0">
                <a:latin typeface="Bookman Old Style" panose="02050604050505020204" pitchFamily="18" charset="0"/>
              </a:rPr>
              <a:t> et lecture des </a:t>
            </a:r>
            <a:r>
              <a:rPr lang="en-US" sz="2000" dirty="0" err="1">
                <a:latin typeface="Bookman Old Style" panose="02050604050505020204" pitchFamily="18" charset="0"/>
              </a:rPr>
              <a:t>écrans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d’announces</a:t>
            </a:r>
            <a:endParaRPr lang="en-US" sz="2000" dirty="0">
              <a:latin typeface="Bookman Old Style" panose="02050604050505020204" pitchFamily="18" charset="0"/>
            </a:endParaRPr>
          </a:p>
          <a:p>
            <a:pPr lvl="1"/>
            <a:r>
              <a:rPr lang="en-US" sz="2000" dirty="0" err="1">
                <a:latin typeface="Bookman Old Style" panose="02050604050505020204" pitchFamily="18" charset="0"/>
              </a:rPr>
              <a:t>Recherche</a:t>
            </a:r>
            <a:r>
              <a:rPr lang="en-US" sz="2000" dirty="0">
                <a:latin typeface="Bookman Old Style" panose="02050604050505020204" pitchFamily="18" charset="0"/>
              </a:rPr>
              <a:t> d la documentation </a:t>
            </a:r>
            <a:r>
              <a:rPr lang="en-US" sz="2000" dirty="0" err="1">
                <a:latin typeface="Bookman Old Style" panose="02050604050505020204" pitchFamily="18" charset="0"/>
              </a:rPr>
              <a:t>sur</a:t>
            </a:r>
            <a:r>
              <a:rPr lang="en-US" sz="2000" dirty="0">
                <a:latin typeface="Bookman Old Style" panose="02050604050505020204" pitchFamily="18" charset="0"/>
              </a:rPr>
              <a:t> le site </a:t>
            </a:r>
            <a:r>
              <a:rPr lang="en-US" sz="2000" dirty="0" smtClean="0">
                <a:latin typeface="Bookman Old Style" panose="02050604050505020204" pitchFamily="18" charset="0"/>
              </a:rPr>
              <a:t>CCNUCC</a:t>
            </a:r>
            <a:endParaRPr lang="en-US" sz="2000" dirty="0">
              <a:latin typeface="Bookman Old Style" panose="02050604050505020204" pitchFamily="18" charset="0"/>
            </a:endParaRPr>
          </a:p>
          <a:p>
            <a:r>
              <a:rPr lang="en-US" sz="2000" b="1" dirty="0">
                <a:latin typeface="Bookman Old Style" panose="02050604050505020204" pitchFamily="18" charset="0"/>
              </a:rPr>
              <a:t>Quotes des documents</a:t>
            </a:r>
            <a:endParaRPr lang="en-US" sz="2000" dirty="0">
              <a:latin typeface="Bookman Old Style" panose="02050604050505020204" pitchFamily="18" charset="0"/>
            </a:endParaRPr>
          </a:p>
          <a:p>
            <a:pPr lvl="1"/>
            <a:r>
              <a:rPr lang="en-US" sz="2000" dirty="0">
                <a:latin typeface="Bookman Old Style" panose="02050604050505020204" pitchFamily="18" charset="0"/>
              </a:rPr>
              <a:t>FCCC/SBI-SBSTA-APA-CP-MP/ </a:t>
            </a:r>
            <a:r>
              <a:rPr lang="en-US" sz="2000" dirty="0" err="1">
                <a:latin typeface="Bookman Old Style" panose="02050604050505020204" pitchFamily="18" charset="0"/>
              </a:rPr>
              <a:t>Annee</a:t>
            </a:r>
            <a:r>
              <a:rPr lang="en-US" sz="2000" dirty="0">
                <a:latin typeface="Bookman Old Style" panose="02050604050505020204" pitchFamily="18" charset="0"/>
              </a:rPr>
              <a:t>/</a:t>
            </a:r>
            <a:r>
              <a:rPr lang="en-US" sz="2000" dirty="0" err="1">
                <a:latin typeface="Bookman Old Style" panose="02050604050505020204" pitchFamily="18" charset="0"/>
              </a:rPr>
              <a:t>Chiffre</a:t>
            </a:r>
            <a:r>
              <a:rPr lang="en-US" sz="2000" dirty="0">
                <a:latin typeface="Bookman Old Style" panose="02050604050505020204" pitchFamily="18" charset="0"/>
              </a:rPr>
              <a:t>- </a:t>
            </a:r>
            <a:r>
              <a:rPr lang="en-US" sz="2000" dirty="0" err="1">
                <a:latin typeface="Bookman Old Style" panose="02050604050505020204" pitchFamily="18" charset="0"/>
              </a:rPr>
              <a:t>Lettre</a:t>
            </a:r>
            <a:r>
              <a:rPr lang="en-US" sz="2000" dirty="0">
                <a:latin typeface="Bookman Old Style" panose="02050604050505020204" pitchFamily="18" charset="0"/>
              </a:rPr>
              <a:t> + </a:t>
            </a:r>
            <a:r>
              <a:rPr lang="en-US" sz="2000" dirty="0" err="1">
                <a:latin typeface="Bookman Old Style" panose="02050604050505020204" pitchFamily="18" charset="0"/>
              </a:rPr>
              <a:t>chiffre</a:t>
            </a:r>
            <a:endParaRPr lang="en-US" sz="2000" dirty="0">
              <a:latin typeface="Bookman Old Style" panose="02050604050505020204" pitchFamily="18" charset="0"/>
            </a:endParaRPr>
          </a:p>
          <a:p>
            <a:pPr lvl="1"/>
            <a:r>
              <a:rPr lang="en-US" sz="2000" dirty="0">
                <a:latin typeface="Bookman Old Style" panose="02050604050505020204" pitchFamily="18" charset="0"/>
              </a:rPr>
              <a:t>FCCC/TP/2016/1: Document Technique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</a:rPr>
              <a:t>FCCC/SBI/2016/MISC.1: Compilation des </a:t>
            </a:r>
            <a:r>
              <a:rPr lang="en-US" sz="2000" dirty="0" err="1">
                <a:latin typeface="Bookman Old Style" panose="02050604050505020204" pitchFamily="18" charset="0"/>
              </a:rPr>
              <a:t>vues</a:t>
            </a:r>
            <a:r>
              <a:rPr lang="en-US" sz="2000" dirty="0">
                <a:latin typeface="Bookman Old Style" panose="02050604050505020204" pitchFamily="18" charset="0"/>
              </a:rPr>
              <a:t> et </a:t>
            </a:r>
            <a:r>
              <a:rPr lang="en-US" sz="2000" dirty="0" err="1">
                <a:latin typeface="Bookman Old Style" panose="02050604050505020204" pitchFamily="18" charset="0"/>
              </a:rPr>
              <a:t>soumissions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faites</a:t>
            </a:r>
            <a:r>
              <a:rPr lang="en-US" sz="2000" dirty="0">
                <a:latin typeface="Bookman Old Style" panose="02050604050505020204" pitchFamily="18" charset="0"/>
              </a:rPr>
              <a:t> par les </a:t>
            </a:r>
            <a:r>
              <a:rPr lang="en-US" sz="2000" dirty="0" err="1">
                <a:latin typeface="Bookman Old Style" panose="02050604050505020204" pitchFamily="18" charset="0"/>
              </a:rPr>
              <a:t>acteurs</a:t>
            </a:r>
            <a:r>
              <a:rPr lang="en-US" sz="2000" dirty="0">
                <a:latin typeface="Bookman Old Style" panose="02050604050505020204" pitchFamily="18" charset="0"/>
              </a:rPr>
              <a:t> et Parties</a:t>
            </a:r>
          </a:p>
          <a:p>
            <a:pPr lvl="1"/>
            <a:r>
              <a:rPr lang="en-US" sz="2000" dirty="0">
                <a:latin typeface="Bookman Old Style" panose="02050604050505020204" pitchFamily="18" charset="0"/>
              </a:rPr>
              <a:t>FCCC/SBI/2016/INF.3: Document </a:t>
            </a:r>
            <a:r>
              <a:rPr lang="en-US" sz="2000" dirty="0" err="1">
                <a:latin typeface="Bookman Old Style" panose="02050604050505020204" pitchFamily="18" charset="0"/>
              </a:rPr>
              <a:t>Informel</a:t>
            </a:r>
            <a:endParaRPr lang="en-US" sz="2000" dirty="0">
              <a:latin typeface="Bookman Old Style" panose="02050604050505020204" pitchFamily="18" charset="0"/>
            </a:endParaRPr>
          </a:p>
          <a:p>
            <a:pPr marL="0" lvl="0" indent="0">
              <a:spcBef>
                <a:spcPct val="0"/>
              </a:spcBef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5066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DOCUMENTATION A POSSEDER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016732"/>
            <a:ext cx="8780466" cy="5841268"/>
          </a:xfrm>
        </p:spPr>
        <p:txBody>
          <a:bodyPr/>
          <a:lstStyle/>
          <a:p>
            <a:r>
              <a:rPr lang="en-US" sz="2400" dirty="0">
                <a:latin typeface="Bookman Old Style" panose="02050604050505020204" pitchFamily="18" charset="0"/>
              </a:rPr>
              <a:t>Le </a:t>
            </a:r>
            <a:r>
              <a:rPr lang="en-US" sz="2400" dirty="0" err="1">
                <a:latin typeface="Bookman Old Style" panose="02050604050505020204" pitchFamily="18" charset="0"/>
              </a:rPr>
              <a:t>texte</a:t>
            </a:r>
            <a:r>
              <a:rPr lang="en-US" sz="2400" dirty="0">
                <a:latin typeface="Bookman Old Style" panose="02050604050505020204" pitchFamily="18" charset="0"/>
              </a:rPr>
              <a:t> de la Convention-Cadre des nations </a:t>
            </a:r>
            <a:r>
              <a:rPr lang="en-US" sz="2400" dirty="0" err="1">
                <a:latin typeface="Bookman Old Style" panose="02050604050505020204" pitchFamily="18" charset="0"/>
              </a:rPr>
              <a:t>Unies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sur</a:t>
            </a:r>
            <a:r>
              <a:rPr lang="en-US" sz="2400" dirty="0">
                <a:latin typeface="Bookman Old Style" panose="02050604050505020204" pitchFamily="18" charset="0"/>
              </a:rPr>
              <a:t> les </a:t>
            </a:r>
            <a:r>
              <a:rPr lang="en-US" sz="2400" dirty="0" err="1">
                <a:latin typeface="Bookman Old Style" panose="02050604050505020204" pitchFamily="18" charset="0"/>
              </a:rPr>
              <a:t>Changements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Climatiques</a:t>
            </a:r>
            <a:r>
              <a:rPr lang="en-US" sz="2400" dirty="0">
                <a:latin typeface="Bookman Old Style" panose="02050604050505020204" pitchFamily="18" charset="0"/>
              </a:rPr>
              <a:t> (CNUCC)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Le </a:t>
            </a:r>
            <a:r>
              <a:rPr lang="en-US" sz="2400" dirty="0" err="1">
                <a:latin typeface="Bookman Old Style" panose="02050604050505020204" pitchFamily="18" charset="0"/>
              </a:rPr>
              <a:t>texte</a:t>
            </a:r>
            <a:r>
              <a:rPr lang="en-US" sz="2400" dirty="0">
                <a:latin typeface="Bookman Old Style" panose="02050604050505020204" pitchFamily="18" charset="0"/>
              </a:rPr>
              <a:t> du </a:t>
            </a:r>
            <a:r>
              <a:rPr lang="en-US" sz="2400" dirty="0" err="1">
                <a:latin typeface="Bookman Old Style" panose="02050604050505020204" pitchFamily="18" charset="0"/>
              </a:rPr>
              <a:t>Protocole</a:t>
            </a:r>
            <a:r>
              <a:rPr lang="en-US" sz="2400" dirty="0">
                <a:latin typeface="Bookman Old Style" panose="02050604050505020204" pitchFamily="18" charset="0"/>
              </a:rPr>
              <a:t> de Kyoto (PK)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Le </a:t>
            </a:r>
            <a:r>
              <a:rPr lang="en-US" sz="2400" dirty="0" err="1">
                <a:latin typeface="Bookman Old Style" panose="02050604050505020204" pitchFamily="18" charset="0"/>
              </a:rPr>
              <a:t>texte</a:t>
            </a:r>
            <a:r>
              <a:rPr lang="en-US" sz="2400" dirty="0">
                <a:latin typeface="Bookman Old Style" panose="02050604050505020204" pitchFamily="18" charset="0"/>
              </a:rPr>
              <a:t> de l’ Accord de Paris</a:t>
            </a:r>
          </a:p>
          <a:p>
            <a:r>
              <a:rPr lang="en-US" sz="2400" dirty="0" err="1">
                <a:latin typeface="Bookman Old Style" panose="02050604050505020204" pitchFamily="18" charset="0"/>
              </a:rPr>
              <a:t>Une</a:t>
            </a:r>
            <a:r>
              <a:rPr lang="en-US" sz="2400" dirty="0">
                <a:latin typeface="Bookman Old Style" panose="02050604050505020204" pitchFamily="18" charset="0"/>
              </a:rPr>
              <a:t> version des </a:t>
            </a:r>
            <a:r>
              <a:rPr lang="en-US" sz="2400" dirty="0" err="1">
                <a:latin typeface="Bookman Old Style" panose="02050604050505020204" pitchFamily="18" charset="0"/>
              </a:rPr>
              <a:t>Décisions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adoptées</a:t>
            </a:r>
            <a:r>
              <a:rPr lang="en-US" sz="2400" dirty="0">
                <a:latin typeface="Bookman Old Style" panose="02050604050505020204" pitchFamily="18" charset="0"/>
              </a:rPr>
              <a:t> au </a:t>
            </a:r>
            <a:r>
              <a:rPr lang="en-US" sz="2400" dirty="0" err="1">
                <a:latin typeface="Bookman Old Style" panose="02050604050505020204" pitchFamily="18" charset="0"/>
              </a:rPr>
              <a:t>cours</a:t>
            </a:r>
            <a:r>
              <a:rPr lang="en-US" sz="2400" dirty="0">
                <a:latin typeface="Bookman Old Style" panose="02050604050505020204" pitchFamily="18" charset="0"/>
              </a:rPr>
              <a:t> des </a:t>
            </a:r>
            <a:r>
              <a:rPr lang="en-US" sz="2400" dirty="0" err="1">
                <a:latin typeface="Bookman Old Style" panose="02050604050505020204" pitchFamily="18" charset="0"/>
              </a:rPr>
              <a:t>Conférences</a:t>
            </a:r>
            <a:r>
              <a:rPr lang="en-US" sz="2400" dirty="0">
                <a:latin typeface="Bookman Old Style" panose="02050604050505020204" pitchFamily="18" charset="0"/>
              </a:rPr>
              <a:t> de la CCNUCC (</a:t>
            </a:r>
            <a:r>
              <a:rPr lang="en-US" sz="2400" dirty="0" err="1">
                <a:latin typeface="Bookman Old Style" panose="02050604050505020204" pitchFamily="18" charset="0"/>
              </a:rPr>
              <a:t>jusqu</a:t>
            </a:r>
            <a:r>
              <a:rPr lang="en-US" sz="2400" dirty="0">
                <a:latin typeface="Bookman Old Style" panose="02050604050505020204" pitchFamily="18" charset="0"/>
              </a:rPr>
              <a:t>’ à </a:t>
            </a:r>
            <a:r>
              <a:rPr lang="en-US" sz="2400" dirty="0" err="1">
                <a:latin typeface="Bookman Old Style" panose="02050604050505020204" pitchFamily="18" charset="0"/>
              </a:rPr>
              <a:t>celles</a:t>
            </a:r>
            <a:r>
              <a:rPr lang="en-US" sz="2400" dirty="0">
                <a:latin typeface="Bookman Old Style" panose="02050604050505020204" pitchFamily="18" charset="0"/>
              </a:rPr>
              <a:t> de Paris 2015)</a:t>
            </a:r>
          </a:p>
          <a:p>
            <a:pPr marL="0" lvl="0" indent="0">
              <a:spcBef>
                <a:spcPct val="0"/>
              </a:spcBef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7829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ORGANISATION DE VOTRE EQUIPE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016732"/>
            <a:ext cx="8780466" cy="5841268"/>
          </a:xfrm>
        </p:spPr>
        <p:txBody>
          <a:bodyPr/>
          <a:lstStyle/>
          <a:p>
            <a:r>
              <a:rPr lang="fr-FR" sz="2000" b="1" dirty="0"/>
              <a:t>Nationale</a:t>
            </a:r>
          </a:p>
          <a:p>
            <a:pPr lvl="1"/>
            <a:r>
              <a:rPr lang="fr-FR" sz="2000" dirty="0"/>
              <a:t>Mise en place obligatoire d’une équipe de négociateurs, incluant soutien/assistance technique pour la documentation;</a:t>
            </a:r>
          </a:p>
          <a:p>
            <a:pPr lvl="1"/>
            <a:r>
              <a:rPr lang="fr-FR" sz="2000" dirty="0"/>
              <a:t>Tenue de sessions de travail;</a:t>
            </a:r>
          </a:p>
          <a:p>
            <a:pPr lvl="1"/>
            <a:r>
              <a:rPr lang="fr-FR" sz="2000" dirty="0"/>
              <a:t>Interaction et mise à niveau/débriefing avec le politique pour prendre les consignes et instructions;</a:t>
            </a:r>
          </a:p>
          <a:p>
            <a:pPr lvl="1"/>
            <a:r>
              <a:rPr lang="fr-FR" sz="2000" dirty="0"/>
              <a:t>Approche des Ambassades </a:t>
            </a:r>
            <a:r>
              <a:rPr lang="fr-FR" sz="2000" dirty="0" smtClean="0"/>
              <a:t>pour </a:t>
            </a:r>
            <a:r>
              <a:rPr lang="fr-FR" sz="2000" dirty="0"/>
              <a:t>partager des </a:t>
            </a:r>
            <a:r>
              <a:rPr lang="fr-FR" sz="2000" dirty="0" smtClean="0"/>
              <a:t>idées/rechercher </a:t>
            </a:r>
            <a:r>
              <a:rPr lang="fr-FR" sz="2000" dirty="0"/>
              <a:t>des alliances.</a:t>
            </a:r>
          </a:p>
          <a:p>
            <a:r>
              <a:rPr lang="fr-FR" sz="2000" b="1" dirty="0"/>
              <a:t>Internationale</a:t>
            </a:r>
          </a:p>
          <a:p>
            <a:pPr lvl="1"/>
            <a:r>
              <a:rPr lang="fr-FR" sz="2000" dirty="0"/>
              <a:t>Appartenance à un/plusieurs groupes de négociation;</a:t>
            </a:r>
          </a:p>
          <a:p>
            <a:pPr lvl="1"/>
            <a:r>
              <a:rPr lang="fr-FR" sz="2000" dirty="0" smtClean="0"/>
              <a:t>Coordination de </a:t>
            </a:r>
            <a:r>
              <a:rPr lang="fr-FR" sz="2000" dirty="0"/>
              <a:t>thématiques avec culture de concertation et </a:t>
            </a:r>
            <a:r>
              <a:rPr lang="fr-FR" sz="2000" dirty="0" smtClean="0"/>
              <a:t>compte </a:t>
            </a:r>
            <a:r>
              <a:rPr lang="fr-FR" sz="2000" dirty="0"/>
              <a:t>rendu;</a:t>
            </a:r>
          </a:p>
          <a:p>
            <a:pPr lvl="1"/>
            <a:r>
              <a:rPr lang="fr-FR" sz="2000" dirty="0"/>
              <a:t>Assiduité, constance et consistance dans la responsabilité;</a:t>
            </a:r>
          </a:p>
          <a:p>
            <a:pPr lvl="1"/>
            <a:r>
              <a:rPr lang="fr-FR" sz="2000" dirty="0"/>
              <a:t>Solidarité: partage des informations et restitution au groupe;</a:t>
            </a:r>
          </a:p>
          <a:p>
            <a:pPr lvl="1"/>
            <a:r>
              <a:rPr lang="fr-FR" sz="2000" dirty="0"/>
              <a:t>Visibilité: Création des équipes thématiques selon les points de l’ordre du jour afin d’être représenté dans tous les  groupes de travail à mettre en place;</a:t>
            </a:r>
          </a:p>
          <a:p>
            <a:pPr lvl="1"/>
            <a:r>
              <a:rPr lang="fr-FR" altLang="fr-FR" sz="2000" dirty="0">
                <a:latin typeface="Calibri" panose="020F0502020204030204" pitchFamily="34" charset="0"/>
              </a:rPr>
              <a:t>Anticipation</a:t>
            </a:r>
            <a:r>
              <a:rPr lang="fr-FR" altLang="fr-FR" sz="2000" b="1" dirty="0">
                <a:latin typeface="Calibri" panose="020F0502020204030204" pitchFamily="34" charset="0"/>
              </a:rPr>
              <a:t> </a:t>
            </a:r>
            <a:r>
              <a:rPr lang="fr-FR" altLang="fr-FR" sz="2000" dirty="0">
                <a:latin typeface="Calibri" panose="020F0502020204030204" pitchFamily="34" charset="0"/>
              </a:rPr>
              <a:t>: Préparer les papiers de position et les déclarations avant les sessions de travail dans les groupes ou en plénière.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91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4" y="19665"/>
            <a:ext cx="9889016" cy="781043"/>
          </a:xfrm>
        </p:spPr>
        <p:txBody>
          <a:bodyPr/>
          <a:lstStyle/>
          <a:p>
            <a:pPr algn="l"/>
            <a:r>
              <a:rPr lang="fr-FR" sz="3500" b="1" dirty="0" smtClean="0">
                <a:solidFill>
                  <a:srgbClr val="7030A0"/>
                </a:solidFill>
              </a:rPr>
              <a:t>CONCLUSION</a:t>
            </a:r>
            <a:endParaRPr lang="fr-CA" sz="35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84" y="1016732"/>
            <a:ext cx="8780466" cy="5841268"/>
          </a:xfrm>
        </p:spPr>
        <p:txBody>
          <a:bodyPr/>
          <a:lstStyle/>
          <a:p>
            <a:r>
              <a:rPr lang="fr-FR" sz="2400" dirty="0" smtClean="0"/>
              <a:t>Les négociations internationales sont un processus de donner et de recevoir dans lequel les Parties/Acteurs doivent trouver des compromis sans léser aucun;</a:t>
            </a:r>
          </a:p>
          <a:p>
            <a:r>
              <a:rPr lang="fr-FR" sz="2400" dirty="0" smtClean="0"/>
              <a:t>Une préparation à l’interne, puis à l’extérieur s’avère capitale afin de tirer le maximum de profit sans créer d’incident diplomatique ou rompre le dialogue;</a:t>
            </a:r>
          </a:p>
          <a:p>
            <a:r>
              <a:rPr lang="fr-FR" sz="2400" dirty="0" smtClean="0"/>
              <a:t>Peut on s’engager après cette formation à influencer les équipes nationales?.</a:t>
            </a:r>
          </a:p>
          <a:p>
            <a:r>
              <a:rPr lang="fr-FR" sz="2400" dirty="0" smtClean="0"/>
              <a:t>Peut on s’engager à honorer nos Pays respectifs lorsqu’on représente des millions de citoyens dont beaucoup sont </a:t>
            </a:r>
            <a:r>
              <a:rPr lang="fr-FR" sz="2400" smtClean="0"/>
              <a:t>vulnérables ou vivent </a:t>
            </a:r>
            <a:r>
              <a:rPr lang="fr-FR" sz="2400" dirty="0" smtClean="0"/>
              <a:t>dans la précarité?.</a:t>
            </a:r>
          </a:p>
          <a:p>
            <a:endParaRPr lang="fr-FR" sz="2400" dirty="0"/>
          </a:p>
          <a:p>
            <a:pPr marL="0" indent="0" algn="ctr">
              <a:buNone/>
            </a:pPr>
            <a:r>
              <a:rPr lang="fr-FR" sz="2400" dirty="0" smtClean="0"/>
              <a:t>=======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143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15849</TotalTime>
  <Words>623</Words>
  <Application>Microsoft Office PowerPoint</Application>
  <PresentationFormat>A4 Paper (210x297 mm)</PresentationFormat>
  <Paragraphs>75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Gill Sans</vt:lpstr>
      <vt:lpstr>Gill Sans MT</vt:lpstr>
      <vt:lpstr>Times New Roman</vt:lpstr>
      <vt:lpstr>Wingdings</vt:lpstr>
      <vt:lpstr>Default Design</vt:lpstr>
      <vt:lpstr>PowerPoint Presentation</vt:lpstr>
      <vt:lpstr>COMPREHENSION DES NEGOCIATIONS</vt:lpstr>
      <vt:lpstr>QUALITES D’UN NEGOCIATEUR</vt:lpstr>
      <vt:lpstr>QUI SONT VOS VIS-À-VIS?</vt:lpstr>
      <vt:lpstr>QUI SONT VOS VIS-À-VIS?</vt:lpstr>
      <vt:lpstr>PRELIMINAIRES A SAVOIR</vt:lpstr>
      <vt:lpstr>DOCUMENTATION A POSSEDER</vt:lpstr>
      <vt:lpstr>ORGANISATION DE VOTRE EQUIPE</vt:lpstr>
      <vt:lpstr>CONCLUSION</vt:lpstr>
    </vt:vector>
  </TitlesOfParts>
  <Company>OIES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Brianna Craft</cp:lastModifiedBy>
  <cp:revision>492</cp:revision>
  <dcterms:created xsi:type="dcterms:W3CDTF">2003-02-10T11:42:57Z</dcterms:created>
  <dcterms:modified xsi:type="dcterms:W3CDTF">2016-06-15T08:08:52Z</dcterms:modified>
</cp:coreProperties>
</file>