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31" r:id="rId2"/>
    <p:sldId id="436" r:id="rId3"/>
    <p:sldId id="437" r:id="rId4"/>
    <p:sldId id="445" r:id="rId5"/>
    <p:sldId id="446" r:id="rId6"/>
    <p:sldId id="438" r:id="rId7"/>
    <p:sldId id="439" r:id="rId8"/>
    <p:sldId id="442" r:id="rId9"/>
    <p:sldId id="443" r:id="rId10"/>
  </p:sldIdLst>
  <p:sldSz cx="9906000" cy="6858000" type="A4"/>
  <p:notesSz cx="6640513" cy="99044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9">
          <p15:clr>
            <a:srgbClr val="A4A3A4"/>
          </p15:clr>
        </p15:guide>
        <p15:guide id="2" pos="209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0066FF"/>
    <a:srgbClr val="FFFF00"/>
    <a:srgbClr val="00FF00"/>
    <a:srgbClr val="CC3300"/>
    <a:srgbClr val="6600CC"/>
    <a:srgbClr val="FF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5" autoAdjust="0"/>
    <p:restoredTop sz="88034" autoAdjust="0"/>
  </p:normalViewPr>
  <p:slideViewPr>
    <p:cSldViewPr showGuides="1">
      <p:cViewPr varScale="1">
        <p:scale>
          <a:sx n="65" d="100"/>
          <a:sy n="65" d="100"/>
        </p:scale>
        <p:origin x="1434" y="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"/>
    </p:cViewPr>
  </p:sorterViewPr>
  <p:notesViewPr>
    <p:cSldViewPr showGuides="1">
      <p:cViewPr varScale="1">
        <p:scale>
          <a:sx n="52" d="100"/>
          <a:sy n="52" d="100"/>
        </p:scale>
        <p:origin x="-2664" y="-84"/>
      </p:cViewPr>
      <p:guideLst>
        <p:guide orient="horz" pos="3119"/>
        <p:guide pos="209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65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9" tIns="46665" rIns="93329" bIns="46665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3963" y="0"/>
            <a:ext cx="28765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9" tIns="46665" rIns="93329" bIns="46665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8765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9" tIns="46665" rIns="93329" bIns="46665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3963" y="9409113"/>
            <a:ext cx="28765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9" tIns="46665" rIns="93329" bIns="46665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pPr>
              <a:defRPr/>
            </a:pPr>
            <a:fld id="{B868279D-BB04-4859-BE73-18E37AF4DF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923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638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t" anchorCtr="0" compatLnSpc="1">
            <a:prstTxWarp prst="textNoShape">
              <a:avLst/>
            </a:prstTxWarp>
          </a:bodyPr>
          <a:lstStyle>
            <a:lvl1pPr defTabSz="904875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46500" y="0"/>
            <a:ext cx="28638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t" anchorCtr="0" compatLnSpc="1">
            <a:prstTxWarp prst="textNoShape">
              <a:avLst/>
            </a:prstTxWarp>
          </a:bodyPr>
          <a:lstStyle>
            <a:lvl1pPr algn="r" defTabSz="904875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87375" y="706438"/>
            <a:ext cx="5437188" cy="3763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1063" y="4705350"/>
            <a:ext cx="4849812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8638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b" anchorCtr="0" compatLnSpc="1">
            <a:prstTxWarp prst="textNoShape">
              <a:avLst/>
            </a:prstTxWarp>
          </a:bodyPr>
          <a:lstStyle>
            <a:lvl1pPr defTabSz="904875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46500" y="9410700"/>
            <a:ext cx="28638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b" anchorCtr="0" compatLnSpc="1">
            <a:prstTxWarp prst="textNoShape">
              <a:avLst/>
            </a:prstTxWarp>
          </a:bodyPr>
          <a:lstStyle>
            <a:lvl1pPr algn="r" defTabSz="904875">
              <a:defRPr sz="1200"/>
            </a:lvl1pPr>
          </a:lstStyle>
          <a:p>
            <a:pPr>
              <a:defRPr/>
            </a:pPr>
            <a:fld id="{E1F21D5C-4B6A-43D1-BF43-7E7A5EA4C5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6910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8DFF8D-D18E-4315-B5E3-4A9CDB4955C7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8175" y="742950"/>
            <a:ext cx="5365750" cy="3714750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825" y="4703763"/>
            <a:ext cx="4868863" cy="445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32791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21D5C-4B6A-43D1-BF43-7E7A5EA4C5FD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475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DFD14-EA5E-4F4A-8071-A9BF468EBE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A56A5-A79F-4B08-A948-6B00011390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46063-E8DB-456B-B89B-5FA5092421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3A0DF-A303-4404-B49D-953B76B6FF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9EA78-8153-447C-B6ED-C70C2A0D79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96F4E-F63F-425B-B962-4D38C67324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32345-0C0C-4EB9-B3B6-200DBA18B1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92709-9178-4553-8FDC-5F634DE481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4FE7A-9DD8-44A4-9DB2-8C4ADC59B5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F631E-F71E-4CB7-BA21-661E123F7A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78116-C083-4300-A560-95FC7B46F1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64B39A9-C8F8-4367-8097-A1AD61D851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Text Box 7"/>
          <p:cNvSpPr txBox="1">
            <a:spLocks noChangeArrowheads="1"/>
          </p:cNvSpPr>
          <p:nvPr userDrawn="1"/>
        </p:nvSpPr>
        <p:spPr bwMode="auto">
          <a:xfrm>
            <a:off x="9020175" y="1268413"/>
            <a:ext cx="685800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/>
          <a:lstStyle/>
          <a:p>
            <a:pPr eaLnBrk="0" hangingPunct="0">
              <a:defRPr/>
            </a:pPr>
            <a:r>
              <a:rPr lang="en-GB" sz="2600">
                <a:solidFill>
                  <a:srgbClr val="800080"/>
                </a:solidFill>
                <a:latin typeface="Gill Sans" pitchFamily="34" charset="0"/>
              </a:rPr>
              <a:t>european capacity building initiative ecbi</a:t>
            </a:r>
          </a:p>
        </p:txBody>
      </p:sp>
      <p:pic>
        <p:nvPicPr>
          <p:cNvPr id="4104" name="Picture 8"/>
          <p:cNvPicPr>
            <a:picLocks noChangeAspect="1" noChangeArrowheads="1"/>
          </p:cNvPicPr>
          <p:nvPr userDrawn="1"/>
        </p:nvPicPr>
        <p:blipFill>
          <a:blip r:embed="rId13" cstate="print"/>
          <a:srcRect r="1465" b="1465"/>
          <a:stretch>
            <a:fillRect/>
          </a:stretch>
        </p:blipFill>
        <p:spPr bwMode="auto">
          <a:xfrm>
            <a:off x="8699500" y="188913"/>
            <a:ext cx="968375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4000">
              <a:solidFill>
                <a:srgbClr val="000099"/>
              </a:solidFill>
              <a:latin typeface="Gill Sans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804989" y="2203170"/>
            <a:ext cx="756126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3200" dirty="0"/>
              <a:t>FORMATION DE NEGOCIATEURS JUNIORS FRANCOPHONES DES PAYS LES MOINS AVANCES: </a:t>
            </a:r>
            <a:r>
              <a:rPr lang="en-US" sz="3200" dirty="0" err="1" smtClean="0"/>
              <a:t>Survol</a:t>
            </a:r>
            <a:r>
              <a:rPr lang="en-US" sz="3200" dirty="0" smtClean="0"/>
              <a:t> de la preparation aux </a:t>
            </a:r>
            <a:r>
              <a:rPr lang="en-US" sz="3200" dirty="0" err="1" smtClean="0"/>
              <a:t>négociations</a:t>
            </a:r>
            <a:r>
              <a:rPr lang="en-US" sz="3200" dirty="0" smtClean="0"/>
              <a:t> </a:t>
            </a:r>
            <a:r>
              <a:rPr lang="en-US" sz="3200" dirty="0" err="1" smtClean="0"/>
              <a:t>internationales</a:t>
            </a:r>
            <a:endParaRPr lang="en-US" sz="3200" dirty="0" smtClean="0"/>
          </a:p>
          <a:p>
            <a:pPr algn="ctr" eaLnBrk="0" hangingPunct="0"/>
            <a:endParaRPr lang="en-GB" dirty="0">
              <a:solidFill>
                <a:srgbClr val="660066"/>
              </a:solidFill>
              <a:latin typeface="Gill Sans MT" pitchFamily="34" charset="0"/>
            </a:endParaRPr>
          </a:p>
          <a:p>
            <a:pPr eaLnBrk="0" hangingPunct="0"/>
            <a:r>
              <a:rPr lang="en-GB" sz="2000" dirty="0" err="1" smtClean="0">
                <a:solidFill>
                  <a:srgbClr val="660066"/>
                </a:solidFill>
                <a:latin typeface="Gill Sans MT" pitchFamily="34" charset="0"/>
              </a:rPr>
              <a:t>Mamadou</a:t>
            </a:r>
            <a:r>
              <a:rPr lang="en-GB" sz="2000" dirty="0" smtClean="0">
                <a:solidFill>
                  <a:srgbClr val="660066"/>
                </a:solidFill>
                <a:latin typeface="Gill Sans MT" pitchFamily="34" charset="0"/>
              </a:rPr>
              <a:t> HONADIA</a:t>
            </a:r>
          </a:p>
          <a:p>
            <a:pPr eaLnBrk="0" hangingPunct="0"/>
            <a:r>
              <a:rPr lang="en-GB" sz="2000" dirty="0" smtClean="0">
                <a:solidFill>
                  <a:srgbClr val="660066"/>
                </a:solidFill>
                <a:latin typeface="Gill Sans MT" pitchFamily="34" charset="0"/>
              </a:rPr>
              <a:t>m60honadia@gmail.com</a:t>
            </a:r>
            <a:endParaRPr lang="en-US" sz="2000" dirty="0">
              <a:solidFill>
                <a:srgbClr val="660066"/>
              </a:solidFill>
              <a:latin typeface="Gill Sans MT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1209675" cy="6858000"/>
          </a:xfrm>
          <a:prstGeom prst="rect">
            <a:avLst/>
          </a:prstGeom>
          <a:solidFill>
            <a:srgbClr val="660066"/>
          </a:solidFill>
          <a:ln w="952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1116013" cy="6858000"/>
          </a:xfrm>
          <a:prstGeom prst="rect">
            <a:avLst/>
          </a:prstGeom>
          <a:gradFill rotWithShape="1">
            <a:gsLst>
              <a:gs pos="0">
                <a:srgbClr val="660066"/>
              </a:gs>
              <a:gs pos="50000">
                <a:srgbClr val="2F002F"/>
              </a:gs>
              <a:gs pos="100000">
                <a:srgbClr val="660066"/>
              </a:gs>
            </a:gsLst>
            <a:lin ang="0" scaled="1"/>
          </a:gradFill>
          <a:ln w="952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Text Box 9"/>
          <p:cNvSpPr txBox="1">
            <a:spLocks noChangeArrowheads="1"/>
          </p:cNvSpPr>
          <p:nvPr/>
        </p:nvSpPr>
        <p:spPr bwMode="auto">
          <a:xfrm rot="5400000">
            <a:off x="-2814637" y="2933700"/>
            <a:ext cx="6858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96838"/>
            <a:r>
              <a:rPr lang="en-GB" sz="3500">
                <a:solidFill>
                  <a:schemeClr val="bg1"/>
                </a:solidFill>
                <a:latin typeface="Gill Sans MT" pitchFamily="34" charset="0"/>
              </a:rPr>
              <a:t>european capacity building initiative</a:t>
            </a:r>
            <a:endParaRPr lang="fr-FR" sz="3500">
              <a:solidFill>
                <a:schemeClr val="bg1"/>
              </a:solidFill>
              <a:latin typeface="Gill Sans MT" pitchFamily="34" charset="0"/>
            </a:endParaRPr>
          </a:p>
          <a:p>
            <a:pPr indent="96838"/>
            <a:r>
              <a:rPr lang="fr-FR">
                <a:solidFill>
                  <a:schemeClr val="bg1"/>
                </a:solidFill>
                <a:latin typeface="Gill Sans MT" pitchFamily="34" charset="0"/>
              </a:rPr>
              <a:t>initiative européenne de renforcement des capacités</a:t>
            </a:r>
            <a:endParaRPr lang="en-GB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5127" name="Text Box 10"/>
          <p:cNvSpPr txBox="1">
            <a:spLocks noChangeArrowheads="1"/>
          </p:cNvSpPr>
          <p:nvPr/>
        </p:nvSpPr>
        <p:spPr bwMode="auto">
          <a:xfrm>
            <a:off x="1244600" y="803275"/>
            <a:ext cx="8661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096000" algn="r"/>
              </a:tabLst>
            </a:pPr>
            <a:r>
              <a:rPr lang="fr-FR" sz="8000" dirty="0">
                <a:solidFill>
                  <a:srgbClr val="660066"/>
                </a:solidFill>
                <a:latin typeface="Gill Sans MT" pitchFamily="34" charset="0"/>
              </a:rPr>
              <a:t>	</a:t>
            </a:r>
            <a:r>
              <a:rPr lang="fr-FR" sz="8000" dirty="0" err="1">
                <a:solidFill>
                  <a:srgbClr val="660066"/>
                </a:solidFill>
                <a:latin typeface="Gill Sans MT" pitchFamily="34" charset="0"/>
              </a:rPr>
              <a:t>ecbi</a:t>
            </a:r>
            <a:r>
              <a:rPr lang="fr-FR" sz="5400" dirty="0">
                <a:solidFill>
                  <a:srgbClr val="660066"/>
                </a:solidFill>
                <a:latin typeface="Gill Sans MT" pitchFamily="34" charset="0"/>
              </a:rPr>
              <a:t>	</a:t>
            </a:r>
            <a:endParaRPr lang="en-GB" sz="5400" dirty="0">
              <a:solidFill>
                <a:srgbClr val="660066"/>
              </a:solidFill>
              <a:latin typeface="Gill Sans MT" pitchFamily="34" charset="0"/>
            </a:endParaRPr>
          </a:p>
        </p:txBody>
      </p:sp>
      <p:pic>
        <p:nvPicPr>
          <p:cNvPr id="5128" name="Picture 7"/>
          <p:cNvPicPr>
            <a:picLocks noChangeAspect="1" noChangeArrowheads="1"/>
          </p:cNvPicPr>
          <p:nvPr/>
        </p:nvPicPr>
        <p:blipFill>
          <a:blip r:embed="rId3" cstate="print"/>
          <a:srcRect r="1465" b="1465"/>
          <a:stretch>
            <a:fillRect/>
          </a:stretch>
        </p:blipFill>
        <p:spPr bwMode="auto">
          <a:xfrm>
            <a:off x="7691438" y="325438"/>
            <a:ext cx="1546225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Rectangle 11"/>
          <p:cNvSpPr>
            <a:spLocks noChangeArrowheads="1"/>
          </p:cNvSpPr>
          <p:nvPr/>
        </p:nvSpPr>
        <p:spPr bwMode="auto">
          <a:xfrm>
            <a:off x="1749425" y="5695950"/>
            <a:ext cx="7488238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solidFill>
                  <a:srgbClr val="660066"/>
                </a:solidFill>
                <a:latin typeface="Gill Sans MT" pitchFamily="34" charset="0"/>
              </a:rPr>
              <a:t>for sustained capacity building in support of international climate change negotiations</a:t>
            </a:r>
            <a:endParaRPr lang="fr-FR" sz="1600">
              <a:solidFill>
                <a:srgbClr val="660066"/>
              </a:solidFill>
              <a:latin typeface="Gill Sans MT" pitchFamily="34" charset="0"/>
            </a:endParaRPr>
          </a:p>
          <a:p>
            <a:pPr>
              <a:spcBef>
                <a:spcPts val="600"/>
              </a:spcBef>
            </a:pPr>
            <a:r>
              <a:rPr lang="fr-FR" sz="1600">
                <a:solidFill>
                  <a:srgbClr val="660066"/>
                </a:solidFill>
                <a:latin typeface="Gill Sans MT" pitchFamily="34" charset="0"/>
              </a:rPr>
              <a:t>pour un renforcement durable des capacités en appui aux négociations internationales sur les changements climatiques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84" y="19665"/>
            <a:ext cx="9889016" cy="781043"/>
          </a:xfrm>
        </p:spPr>
        <p:txBody>
          <a:bodyPr/>
          <a:lstStyle/>
          <a:p>
            <a:pPr algn="l"/>
            <a:r>
              <a:rPr lang="fr-FR" sz="3500" b="1" dirty="0" smtClean="0">
                <a:solidFill>
                  <a:srgbClr val="7030A0"/>
                </a:solidFill>
              </a:rPr>
              <a:t>COMPREHENSION DES NEGOCIATIONS</a:t>
            </a:r>
            <a:endParaRPr lang="fr-CA" sz="3500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984" y="1304764"/>
            <a:ext cx="8780466" cy="5553236"/>
          </a:xfrm>
        </p:spPr>
        <p:txBody>
          <a:bodyPr/>
          <a:lstStyle/>
          <a:p>
            <a:pPr marL="0" lvl="0" indent="0">
              <a:spcBef>
                <a:spcPct val="0"/>
              </a:spcBef>
            </a:pPr>
            <a:r>
              <a:rPr lang="fr-FR" altLang="fr-FR" sz="2400" b="1" u="sng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Négociations</a:t>
            </a:r>
            <a:r>
              <a:rPr lang="fr-FR" altLang="fr-FR" sz="24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: Discussions, pourparlers entre des personnes, des partenaires sociaux, des représentants qualifiés d'États menés en vue d'aboutir à un accord sur les problèmes posés. Par exemple sur le désarmement, la pollution, la destruction de la couche d’ozone, la perte de la diversité biologique.</a:t>
            </a:r>
          </a:p>
          <a:p>
            <a:pPr marL="0" lvl="0" indent="0"/>
            <a:r>
              <a:rPr lang="fr-FR" sz="2400" dirty="0">
                <a:latin typeface="Bookman Old Style" panose="02050604050505020204" pitchFamily="18" charset="0"/>
              </a:rPr>
              <a:t> </a:t>
            </a:r>
            <a:r>
              <a:rPr lang="fr-FR" sz="2400" b="1" u="sng" dirty="0">
                <a:latin typeface="Bookman Old Style" panose="02050604050505020204" pitchFamily="18" charset="0"/>
              </a:rPr>
              <a:t>Mener une négociation</a:t>
            </a:r>
            <a:r>
              <a:rPr lang="fr-FR" sz="2400" dirty="0">
                <a:latin typeface="Bookman Old Style" panose="02050604050505020204" pitchFamily="18" charset="0"/>
              </a:rPr>
              <a:t>: Engager des pourparlers en vue de  régler une question environnementale commune, un différend, ou de mettre fin à un conflit : Il vaut mieux négocier que de faire la guerre dont la finalité n’est pas une évidence.</a:t>
            </a:r>
            <a:endParaRPr lang="fr-FR" altLang="fr-FR" sz="2400" dirty="0">
              <a:latin typeface="Bookman Old Style" panose="02050604050505020204" pitchFamily="18" charset="0"/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==</a:t>
            </a:r>
            <a:r>
              <a:rPr lang="en-US" sz="2400" b="1" dirty="0">
                <a:solidFill>
                  <a:srgbClr val="FF0000"/>
                </a:solidFill>
                <a:sym typeface="Wingdings" panose="05000000000000000000" pitchFamily="2" charset="2"/>
              </a:rPr>
              <a:t></a:t>
            </a:r>
            <a:r>
              <a:rPr lang="en-US" sz="2400" b="1" dirty="0">
                <a:solidFill>
                  <a:srgbClr val="FF0000"/>
                </a:solidFill>
              </a:rPr>
              <a:t>A </a:t>
            </a:r>
            <a:r>
              <a:rPr lang="en-US" sz="2400" b="1" dirty="0" err="1">
                <a:solidFill>
                  <a:srgbClr val="FF0000"/>
                </a:solidFill>
              </a:rPr>
              <a:t>retenir</a:t>
            </a:r>
            <a:r>
              <a:rPr lang="en-US" sz="2400" dirty="0"/>
              <a:t>: </a:t>
            </a:r>
            <a:r>
              <a:rPr lang="en-US" sz="2400" dirty="0" err="1"/>
              <a:t>C’est</a:t>
            </a:r>
            <a:r>
              <a:rPr lang="en-US" sz="2400" dirty="0"/>
              <a:t> un </a:t>
            </a:r>
            <a:r>
              <a:rPr lang="en-US" sz="2400" dirty="0" err="1"/>
              <a:t>processus</a:t>
            </a:r>
            <a:r>
              <a:rPr lang="en-US" sz="2400" dirty="0"/>
              <a:t> plus </a:t>
            </a:r>
            <a:r>
              <a:rPr lang="en-US" sz="2400" dirty="0" err="1"/>
              <a:t>ou</a:t>
            </a:r>
            <a:r>
              <a:rPr lang="en-US" sz="2400" dirty="0"/>
              <a:t> </a:t>
            </a:r>
            <a:r>
              <a:rPr lang="en-US" sz="2400" dirty="0" err="1"/>
              <a:t>moins</a:t>
            </a:r>
            <a:r>
              <a:rPr lang="en-US" sz="2400" dirty="0"/>
              <a:t> long, avec des </a:t>
            </a:r>
            <a:r>
              <a:rPr lang="en-US" sz="2400" dirty="0" err="1"/>
              <a:t>règles</a:t>
            </a:r>
            <a:r>
              <a:rPr lang="en-US" sz="2400" dirty="0"/>
              <a:t> de </a:t>
            </a:r>
            <a:r>
              <a:rPr lang="en-US" sz="2400" dirty="0" err="1"/>
              <a:t>société</a:t>
            </a:r>
            <a:r>
              <a:rPr lang="en-US" sz="2400" dirty="0"/>
              <a:t>, </a:t>
            </a:r>
            <a:r>
              <a:rPr lang="en-US" sz="2400" dirty="0" err="1"/>
              <a:t>où</a:t>
            </a:r>
            <a:r>
              <a:rPr lang="en-US" sz="2400" dirty="0"/>
              <a:t> </a:t>
            </a:r>
            <a:r>
              <a:rPr lang="en-US" sz="2400" dirty="0" err="1"/>
              <a:t>il</a:t>
            </a:r>
            <a:r>
              <a:rPr lang="en-US" sz="2400" dirty="0"/>
              <a:t> </a:t>
            </a:r>
            <a:r>
              <a:rPr lang="en-US" sz="2400" dirty="0" err="1"/>
              <a:t>faut</a:t>
            </a:r>
            <a:r>
              <a:rPr lang="en-US" sz="2400" dirty="0"/>
              <a:t> accepter </a:t>
            </a:r>
            <a:r>
              <a:rPr lang="en-US" sz="2400" dirty="0" err="1"/>
              <a:t>donner</a:t>
            </a:r>
            <a:r>
              <a:rPr lang="en-US" sz="2400" dirty="0"/>
              <a:t> pour </a:t>
            </a:r>
            <a:r>
              <a:rPr lang="en-US" sz="2400" dirty="0" err="1"/>
              <a:t>recevoir</a:t>
            </a:r>
            <a:r>
              <a:rPr lang="en-US" sz="2400" dirty="0"/>
              <a:t>.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395280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84" y="19665"/>
            <a:ext cx="9889016" cy="781043"/>
          </a:xfrm>
        </p:spPr>
        <p:txBody>
          <a:bodyPr/>
          <a:lstStyle/>
          <a:p>
            <a:pPr algn="l"/>
            <a:r>
              <a:rPr lang="fr-FR" sz="3500" b="1" dirty="0" smtClean="0">
                <a:solidFill>
                  <a:srgbClr val="7030A0"/>
                </a:solidFill>
              </a:rPr>
              <a:t>QUALITES D’UN NEGOCIATEUR</a:t>
            </a:r>
            <a:endParaRPr lang="fr-CA" sz="3500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984" y="1304764"/>
            <a:ext cx="8780466" cy="5553236"/>
          </a:xfrm>
        </p:spPr>
        <p:txBody>
          <a:bodyPr/>
          <a:lstStyle/>
          <a:p>
            <a:r>
              <a:rPr lang="en-US" sz="2400" b="1" dirty="0"/>
              <a:t>Qui </a:t>
            </a:r>
            <a:r>
              <a:rPr lang="en-US" sz="2400" b="1" dirty="0" err="1"/>
              <a:t>êtes</a:t>
            </a:r>
            <a:r>
              <a:rPr lang="en-US" sz="2400" b="1" dirty="0"/>
              <a:t> </a:t>
            </a:r>
            <a:r>
              <a:rPr lang="en-US" sz="2400" b="1" dirty="0" err="1"/>
              <a:t>vous</a:t>
            </a:r>
            <a:r>
              <a:rPr lang="en-US" sz="2400" b="1" dirty="0"/>
              <a:t>?: </a:t>
            </a:r>
            <a:r>
              <a:rPr lang="en-US" sz="2400" dirty="0" err="1"/>
              <a:t>Représentant</a:t>
            </a:r>
            <a:r>
              <a:rPr lang="en-US" sz="2400" dirty="0"/>
              <a:t> du </a:t>
            </a:r>
            <a:r>
              <a:rPr lang="en-US" sz="2400" dirty="0" err="1"/>
              <a:t>Gvt</a:t>
            </a:r>
            <a:r>
              <a:rPr lang="en-US" sz="2400" dirty="0"/>
              <a:t>, ONG, OSC, </a:t>
            </a:r>
            <a:r>
              <a:rPr lang="en-US" sz="2400" dirty="0" err="1"/>
              <a:t>Privé</a:t>
            </a:r>
            <a:r>
              <a:rPr lang="en-US" sz="2400" dirty="0"/>
              <a:t>, media</a:t>
            </a:r>
          </a:p>
          <a:p>
            <a:r>
              <a:rPr lang="en-US" sz="2400" b="1" dirty="0"/>
              <a:t>Qui </a:t>
            </a:r>
            <a:r>
              <a:rPr lang="en-US" sz="2400" b="1" dirty="0" err="1"/>
              <a:t>sont</a:t>
            </a:r>
            <a:r>
              <a:rPr lang="en-US" sz="2400" b="1" dirty="0"/>
              <a:t> </a:t>
            </a:r>
            <a:r>
              <a:rPr lang="en-US" sz="2400" b="1" dirty="0" err="1"/>
              <a:t>vos</a:t>
            </a:r>
            <a:r>
              <a:rPr lang="en-US" sz="2400" b="1" dirty="0"/>
              <a:t> </a:t>
            </a:r>
            <a:r>
              <a:rPr lang="en-US" sz="2400" b="1" dirty="0" err="1"/>
              <a:t>vis</a:t>
            </a:r>
            <a:r>
              <a:rPr lang="en-US" sz="2400" b="1" dirty="0"/>
              <a:t> à </a:t>
            </a:r>
            <a:r>
              <a:rPr lang="en-US" sz="2400" b="1" dirty="0" err="1"/>
              <a:t>vis</a:t>
            </a:r>
            <a:r>
              <a:rPr lang="en-US" sz="2400" b="1" dirty="0" smtClean="0"/>
              <a:t>?</a:t>
            </a:r>
            <a:r>
              <a:rPr lang="en-US" sz="2400" dirty="0" smtClean="0"/>
              <a:t>: </a:t>
            </a:r>
            <a:r>
              <a:rPr lang="en-US" sz="2400" dirty="0" err="1" smtClean="0">
                <a:solidFill>
                  <a:srgbClr val="FF0000"/>
                </a:solidFill>
              </a:rPr>
              <a:t>Voir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diapo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suivante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b="1" dirty="0" err="1"/>
              <a:t>Que</a:t>
            </a:r>
            <a:r>
              <a:rPr lang="en-US" sz="2400" b="1" dirty="0"/>
              <a:t> </a:t>
            </a:r>
            <a:r>
              <a:rPr lang="en-US" sz="2400" b="1" dirty="0" err="1"/>
              <a:t>recherchez</a:t>
            </a:r>
            <a:r>
              <a:rPr lang="en-US" sz="2400" b="1" dirty="0"/>
              <a:t> </a:t>
            </a:r>
            <a:r>
              <a:rPr lang="en-US" sz="2400" b="1" dirty="0" err="1"/>
              <a:t>vous</a:t>
            </a:r>
            <a:r>
              <a:rPr lang="en-US" sz="2400" b="1" dirty="0"/>
              <a:t>?</a:t>
            </a:r>
            <a:r>
              <a:rPr lang="en-US" sz="2400" dirty="0"/>
              <a:t>: </a:t>
            </a:r>
            <a:r>
              <a:rPr lang="en-US" sz="2400" dirty="0" err="1"/>
              <a:t>Financements</a:t>
            </a:r>
            <a:r>
              <a:rPr lang="en-US" sz="2400" dirty="0"/>
              <a:t>, </a:t>
            </a:r>
            <a:r>
              <a:rPr lang="en-US" sz="2400" dirty="0" err="1"/>
              <a:t>texte</a:t>
            </a:r>
            <a:r>
              <a:rPr lang="en-US" sz="2400" dirty="0"/>
              <a:t> </a:t>
            </a:r>
            <a:r>
              <a:rPr lang="en-US" sz="2400" dirty="0" err="1"/>
              <a:t>juridique</a:t>
            </a:r>
            <a:r>
              <a:rPr lang="en-US" sz="2400" dirty="0"/>
              <a:t>, </a:t>
            </a:r>
            <a:r>
              <a:rPr lang="en-US" sz="2400" dirty="0" err="1"/>
              <a:t>droit</a:t>
            </a:r>
            <a:r>
              <a:rPr lang="en-US" sz="2400" dirty="0"/>
              <a:t> </a:t>
            </a:r>
            <a:r>
              <a:rPr lang="en-US" sz="2400" dirty="0" err="1"/>
              <a:t>d’accès</a:t>
            </a:r>
            <a:r>
              <a:rPr lang="en-US" sz="2400" dirty="0"/>
              <a:t> à </a:t>
            </a:r>
            <a:r>
              <a:rPr lang="en-US" sz="2400" dirty="0" err="1"/>
              <a:t>une</a:t>
            </a:r>
            <a:r>
              <a:rPr lang="en-US" sz="2400" dirty="0"/>
              <a:t> </a:t>
            </a:r>
            <a:r>
              <a:rPr lang="en-US" sz="2400" dirty="0" err="1"/>
              <a:t>ressource</a:t>
            </a:r>
            <a:r>
              <a:rPr lang="en-US" sz="2400" dirty="0"/>
              <a:t>, </a:t>
            </a:r>
            <a:r>
              <a:rPr lang="en-US" sz="2400" dirty="0" err="1"/>
              <a:t>etc</a:t>
            </a:r>
            <a:r>
              <a:rPr lang="en-US" sz="2400" dirty="0"/>
              <a:t>? </a:t>
            </a:r>
          </a:p>
          <a:p>
            <a:r>
              <a:rPr lang="en-US" sz="2400" b="1" dirty="0" err="1"/>
              <a:t>Outils</a:t>
            </a:r>
            <a:r>
              <a:rPr lang="en-US" sz="2400" b="1" dirty="0"/>
              <a:t> de </a:t>
            </a:r>
            <a:r>
              <a:rPr lang="en-US" sz="2400" b="1" dirty="0" err="1"/>
              <a:t>négociateur</a:t>
            </a:r>
            <a:endParaRPr lang="en-US" sz="2400" b="1" dirty="0"/>
          </a:p>
          <a:p>
            <a:pPr lvl="1"/>
            <a:r>
              <a:rPr lang="en-US" sz="2400" b="1" dirty="0" err="1"/>
              <a:t>Psychologique</a:t>
            </a:r>
            <a:r>
              <a:rPr lang="en-US" sz="2400" b="1" dirty="0"/>
              <a:t>: </a:t>
            </a:r>
            <a:r>
              <a:rPr lang="en-US" sz="2400" dirty="0"/>
              <a:t>mental fort, santé, endurance, </a:t>
            </a:r>
            <a:r>
              <a:rPr lang="en-US" sz="2400" dirty="0" err="1"/>
              <a:t>coordonnateur</a:t>
            </a:r>
            <a:endParaRPr lang="en-US" sz="2400" dirty="0"/>
          </a:p>
          <a:p>
            <a:pPr lvl="1"/>
            <a:r>
              <a:rPr lang="en-US" sz="2400" b="1" dirty="0"/>
              <a:t>Technique: </a:t>
            </a:r>
            <a:r>
              <a:rPr lang="en-US" sz="2400" dirty="0"/>
              <a:t>langue </a:t>
            </a:r>
            <a:r>
              <a:rPr lang="en-US" sz="2400" dirty="0" err="1"/>
              <a:t>anglaise</a:t>
            </a:r>
            <a:r>
              <a:rPr lang="en-US" sz="2400" dirty="0"/>
              <a:t>, lecture des bulletins et </a:t>
            </a:r>
            <a:r>
              <a:rPr lang="en-US" sz="2400" dirty="0" err="1"/>
              <a:t>informations</a:t>
            </a:r>
            <a:r>
              <a:rPr lang="en-US" sz="2400" dirty="0"/>
              <a:t> </a:t>
            </a:r>
            <a:r>
              <a:rPr lang="en-US" sz="2400" dirty="0" err="1"/>
              <a:t>scientifiques</a:t>
            </a:r>
            <a:r>
              <a:rPr lang="en-US" sz="2400" dirty="0"/>
              <a:t> et production de </a:t>
            </a:r>
            <a:r>
              <a:rPr lang="en-US" sz="2400" dirty="0" err="1"/>
              <a:t>textes</a:t>
            </a:r>
            <a:r>
              <a:rPr lang="en-US" sz="2400" dirty="0"/>
              <a:t> de </a:t>
            </a:r>
            <a:r>
              <a:rPr lang="en-US" sz="2400" dirty="0" err="1"/>
              <a:t>soumission</a:t>
            </a:r>
            <a:r>
              <a:rPr lang="en-US" sz="2400" dirty="0"/>
              <a:t>, </a:t>
            </a:r>
            <a:r>
              <a:rPr lang="en-US" sz="2400" dirty="0" err="1"/>
              <a:t>coordonnateur</a:t>
            </a:r>
            <a:r>
              <a:rPr lang="en-US" sz="2400" dirty="0"/>
              <a:t> </a:t>
            </a:r>
            <a:r>
              <a:rPr lang="en-US" sz="2400" dirty="0" err="1"/>
              <a:t>thématique</a:t>
            </a:r>
            <a:r>
              <a:rPr lang="en-US" sz="2400" dirty="0"/>
              <a:t>, </a:t>
            </a:r>
            <a:r>
              <a:rPr lang="en-US" sz="2400" dirty="0" err="1"/>
              <a:t>travailler</a:t>
            </a:r>
            <a:r>
              <a:rPr lang="en-US" sz="2400" dirty="0"/>
              <a:t> </a:t>
            </a:r>
            <a:r>
              <a:rPr lang="en-US" sz="2400" dirty="0" err="1"/>
              <a:t>dans</a:t>
            </a:r>
            <a:r>
              <a:rPr lang="en-US" sz="2400" dirty="0"/>
              <a:t> les organs de la Convention, </a:t>
            </a:r>
            <a:r>
              <a:rPr lang="en-US" sz="2400" dirty="0" err="1"/>
              <a:t>anticiper</a:t>
            </a:r>
            <a:r>
              <a:rPr lang="en-US" sz="2400" dirty="0"/>
              <a:t> les sessions.</a:t>
            </a:r>
          </a:p>
          <a:p>
            <a:pPr lvl="1"/>
            <a:r>
              <a:rPr lang="en-US" sz="2400" b="1" dirty="0"/>
              <a:t>Financier</a:t>
            </a:r>
            <a:r>
              <a:rPr lang="en-US" sz="2400" dirty="0"/>
              <a:t>: </a:t>
            </a:r>
            <a:r>
              <a:rPr lang="en-US" sz="2400" dirty="0" err="1"/>
              <a:t>Facilité</a:t>
            </a:r>
            <a:r>
              <a:rPr lang="en-US" sz="2400" dirty="0"/>
              <a:t> de </a:t>
            </a:r>
            <a:r>
              <a:rPr lang="en-US" sz="2400" dirty="0" err="1"/>
              <a:t>déplacement</a:t>
            </a:r>
            <a:r>
              <a:rPr lang="en-US" sz="2400" dirty="0"/>
              <a:t>, </a:t>
            </a:r>
            <a:r>
              <a:rPr lang="en-US" sz="2400" dirty="0" err="1"/>
              <a:t>d’alimentation</a:t>
            </a:r>
            <a:r>
              <a:rPr lang="en-US" sz="2400" dirty="0"/>
              <a:t>, de santé. Pas </a:t>
            </a:r>
            <a:r>
              <a:rPr lang="en-US" sz="2400" dirty="0" err="1"/>
              <a:t>d’angoisse</a:t>
            </a:r>
            <a:r>
              <a:rPr lang="en-US" sz="2400" dirty="0"/>
              <a:t> </a:t>
            </a:r>
            <a:r>
              <a:rPr lang="en-US" sz="2400" dirty="0" err="1"/>
              <a:t>ni</a:t>
            </a:r>
            <a:r>
              <a:rPr lang="en-US" sz="2400" dirty="0"/>
              <a:t> de stress.</a:t>
            </a:r>
          </a:p>
          <a:p>
            <a:pPr marL="0" lvl="0" indent="0">
              <a:spcBef>
                <a:spcPct val="0"/>
              </a:spcBef>
            </a:pP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181314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84" y="19665"/>
            <a:ext cx="9889016" cy="781043"/>
          </a:xfrm>
        </p:spPr>
        <p:txBody>
          <a:bodyPr/>
          <a:lstStyle/>
          <a:p>
            <a:pPr algn="l"/>
            <a:r>
              <a:rPr lang="fr-FR" sz="3500" b="1" dirty="0" smtClean="0">
                <a:solidFill>
                  <a:srgbClr val="7030A0"/>
                </a:solidFill>
              </a:rPr>
              <a:t>QUI SONT VOS VIS-À-VIS?</a:t>
            </a:r>
            <a:endParaRPr lang="fr-CA" sz="3500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984" y="1016732"/>
            <a:ext cx="8780466" cy="584126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BE" altLang="fr-FR" sz="2400" b="1" dirty="0">
                <a:cs typeface="Arial" panose="020B0604020202020204" pitchFamily="34" charset="0"/>
              </a:rPr>
              <a:t>152 Parties « non Annexe 1 »</a:t>
            </a:r>
            <a:r>
              <a:rPr lang="fr-BE" altLang="fr-FR" sz="2400" dirty="0">
                <a:cs typeface="Arial" panose="020B0604020202020204" pitchFamily="34" charset="0"/>
              </a:rPr>
              <a:t> , dont majorité est au sein du </a:t>
            </a:r>
            <a:r>
              <a:rPr lang="fr-BE" altLang="fr-FR" sz="2400" b="1" dirty="0">
                <a:cs typeface="Arial" panose="020B0604020202020204" pitchFamily="34" charset="0"/>
              </a:rPr>
              <a:t>G77+ Chine </a:t>
            </a:r>
            <a:r>
              <a:rPr lang="fr-BE" altLang="fr-FR" sz="2400" dirty="0">
                <a:cs typeface="Arial" panose="020B0604020202020204" pitchFamily="34" charset="0"/>
              </a:rPr>
              <a:t>(107 Parties, souvent membres du Mouvement des pays « non-alignés »). Différents « sous-blocs » :</a:t>
            </a:r>
          </a:p>
          <a:p>
            <a:pPr lvl="1">
              <a:buFontTx/>
              <a:buChar char="-"/>
            </a:pPr>
            <a:r>
              <a:rPr lang="fr-BE" altLang="fr-FR" sz="2400" b="1" dirty="0">
                <a:cs typeface="Arial" panose="020B0604020202020204" pitchFamily="34" charset="0"/>
              </a:rPr>
              <a:t>AOSIS/</a:t>
            </a:r>
            <a:r>
              <a:rPr lang="fr-BE" altLang="fr-FR" sz="2400" b="1" dirty="0" err="1">
                <a:cs typeface="Arial" panose="020B0604020202020204" pitchFamily="34" charset="0"/>
              </a:rPr>
              <a:t>SIDs</a:t>
            </a:r>
            <a:r>
              <a:rPr lang="fr-BE" altLang="fr-FR" sz="2400" b="1" dirty="0">
                <a:cs typeface="Arial" panose="020B0604020202020204" pitchFamily="34" charset="0"/>
              </a:rPr>
              <a:t>: </a:t>
            </a:r>
            <a:r>
              <a:rPr lang="fr-BE" altLang="fr-FR" sz="2400" dirty="0">
                <a:cs typeface="Arial" panose="020B0604020202020204" pitchFamily="34" charset="0"/>
                <a:sym typeface="Wingdings" panose="05000000000000000000" pitchFamily="2" charset="2"/>
              </a:rPr>
              <a:t>39 pays + 4 pays observateurs. 34 sont dans le G77 + Chine et 12 sont PMA</a:t>
            </a:r>
            <a:endParaRPr lang="fr-BE" altLang="fr-FR" sz="2400" dirty="0"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r>
              <a:rPr lang="fr-BE" altLang="fr-FR" sz="2400" b="1" dirty="0">
                <a:cs typeface="Arial" panose="020B0604020202020204" pitchFamily="34" charset="0"/>
              </a:rPr>
              <a:t>Pays africains: </a:t>
            </a:r>
            <a:r>
              <a:rPr lang="fr-BE" altLang="fr-FR" sz="2400" dirty="0">
                <a:cs typeface="Arial" panose="020B0604020202020204" pitchFamily="34" charset="0"/>
              </a:rPr>
              <a:t>54 pays en développement dont l’Afrique du Sud comme membre du BASIC</a:t>
            </a:r>
            <a:r>
              <a:rPr lang="fr-BE" altLang="fr-FR" sz="2400" b="1" dirty="0">
                <a:cs typeface="Arial" panose="020B0604020202020204" pitchFamily="34" charset="0"/>
              </a:rPr>
              <a:t> </a:t>
            </a:r>
          </a:p>
          <a:p>
            <a:pPr lvl="1">
              <a:buFontTx/>
              <a:buChar char="-"/>
            </a:pPr>
            <a:r>
              <a:rPr lang="fr-BE" altLang="fr-FR" sz="2400" b="1" dirty="0">
                <a:cs typeface="Arial" panose="020B0604020202020204" pitchFamily="34" charset="0"/>
              </a:rPr>
              <a:t>PMA: </a:t>
            </a:r>
            <a:r>
              <a:rPr lang="fr-BE" altLang="fr-FR" sz="2400" b="1" u="sng" dirty="0">
                <a:cs typeface="Arial" panose="020B0604020202020204" pitchFamily="34" charset="0"/>
                <a:sym typeface="Wingdings" panose="05000000000000000000" pitchFamily="2" charset="2"/>
              </a:rPr>
              <a:t>:</a:t>
            </a:r>
            <a:r>
              <a:rPr lang="fr-BE" altLang="fr-FR" sz="2400" dirty="0">
                <a:cs typeface="Arial" panose="020B0604020202020204" pitchFamily="34" charset="0"/>
                <a:sym typeface="Wingdings" panose="05000000000000000000" pitchFamily="2" charset="2"/>
              </a:rPr>
              <a:t> 48 pays, dont 33 en Afrique (sur 54 pays africains),  15 en Asie et 1 aux Antilles</a:t>
            </a:r>
          </a:p>
          <a:p>
            <a:pPr lvl="1">
              <a:buFontTx/>
              <a:buChar char="-"/>
            </a:pPr>
            <a:r>
              <a:rPr lang="fr-BE" altLang="fr-FR" sz="2400" b="1" dirty="0">
                <a:cs typeface="Arial" panose="020B0604020202020204" pitchFamily="34" charset="0"/>
              </a:rPr>
              <a:t>BASIC</a:t>
            </a:r>
            <a:r>
              <a:rPr lang="fr-BE" altLang="fr-FR" sz="2400" dirty="0">
                <a:cs typeface="Arial" panose="020B0604020202020204" pitchFamily="34" charset="0"/>
              </a:rPr>
              <a:t>: Brésil, Afrique du Sud, Inde, Chine.</a:t>
            </a:r>
          </a:p>
          <a:p>
            <a:pPr lvl="1">
              <a:buFontTx/>
              <a:buChar char="-"/>
            </a:pPr>
            <a:r>
              <a:rPr lang="fr-BE" altLang="fr-FR" sz="2400" b="1" dirty="0">
                <a:cs typeface="Arial" panose="020B0604020202020204" pitchFamily="34" charset="0"/>
              </a:rPr>
              <a:t>GRULAC</a:t>
            </a:r>
            <a:r>
              <a:rPr lang="fr-BE" altLang="fr-FR" sz="2400" dirty="0">
                <a:cs typeface="Arial" panose="020B0604020202020204" pitchFamily="34" charset="0"/>
              </a:rPr>
              <a:t>: Groupe Latino Américain </a:t>
            </a:r>
          </a:p>
          <a:p>
            <a:pPr lvl="1">
              <a:buFontTx/>
              <a:buChar char="-"/>
            </a:pPr>
            <a:r>
              <a:rPr lang="fr-BE" altLang="fr-FR" sz="2400" b="1" dirty="0" err="1">
                <a:cs typeface="Arial" panose="020B0604020202020204" pitchFamily="34" charset="0"/>
              </a:rPr>
              <a:t>Like</a:t>
            </a:r>
            <a:r>
              <a:rPr lang="fr-BE" altLang="fr-FR" sz="2400" b="1" dirty="0">
                <a:cs typeface="Arial" panose="020B0604020202020204" pitchFamily="34" charset="0"/>
              </a:rPr>
              <a:t> </a:t>
            </a:r>
            <a:r>
              <a:rPr lang="fr-BE" altLang="fr-FR" sz="2400" b="1" dirty="0" err="1">
                <a:cs typeface="Arial" panose="020B0604020202020204" pitchFamily="34" charset="0"/>
              </a:rPr>
              <a:t>Minded</a:t>
            </a:r>
            <a:r>
              <a:rPr lang="fr-BE" altLang="fr-FR" sz="2400" b="1" dirty="0">
                <a:cs typeface="Arial" panose="020B0604020202020204" pitchFamily="34" charset="0"/>
              </a:rPr>
              <a:t> Groupe</a:t>
            </a:r>
            <a:r>
              <a:rPr lang="fr-BE" altLang="fr-FR" sz="2400" dirty="0">
                <a:cs typeface="Arial" panose="020B0604020202020204" pitchFamily="34" charset="0"/>
              </a:rPr>
              <a:t>: Pays ayant la même pensée, </a:t>
            </a:r>
            <a:r>
              <a:rPr lang="fr-BE" altLang="fr-FR" sz="2400" dirty="0">
                <a:sym typeface="Wingdings" panose="05000000000000000000" pitchFamily="2" charset="2"/>
              </a:rPr>
              <a:t>plus de pays du </a:t>
            </a:r>
            <a:r>
              <a:rPr lang="fr-BE" altLang="fr-FR" sz="2400" b="1" dirty="0">
                <a:sym typeface="Wingdings" panose="05000000000000000000" pitchFamily="2" charset="2"/>
              </a:rPr>
              <a:t>monde arabe </a:t>
            </a:r>
            <a:r>
              <a:rPr lang="fr-BE" altLang="fr-FR" sz="2400" dirty="0">
                <a:sym typeface="Wingdings" panose="05000000000000000000" pitchFamily="2" charset="2"/>
              </a:rPr>
              <a:t>(dont des pays OPEP), Inde, Chine, émergents d’Asie, pays de l’ALBA, 3 pays africains (Egypte, Mali, RDC, Soudan)</a:t>
            </a:r>
          </a:p>
          <a:p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282620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84" y="19665"/>
            <a:ext cx="9889016" cy="781043"/>
          </a:xfrm>
        </p:spPr>
        <p:txBody>
          <a:bodyPr/>
          <a:lstStyle/>
          <a:p>
            <a:pPr algn="l"/>
            <a:r>
              <a:rPr lang="fr-FR" sz="3500" b="1" dirty="0" smtClean="0">
                <a:solidFill>
                  <a:srgbClr val="7030A0"/>
                </a:solidFill>
              </a:rPr>
              <a:t>QUI SONT VOS VIS-À-VIS?</a:t>
            </a:r>
            <a:endParaRPr lang="fr-CA" sz="3500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984" y="1016732"/>
            <a:ext cx="8780466" cy="584126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BE" altLang="fr-FR" sz="2400" b="1" dirty="0">
                <a:cs typeface="Arial" panose="020B0604020202020204" pitchFamily="34" charset="0"/>
              </a:rPr>
              <a:t>41 Parties « Annexe 1 »</a:t>
            </a:r>
            <a:r>
              <a:rPr lang="fr-BE" altLang="fr-FR" sz="2400" dirty="0">
                <a:cs typeface="Arial" panose="020B0604020202020204" pitchFamily="34" charset="0"/>
              </a:rPr>
              <a:t>, des pays industrialisés quasiment tous dans l</a:t>
            </a:r>
            <a:r>
              <a:rPr lang="fr-BE" altLang="en-US" sz="2400" dirty="0">
                <a:cs typeface="Arial" panose="020B0604020202020204" pitchFamily="34" charset="0"/>
              </a:rPr>
              <a:t>’</a:t>
            </a:r>
            <a:r>
              <a:rPr lang="fr-BE" altLang="fr-FR" sz="2400" b="1" dirty="0">
                <a:cs typeface="Arial" panose="020B0604020202020204" pitchFamily="34" charset="0"/>
              </a:rPr>
              <a:t>OCDE</a:t>
            </a:r>
            <a:r>
              <a:rPr lang="fr-BE" altLang="fr-FR" sz="2400" dirty="0">
                <a:cs typeface="Arial" panose="020B0604020202020204" pitchFamily="34" charset="0"/>
              </a:rPr>
              <a:t>* (28 d’entre eux) et/ou « </a:t>
            </a:r>
            <a:r>
              <a:rPr lang="fr-BE" altLang="fr-FR" sz="2400" b="1" dirty="0">
                <a:cs typeface="Arial" panose="020B0604020202020204" pitchFamily="34" charset="0"/>
              </a:rPr>
              <a:t>économie en transition</a:t>
            </a:r>
            <a:r>
              <a:rPr lang="fr-BE" altLang="fr-FR" sz="2400" dirty="0">
                <a:cs typeface="Arial" panose="020B0604020202020204" pitchFamily="34" charset="0"/>
              </a:rPr>
              <a:t> » (15 d’entre eux). Différents « sous-blocs » 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BE" altLang="fr-FR" sz="2000" b="1" dirty="0">
                <a:cs typeface="Arial" panose="020B0604020202020204" pitchFamily="34" charset="0"/>
              </a:rPr>
              <a:t>L’Union Européenne: </a:t>
            </a:r>
            <a:r>
              <a:rPr lang="fr-BE" altLang="fr-FR" sz="2000" dirty="0">
                <a:cs typeface="Arial" panose="020B0604020202020204" pitchFamily="34" charset="0"/>
              </a:rPr>
              <a:t>29 pays</a:t>
            </a:r>
            <a:endParaRPr lang="fr-BE" altLang="fr-FR" sz="2000" b="1" dirty="0"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fr-BE" altLang="fr-FR" sz="2000" b="1" dirty="0">
                <a:cs typeface="Arial" panose="020B0604020202020204" pitchFamily="34" charset="0"/>
              </a:rPr>
              <a:t>Groupe Parapluie </a:t>
            </a:r>
            <a:r>
              <a:rPr lang="fr-BE" altLang="fr-FR" sz="2000" dirty="0">
                <a:cs typeface="Arial" panose="020B0604020202020204" pitchFamily="34" charset="0"/>
              </a:rPr>
              <a:t>(USA, Canada, Japon, Russie, </a:t>
            </a:r>
            <a:r>
              <a:rPr lang="fr-BE" altLang="fr-FR" sz="2000" dirty="0" err="1">
                <a:cs typeface="Arial" panose="020B0604020202020204" pitchFamily="34" charset="0"/>
              </a:rPr>
              <a:t>Nlle</a:t>
            </a:r>
            <a:r>
              <a:rPr lang="fr-BE" altLang="fr-FR" sz="2000" dirty="0">
                <a:cs typeface="Arial" panose="020B0604020202020204" pitchFamily="34" charset="0"/>
              </a:rPr>
              <a:t> Zélande, Australie, Norvège, Ukraine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BE" altLang="fr-FR" sz="2000" b="1" dirty="0">
                <a:cs typeface="Arial" panose="020B0604020202020204" pitchFamily="34" charset="0"/>
              </a:rPr>
              <a:t>Groupe de l’Intégrité Environnementale: </a:t>
            </a:r>
            <a:r>
              <a:rPr lang="fr-BE" altLang="fr-FR" sz="2000" dirty="0">
                <a:cs typeface="Arial" panose="020B0604020202020204" pitchFamily="34" charset="0"/>
              </a:rPr>
              <a:t>Suisse, Mexique, Liechtenstein, Monaco, Corée du Sud</a:t>
            </a:r>
            <a:endParaRPr lang="fr-BE" altLang="fr-FR" sz="2000" b="1" dirty="0">
              <a:cs typeface="Arial" panose="020B0604020202020204" pitchFamily="34" charset="0"/>
            </a:endParaRPr>
          </a:p>
          <a:p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355733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84" y="19665"/>
            <a:ext cx="9889016" cy="781043"/>
          </a:xfrm>
        </p:spPr>
        <p:txBody>
          <a:bodyPr/>
          <a:lstStyle/>
          <a:p>
            <a:pPr algn="l"/>
            <a:r>
              <a:rPr lang="fr-FR" sz="3500" b="1" dirty="0" smtClean="0">
                <a:solidFill>
                  <a:srgbClr val="7030A0"/>
                </a:solidFill>
              </a:rPr>
              <a:t>PRELIMINAIRES A SAVOIR</a:t>
            </a:r>
            <a:endParaRPr lang="fr-CA" sz="3500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984" y="1016732"/>
            <a:ext cx="8780466" cy="5841268"/>
          </a:xfrm>
        </p:spPr>
        <p:txBody>
          <a:bodyPr/>
          <a:lstStyle/>
          <a:p>
            <a:r>
              <a:rPr lang="en-US" sz="2000" b="1" dirty="0" err="1">
                <a:latin typeface="Bookman Old Style" panose="02050604050505020204" pitchFamily="18" charset="0"/>
              </a:rPr>
              <a:t>Séquencement</a:t>
            </a:r>
            <a:r>
              <a:rPr lang="en-US" sz="2000" b="1" dirty="0">
                <a:latin typeface="Bookman Old Style" panose="02050604050505020204" pitchFamily="18" charset="0"/>
              </a:rPr>
              <a:t> des reunions de coordination</a:t>
            </a:r>
          </a:p>
          <a:p>
            <a:pPr lvl="1"/>
            <a:r>
              <a:rPr lang="en-US" sz="2000" dirty="0" err="1">
                <a:latin typeface="Bookman Old Style" panose="02050604050505020204" pitchFamily="18" charset="0"/>
              </a:rPr>
              <a:t>Réunion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Groupe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Afrique</a:t>
            </a:r>
            <a:r>
              <a:rPr lang="en-US" sz="2000" dirty="0">
                <a:latin typeface="Bookman Old Style" panose="02050604050505020204" pitchFamily="18" charset="0"/>
              </a:rPr>
              <a:t>: 8h – 9h </a:t>
            </a:r>
            <a:r>
              <a:rPr lang="en-US" sz="2000" b="1" dirty="0">
                <a:latin typeface="Bookman Old Style" panose="02050604050505020204" pitchFamily="18" charset="0"/>
              </a:rPr>
              <a:t>et</a:t>
            </a:r>
            <a:r>
              <a:rPr lang="en-US" sz="2000" dirty="0">
                <a:latin typeface="Bookman Old Style" panose="02050604050505020204" pitchFamily="18" charset="0"/>
              </a:rPr>
              <a:t> 18h – 19h</a:t>
            </a:r>
          </a:p>
          <a:p>
            <a:pPr lvl="1"/>
            <a:r>
              <a:rPr lang="en-US" sz="2000" dirty="0" err="1">
                <a:latin typeface="Bookman Old Style" panose="02050604050505020204" pitchFamily="18" charset="0"/>
              </a:rPr>
              <a:t>Réunion</a:t>
            </a:r>
            <a:r>
              <a:rPr lang="en-US" sz="2000" dirty="0">
                <a:latin typeface="Bookman Old Style" panose="02050604050505020204" pitchFamily="18" charset="0"/>
              </a:rPr>
              <a:t> du G-77 + Chine: 9h – 10h </a:t>
            </a:r>
            <a:r>
              <a:rPr lang="en-US" sz="2000" b="1" dirty="0">
                <a:latin typeface="Bookman Old Style" panose="02050604050505020204" pitchFamily="18" charset="0"/>
              </a:rPr>
              <a:t>et</a:t>
            </a:r>
            <a:r>
              <a:rPr lang="en-US" sz="2000" dirty="0">
                <a:latin typeface="Bookman Old Style" panose="02050604050505020204" pitchFamily="18" charset="0"/>
              </a:rPr>
              <a:t> 19h - 21h</a:t>
            </a:r>
          </a:p>
          <a:p>
            <a:pPr lvl="1"/>
            <a:r>
              <a:rPr lang="en-US" sz="2000" dirty="0" err="1">
                <a:latin typeface="Bookman Old Style" panose="02050604050505020204" pitchFamily="18" charset="0"/>
              </a:rPr>
              <a:t>Réunion</a:t>
            </a:r>
            <a:r>
              <a:rPr lang="en-US" sz="2000" dirty="0">
                <a:latin typeface="Bookman Old Style" panose="02050604050505020204" pitchFamily="18" charset="0"/>
              </a:rPr>
              <a:t> des PMA: 13h – 14h </a:t>
            </a:r>
            <a:r>
              <a:rPr lang="en-US" sz="2000" b="1" dirty="0">
                <a:latin typeface="Bookman Old Style" panose="02050604050505020204" pitchFamily="18" charset="0"/>
              </a:rPr>
              <a:t>et </a:t>
            </a:r>
            <a:r>
              <a:rPr lang="en-US" sz="2000" dirty="0">
                <a:latin typeface="Bookman Old Style" panose="02050604050505020204" pitchFamily="18" charset="0"/>
              </a:rPr>
              <a:t>19h – </a:t>
            </a:r>
            <a:r>
              <a:rPr lang="en-US" sz="2000" dirty="0" smtClean="0">
                <a:latin typeface="Bookman Old Style" panose="02050604050505020204" pitchFamily="18" charset="0"/>
              </a:rPr>
              <a:t>20h</a:t>
            </a:r>
            <a:endParaRPr lang="en-US" sz="2000" dirty="0">
              <a:latin typeface="Bookman Old Style" panose="02050604050505020204" pitchFamily="18" charset="0"/>
            </a:endParaRPr>
          </a:p>
          <a:p>
            <a:r>
              <a:rPr lang="en-US" sz="2000" b="1" dirty="0" err="1">
                <a:latin typeface="Bookman Old Style" panose="02050604050505020204" pitchFamily="18" charset="0"/>
              </a:rPr>
              <a:t>Programmes</a:t>
            </a:r>
            <a:r>
              <a:rPr lang="en-US" sz="2000" b="1" dirty="0">
                <a:latin typeface="Bookman Old Style" panose="02050604050505020204" pitchFamily="18" charset="0"/>
              </a:rPr>
              <a:t> de travail</a:t>
            </a:r>
            <a:r>
              <a:rPr lang="en-US" sz="2000" dirty="0">
                <a:latin typeface="Bookman Old Style" panose="02050604050505020204" pitchFamily="18" charset="0"/>
              </a:rPr>
              <a:t>:</a:t>
            </a:r>
          </a:p>
          <a:p>
            <a:pPr lvl="1"/>
            <a:r>
              <a:rPr lang="en-US" sz="2000" dirty="0" err="1">
                <a:latin typeface="Bookman Old Style" panose="02050604050505020204" pitchFamily="18" charset="0"/>
              </a:rPr>
              <a:t>Programme</a:t>
            </a:r>
            <a:r>
              <a:rPr lang="en-US" sz="2000" dirty="0">
                <a:latin typeface="Bookman Old Style" panose="02050604050505020204" pitchFamily="18" charset="0"/>
              </a:rPr>
              <a:t> de </a:t>
            </a:r>
            <a:r>
              <a:rPr lang="en-US" sz="2000" dirty="0" err="1">
                <a:latin typeface="Bookman Old Style" panose="02050604050505020204" pitchFamily="18" charset="0"/>
              </a:rPr>
              <a:t>chaque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Organe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Subsidiaire</a:t>
            </a:r>
            <a:endParaRPr lang="en-US" sz="2000" dirty="0">
              <a:latin typeface="Bookman Old Style" panose="02050604050505020204" pitchFamily="18" charset="0"/>
            </a:endParaRPr>
          </a:p>
          <a:p>
            <a:pPr lvl="1"/>
            <a:r>
              <a:rPr lang="en-US" sz="2000" dirty="0" err="1">
                <a:latin typeface="Bookman Old Style" panose="02050604050505020204" pitchFamily="18" charset="0"/>
              </a:rPr>
              <a:t>Programme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journalier</a:t>
            </a:r>
            <a:r>
              <a:rPr lang="en-US" sz="2000" dirty="0">
                <a:latin typeface="Bookman Old Style" panose="02050604050505020204" pitchFamily="18" charset="0"/>
              </a:rPr>
              <a:t> et lecture des </a:t>
            </a:r>
            <a:r>
              <a:rPr lang="en-US" sz="2000" dirty="0" err="1">
                <a:latin typeface="Bookman Old Style" panose="02050604050505020204" pitchFamily="18" charset="0"/>
              </a:rPr>
              <a:t>écrans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d’announces</a:t>
            </a:r>
            <a:endParaRPr lang="en-US" sz="2000" dirty="0">
              <a:latin typeface="Bookman Old Style" panose="02050604050505020204" pitchFamily="18" charset="0"/>
            </a:endParaRPr>
          </a:p>
          <a:p>
            <a:pPr lvl="1"/>
            <a:r>
              <a:rPr lang="en-US" sz="2000" dirty="0" err="1">
                <a:latin typeface="Bookman Old Style" panose="02050604050505020204" pitchFamily="18" charset="0"/>
              </a:rPr>
              <a:t>Recherche</a:t>
            </a:r>
            <a:r>
              <a:rPr lang="en-US" sz="2000" dirty="0">
                <a:latin typeface="Bookman Old Style" panose="02050604050505020204" pitchFamily="18" charset="0"/>
              </a:rPr>
              <a:t> d la documentation </a:t>
            </a:r>
            <a:r>
              <a:rPr lang="en-US" sz="2000" dirty="0" err="1">
                <a:latin typeface="Bookman Old Style" panose="02050604050505020204" pitchFamily="18" charset="0"/>
              </a:rPr>
              <a:t>sur</a:t>
            </a:r>
            <a:r>
              <a:rPr lang="en-US" sz="2000" dirty="0">
                <a:latin typeface="Bookman Old Style" panose="02050604050505020204" pitchFamily="18" charset="0"/>
              </a:rPr>
              <a:t> le site </a:t>
            </a:r>
            <a:r>
              <a:rPr lang="en-US" sz="2000" dirty="0" smtClean="0">
                <a:latin typeface="Bookman Old Style" panose="02050604050505020204" pitchFamily="18" charset="0"/>
              </a:rPr>
              <a:t>CCNUCC</a:t>
            </a:r>
            <a:endParaRPr lang="en-US" sz="2000" dirty="0">
              <a:latin typeface="Bookman Old Style" panose="02050604050505020204" pitchFamily="18" charset="0"/>
            </a:endParaRPr>
          </a:p>
          <a:p>
            <a:r>
              <a:rPr lang="en-US" sz="2000" b="1" dirty="0">
                <a:latin typeface="Bookman Old Style" panose="02050604050505020204" pitchFamily="18" charset="0"/>
              </a:rPr>
              <a:t>Quotes des documents</a:t>
            </a:r>
            <a:endParaRPr lang="en-US" sz="2000" dirty="0">
              <a:latin typeface="Bookman Old Style" panose="02050604050505020204" pitchFamily="18" charset="0"/>
            </a:endParaRPr>
          </a:p>
          <a:p>
            <a:pPr lvl="1"/>
            <a:r>
              <a:rPr lang="en-US" sz="2000" dirty="0">
                <a:latin typeface="Bookman Old Style" panose="02050604050505020204" pitchFamily="18" charset="0"/>
              </a:rPr>
              <a:t>FCCC/SBI-SBSTA-APA-CP-MP/ </a:t>
            </a:r>
            <a:r>
              <a:rPr lang="en-US" sz="2000" dirty="0" err="1">
                <a:latin typeface="Bookman Old Style" panose="02050604050505020204" pitchFamily="18" charset="0"/>
              </a:rPr>
              <a:t>Annee</a:t>
            </a:r>
            <a:r>
              <a:rPr lang="en-US" sz="2000" dirty="0">
                <a:latin typeface="Bookman Old Style" panose="02050604050505020204" pitchFamily="18" charset="0"/>
              </a:rPr>
              <a:t>/</a:t>
            </a:r>
            <a:r>
              <a:rPr lang="en-US" sz="2000" dirty="0" err="1">
                <a:latin typeface="Bookman Old Style" panose="02050604050505020204" pitchFamily="18" charset="0"/>
              </a:rPr>
              <a:t>Chiffre</a:t>
            </a:r>
            <a:r>
              <a:rPr lang="en-US" sz="2000" dirty="0">
                <a:latin typeface="Bookman Old Style" panose="02050604050505020204" pitchFamily="18" charset="0"/>
              </a:rPr>
              <a:t>- </a:t>
            </a:r>
            <a:r>
              <a:rPr lang="en-US" sz="2000" dirty="0" err="1">
                <a:latin typeface="Bookman Old Style" panose="02050604050505020204" pitchFamily="18" charset="0"/>
              </a:rPr>
              <a:t>Lettre</a:t>
            </a:r>
            <a:r>
              <a:rPr lang="en-US" sz="2000" dirty="0">
                <a:latin typeface="Bookman Old Style" panose="02050604050505020204" pitchFamily="18" charset="0"/>
              </a:rPr>
              <a:t> + </a:t>
            </a:r>
            <a:r>
              <a:rPr lang="en-US" sz="2000" dirty="0" err="1">
                <a:latin typeface="Bookman Old Style" panose="02050604050505020204" pitchFamily="18" charset="0"/>
              </a:rPr>
              <a:t>chiffre</a:t>
            </a:r>
            <a:endParaRPr lang="en-US" sz="2000" dirty="0">
              <a:latin typeface="Bookman Old Style" panose="02050604050505020204" pitchFamily="18" charset="0"/>
            </a:endParaRPr>
          </a:p>
          <a:p>
            <a:pPr lvl="1"/>
            <a:r>
              <a:rPr lang="en-US" sz="2000" dirty="0">
                <a:latin typeface="Bookman Old Style" panose="02050604050505020204" pitchFamily="18" charset="0"/>
              </a:rPr>
              <a:t>FCCC/TP/2016/1: Document Technique</a:t>
            </a:r>
          </a:p>
          <a:p>
            <a:pPr lvl="1"/>
            <a:r>
              <a:rPr lang="en-US" sz="2000" dirty="0">
                <a:latin typeface="Bookman Old Style" panose="02050604050505020204" pitchFamily="18" charset="0"/>
              </a:rPr>
              <a:t>FCCC/SBI/2016/MISC.1: Compilation des </a:t>
            </a:r>
            <a:r>
              <a:rPr lang="en-US" sz="2000" dirty="0" err="1">
                <a:latin typeface="Bookman Old Style" panose="02050604050505020204" pitchFamily="18" charset="0"/>
              </a:rPr>
              <a:t>vues</a:t>
            </a:r>
            <a:r>
              <a:rPr lang="en-US" sz="2000" dirty="0">
                <a:latin typeface="Bookman Old Style" panose="02050604050505020204" pitchFamily="18" charset="0"/>
              </a:rPr>
              <a:t> et </a:t>
            </a:r>
            <a:r>
              <a:rPr lang="en-US" sz="2000" dirty="0" err="1">
                <a:latin typeface="Bookman Old Style" panose="02050604050505020204" pitchFamily="18" charset="0"/>
              </a:rPr>
              <a:t>soumissions</a:t>
            </a:r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latin typeface="Bookman Old Style" panose="02050604050505020204" pitchFamily="18" charset="0"/>
              </a:rPr>
              <a:t>faites</a:t>
            </a:r>
            <a:r>
              <a:rPr lang="en-US" sz="2000" dirty="0">
                <a:latin typeface="Bookman Old Style" panose="02050604050505020204" pitchFamily="18" charset="0"/>
              </a:rPr>
              <a:t> par les </a:t>
            </a:r>
            <a:r>
              <a:rPr lang="en-US" sz="2000" dirty="0" err="1">
                <a:latin typeface="Bookman Old Style" panose="02050604050505020204" pitchFamily="18" charset="0"/>
              </a:rPr>
              <a:t>acteurs</a:t>
            </a:r>
            <a:r>
              <a:rPr lang="en-US" sz="2000" dirty="0">
                <a:latin typeface="Bookman Old Style" panose="02050604050505020204" pitchFamily="18" charset="0"/>
              </a:rPr>
              <a:t> et Parties</a:t>
            </a:r>
          </a:p>
          <a:p>
            <a:pPr lvl="1"/>
            <a:r>
              <a:rPr lang="en-US" sz="2000" dirty="0">
                <a:latin typeface="Bookman Old Style" panose="02050604050505020204" pitchFamily="18" charset="0"/>
              </a:rPr>
              <a:t>FCCC/SBI/2016/INF.3: Document </a:t>
            </a:r>
            <a:r>
              <a:rPr lang="en-US" sz="2000" dirty="0" err="1">
                <a:latin typeface="Bookman Old Style" panose="02050604050505020204" pitchFamily="18" charset="0"/>
              </a:rPr>
              <a:t>Informel</a:t>
            </a:r>
            <a:endParaRPr lang="en-US" sz="2000" dirty="0">
              <a:latin typeface="Bookman Old Style" panose="02050604050505020204" pitchFamily="18" charset="0"/>
            </a:endParaRPr>
          </a:p>
          <a:p>
            <a:pPr marL="0" lvl="0" indent="0">
              <a:spcBef>
                <a:spcPct val="0"/>
              </a:spcBef>
            </a:pP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50665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84" y="19665"/>
            <a:ext cx="9889016" cy="781043"/>
          </a:xfrm>
        </p:spPr>
        <p:txBody>
          <a:bodyPr/>
          <a:lstStyle/>
          <a:p>
            <a:pPr algn="l"/>
            <a:r>
              <a:rPr lang="fr-FR" sz="3500" b="1" dirty="0" smtClean="0">
                <a:solidFill>
                  <a:srgbClr val="7030A0"/>
                </a:solidFill>
              </a:rPr>
              <a:t>DOCUMENTATION A POSSEDER</a:t>
            </a:r>
            <a:endParaRPr lang="fr-CA" sz="3500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984" y="1016732"/>
            <a:ext cx="8780466" cy="5841268"/>
          </a:xfrm>
        </p:spPr>
        <p:txBody>
          <a:bodyPr/>
          <a:lstStyle/>
          <a:p>
            <a:r>
              <a:rPr lang="en-US" sz="2400" dirty="0">
                <a:latin typeface="Bookman Old Style" panose="02050604050505020204" pitchFamily="18" charset="0"/>
              </a:rPr>
              <a:t>Le </a:t>
            </a:r>
            <a:r>
              <a:rPr lang="en-US" sz="2400" dirty="0" err="1">
                <a:latin typeface="Bookman Old Style" panose="02050604050505020204" pitchFamily="18" charset="0"/>
              </a:rPr>
              <a:t>texte</a:t>
            </a:r>
            <a:r>
              <a:rPr lang="en-US" sz="2400" dirty="0">
                <a:latin typeface="Bookman Old Style" panose="02050604050505020204" pitchFamily="18" charset="0"/>
              </a:rPr>
              <a:t> de la Convention-Cadre des nations </a:t>
            </a:r>
            <a:r>
              <a:rPr lang="en-US" sz="2400" dirty="0" err="1">
                <a:latin typeface="Bookman Old Style" panose="02050604050505020204" pitchFamily="18" charset="0"/>
              </a:rPr>
              <a:t>Unies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sur</a:t>
            </a:r>
            <a:r>
              <a:rPr lang="en-US" sz="2400" dirty="0">
                <a:latin typeface="Bookman Old Style" panose="02050604050505020204" pitchFamily="18" charset="0"/>
              </a:rPr>
              <a:t> les </a:t>
            </a:r>
            <a:r>
              <a:rPr lang="en-US" sz="2400" dirty="0" err="1">
                <a:latin typeface="Bookman Old Style" panose="02050604050505020204" pitchFamily="18" charset="0"/>
              </a:rPr>
              <a:t>Changements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Climatiques</a:t>
            </a:r>
            <a:r>
              <a:rPr lang="en-US" sz="2400" dirty="0">
                <a:latin typeface="Bookman Old Style" panose="02050604050505020204" pitchFamily="18" charset="0"/>
              </a:rPr>
              <a:t> (CNUCC)</a:t>
            </a:r>
          </a:p>
          <a:p>
            <a:r>
              <a:rPr lang="en-US" sz="2400" dirty="0">
                <a:latin typeface="Bookman Old Style" panose="02050604050505020204" pitchFamily="18" charset="0"/>
              </a:rPr>
              <a:t>Le </a:t>
            </a:r>
            <a:r>
              <a:rPr lang="en-US" sz="2400" dirty="0" err="1">
                <a:latin typeface="Bookman Old Style" panose="02050604050505020204" pitchFamily="18" charset="0"/>
              </a:rPr>
              <a:t>texte</a:t>
            </a:r>
            <a:r>
              <a:rPr lang="en-US" sz="2400" dirty="0">
                <a:latin typeface="Bookman Old Style" panose="02050604050505020204" pitchFamily="18" charset="0"/>
              </a:rPr>
              <a:t> du </a:t>
            </a:r>
            <a:r>
              <a:rPr lang="en-US" sz="2400" dirty="0" err="1">
                <a:latin typeface="Bookman Old Style" panose="02050604050505020204" pitchFamily="18" charset="0"/>
              </a:rPr>
              <a:t>Protocole</a:t>
            </a:r>
            <a:r>
              <a:rPr lang="en-US" sz="2400" dirty="0">
                <a:latin typeface="Bookman Old Style" panose="02050604050505020204" pitchFamily="18" charset="0"/>
              </a:rPr>
              <a:t> de Kyoto (PK)</a:t>
            </a:r>
          </a:p>
          <a:p>
            <a:r>
              <a:rPr lang="en-US" sz="2400" dirty="0">
                <a:latin typeface="Bookman Old Style" panose="02050604050505020204" pitchFamily="18" charset="0"/>
              </a:rPr>
              <a:t>Le </a:t>
            </a:r>
            <a:r>
              <a:rPr lang="en-US" sz="2400" dirty="0" err="1">
                <a:latin typeface="Bookman Old Style" panose="02050604050505020204" pitchFamily="18" charset="0"/>
              </a:rPr>
              <a:t>texte</a:t>
            </a:r>
            <a:r>
              <a:rPr lang="en-US" sz="2400" dirty="0">
                <a:latin typeface="Bookman Old Style" panose="02050604050505020204" pitchFamily="18" charset="0"/>
              </a:rPr>
              <a:t> de l’ Accord de Paris</a:t>
            </a:r>
          </a:p>
          <a:p>
            <a:r>
              <a:rPr lang="en-US" sz="2400" dirty="0" err="1">
                <a:latin typeface="Bookman Old Style" panose="02050604050505020204" pitchFamily="18" charset="0"/>
              </a:rPr>
              <a:t>Une</a:t>
            </a:r>
            <a:r>
              <a:rPr lang="en-US" sz="2400" dirty="0">
                <a:latin typeface="Bookman Old Style" panose="02050604050505020204" pitchFamily="18" charset="0"/>
              </a:rPr>
              <a:t> version des </a:t>
            </a:r>
            <a:r>
              <a:rPr lang="en-US" sz="2400" dirty="0" err="1">
                <a:latin typeface="Bookman Old Style" panose="02050604050505020204" pitchFamily="18" charset="0"/>
              </a:rPr>
              <a:t>Décisions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adoptées</a:t>
            </a:r>
            <a:r>
              <a:rPr lang="en-US" sz="2400" dirty="0">
                <a:latin typeface="Bookman Old Style" panose="02050604050505020204" pitchFamily="18" charset="0"/>
              </a:rPr>
              <a:t> au </a:t>
            </a:r>
            <a:r>
              <a:rPr lang="en-US" sz="2400" dirty="0" err="1">
                <a:latin typeface="Bookman Old Style" panose="02050604050505020204" pitchFamily="18" charset="0"/>
              </a:rPr>
              <a:t>cours</a:t>
            </a:r>
            <a:r>
              <a:rPr lang="en-US" sz="2400" dirty="0">
                <a:latin typeface="Bookman Old Style" panose="02050604050505020204" pitchFamily="18" charset="0"/>
              </a:rPr>
              <a:t> des </a:t>
            </a:r>
            <a:r>
              <a:rPr lang="en-US" sz="2400" dirty="0" err="1">
                <a:latin typeface="Bookman Old Style" panose="02050604050505020204" pitchFamily="18" charset="0"/>
              </a:rPr>
              <a:t>Conférences</a:t>
            </a:r>
            <a:r>
              <a:rPr lang="en-US" sz="2400" dirty="0">
                <a:latin typeface="Bookman Old Style" panose="02050604050505020204" pitchFamily="18" charset="0"/>
              </a:rPr>
              <a:t> de la CCNUCC (</a:t>
            </a:r>
            <a:r>
              <a:rPr lang="en-US" sz="2400" dirty="0" err="1">
                <a:latin typeface="Bookman Old Style" panose="02050604050505020204" pitchFamily="18" charset="0"/>
              </a:rPr>
              <a:t>jusqu</a:t>
            </a:r>
            <a:r>
              <a:rPr lang="en-US" sz="2400" dirty="0">
                <a:latin typeface="Bookman Old Style" panose="02050604050505020204" pitchFamily="18" charset="0"/>
              </a:rPr>
              <a:t>’ à </a:t>
            </a:r>
            <a:r>
              <a:rPr lang="en-US" sz="2400" dirty="0" err="1">
                <a:latin typeface="Bookman Old Style" panose="02050604050505020204" pitchFamily="18" charset="0"/>
              </a:rPr>
              <a:t>celles</a:t>
            </a:r>
            <a:r>
              <a:rPr lang="en-US" sz="2400" dirty="0">
                <a:latin typeface="Bookman Old Style" panose="02050604050505020204" pitchFamily="18" charset="0"/>
              </a:rPr>
              <a:t> de Paris 2015)</a:t>
            </a:r>
          </a:p>
          <a:p>
            <a:pPr marL="0" lvl="0" indent="0">
              <a:spcBef>
                <a:spcPct val="0"/>
              </a:spcBef>
            </a:pP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178295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84" y="19665"/>
            <a:ext cx="9889016" cy="781043"/>
          </a:xfrm>
        </p:spPr>
        <p:txBody>
          <a:bodyPr/>
          <a:lstStyle/>
          <a:p>
            <a:pPr algn="l"/>
            <a:r>
              <a:rPr lang="fr-FR" sz="3500" b="1" dirty="0" smtClean="0">
                <a:solidFill>
                  <a:srgbClr val="7030A0"/>
                </a:solidFill>
              </a:rPr>
              <a:t>ORGANISATION DE VOTRE EQUIPE</a:t>
            </a:r>
            <a:endParaRPr lang="fr-CA" sz="3500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984" y="1016732"/>
            <a:ext cx="8780466" cy="5841268"/>
          </a:xfrm>
        </p:spPr>
        <p:txBody>
          <a:bodyPr/>
          <a:lstStyle/>
          <a:p>
            <a:r>
              <a:rPr lang="fr-FR" sz="2000" b="1" dirty="0"/>
              <a:t>Nationale</a:t>
            </a:r>
          </a:p>
          <a:p>
            <a:pPr lvl="1"/>
            <a:r>
              <a:rPr lang="fr-FR" sz="2000" dirty="0"/>
              <a:t>Mise en place obligatoire d’une équipe de négociateurs, incluant soutien/assistance technique pour la documentation;</a:t>
            </a:r>
          </a:p>
          <a:p>
            <a:pPr lvl="1"/>
            <a:r>
              <a:rPr lang="fr-FR" sz="2000" dirty="0"/>
              <a:t>Tenue de sessions de travail;</a:t>
            </a:r>
          </a:p>
          <a:p>
            <a:pPr lvl="1"/>
            <a:r>
              <a:rPr lang="fr-FR" sz="2000" dirty="0"/>
              <a:t>Interaction et mise à niveau/débriefing avec le politique pour prendre les consignes et instructions;</a:t>
            </a:r>
          </a:p>
          <a:p>
            <a:pPr lvl="1"/>
            <a:r>
              <a:rPr lang="fr-FR" sz="2000" dirty="0"/>
              <a:t>Approche des Ambassades </a:t>
            </a:r>
            <a:r>
              <a:rPr lang="fr-FR" sz="2000" dirty="0" smtClean="0"/>
              <a:t>pour </a:t>
            </a:r>
            <a:r>
              <a:rPr lang="fr-FR" sz="2000" dirty="0"/>
              <a:t>partager des </a:t>
            </a:r>
            <a:r>
              <a:rPr lang="fr-FR" sz="2000" dirty="0" smtClean="0"/>
              <a:t>idées/rechercher </a:t>
            </a:r>
            <a:r>
              <a:rPr lang="fr-FR" sz="2000" dirty="0"/>
              <a:t>des alliances.</a:t>
            </a:r>
          </a:p>
          <a:p>
            <a:r>
              <a:rPr lang="fr-FR" sz="2000" b="1" dirty="0"/>
              <a:t>Internationale</a:t>
            </a:r>
          </a:p>
          <a:p>
            <a:pPr lvl="1"/>
            <a:r>
              <a:rPr lang="fr-FR" sz="2000" dirty="0"/>
              <a:t>Appartenance à un/plusieurs groupes de négociation;</a:t>
            </a:r>
          </a:p>
          <a:p>
            <a:pPr lvl="1"/>
            <a:r>
              <a:rPr lang="fr-FR" sz="2000" dirty="0" smtClean="0"/>
              <a:t>Coordination de </a:t>
            </a:r>
            <a:r>
              <a:rPr lang="fr-FR" sz="2000" dirty="0"/>
              <a:t>thématiques avec culture de concertation et </a:t>
            </a:r>
            <a:r>
              <a:rPr lang="fr-FR" sz="2000" dirty="0" smtClean="0"/>
              <a:t>compte </a:t>
            </a:r>
            <a:r>
              <a:rPr lang="fr-FR" sz="2000" dirty="0"/>
              <a:t>rendu;</a:t>
            </a:r>
          </a:p>
          <a:p>
            <a:pPr lvl="1"/>
            <a:r>
              <a:rPr lang="fr-FR" sz="2000" dirty="0"/>
              <a:t>Assiduité, constance et consistance dans la responsabilité;</a:t>
            </a:r>
          </a:p>
          <a:p>
            <a:pPr lvl="1"/>
            <a:r>
              <a:rPr lang="fr-FR" sz="2000" dirty="0"/>
              <a:t>Solidarité: partage des informations et restitution au groupe;</a:t>
            </a:r>
          </a:p>
          <a:p>
            <a:pPr lvl="1"/>
            <a:r>
              <a:rPr lang="fr-FR" sz="2000" dirty="0"/>
              <a:t>Visibilité: Création des équipes thématiques selon les points de l’ordre du jour afin d’être représenté dans tous les  groupes de travail à mettre en place;</a:t>
            </a:r>
          </a:p>
          <a:p>
            <a:pPr lvl="1"/>
            <a:r>
              <a:rPr lang="fr-FR" altLang="fr-FR" sz="2000" dirty="0">
                <a:latin typeface="Calibri" panose="020F0502020204030204" pitchFamily="34" charset="0"/>
              </a:rPr>
              <a:t>Anticipation</a:t>
            </a:r>
            <a:r>
              <a:rPr lang="fr-FR" altLang="fr-FR" sz="2000" b="1" dirty="0">
                <a:latin typeface="Calibri" panose="020F0502020204030204" pitchFamily="34" charset="0"/>
              </a:rPr>
              <a:t> </a:t>
            </a:r>
            <a:r>
              <a:rPr lang="fr-FR" altLang="fr-FR" sz="2000" dirty="0">
                <a:latin typeface="Calibri" panose="020F0502020204030204" pitchFamily="34" charset="0"/>
              </a:rPr>
              <a:t>: Préparer les papiers de position et les déclarations avant les sessions de travail dans les groupes ou en plénière.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0915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84" y="19665"/>
            <a:ext cx="9889016" cy="781043"/>
          </a:xfrm>
        </p:spPr>
        <p:txBody>
          <a:bodyPr/>
          <a:lstStyle/>
          <a:p>
            <a:pPr algn="l"/>
            <a:r>
              <a:rPr lang="fr-FR" sz="3500" b="1" dirty="0" smtClean="0">
                <a:solidFill>
                  <a:srgbClr val="7030A0"/>
                </a:solidFill>
              </a:rPr>
              <a:t>CONCLUSION</a:t>
            </a:r>
            <a:endParaRPr lang="fr-CA" sz="3500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984" y="1016732"/>
            <a:ext cx="8780466" cy="5841268"/>
          </a:xfrm>
        </p:spPr>
        <p:txBody>
          <a:bodyPr/>
          <a:lstStyle/>
          <a:p>
            <a:r>
              <a:rPr lang="fr-FR" sz="2400" dirty="0" smtClean="0"/>
              <a:t>Les négociations internationales sont un processus de donner et de recevoir dans lequel les Parties/Acteurs doivent trouver des compromis sans léser aucun;</a:t>
            </a:r>
          </a:p>
          <a:p>
            <a:r>
              <a:rPr lang="fr-FR" sz="2400" dirty="0" smtClean="0"/>
              <a:t>Une préparation à l’interne, puis à l’extérieur s’avère capitale afin de tirer le maximum de profit sans créer d’incident diplomatique ou rompre le dialogue;</a:t>
            </a:r>
          </a:p>
          <a:p>
            <a:r>
              <a:rPr lang="fr-FR" sz="2400" dirty="0" smtClean="0"/>
              <a:t>Peut on s’engager après cette formation à influencer les équipes nationales?.</a:t>
            </a:r>
          </a:p>
          <a:p>
            <a:r>
              <a:rPr lang="fr-FR" sz="2400" dirty="0" smtClean="0"/>
              <a:t>Peut on s’engager à honorer nos Pays respectifs lorsqu’on représente des millions de citoyens dont beaucoup sont </a:t>
            </a:r>
            <a:r>
              <a:rPr lang="fr-FR" sz="2400" smtClean="0"/>
              <a:t>vulnérables ou vivent </a:t>
            </a:r>
            <a:r>
              <a:rPr lang="fr-FR" sz="2400" dirty="0" smtClean="0"/>
              <a:t>dans la précarité?.</a:t>
            </a:r>
          </a:p>
          <a:p>
            <a:endParaRPr lang="fr-FR" sz="2400" dirty="0"/>
          </a:p>
          <a:p>
            <a:pPr marL="0" indent="0" algn="ctr">
              <a:buNone/>
            </a:pPr>
            <a:r>
              <a:rPr lang="fr-FR" sz="2400" dirty="0" smtClean="0"/>
              <a:t>=======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21435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15849</TotalTime>
  <Words>623</Words>
  <Application>Microsoft Office PowerPoint</Application>
  <PresentationFormat>A4 Paper (210x297 mm)</PresentationFormat>
  <Paragraphs>75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Bookman Old Style</vt:lpstr>
      <vt:lpstr>Calibri</vt:lpstr>
      <vt:lpstr>Gill Sans</vt:lpstr>
      <vt:lpstr>Gill Sans MT</vt:lpstr>
      <vt:lpstr>Times New Roman</vt:lpstr>
      <vt:lpstr>Wingdings</vt:lpstr>
      <vt:lpstr>Default Design</vt:lpstr>
      <vt:lpstr>PowerPoint Presentation</vt:lpstr>
      <vt:lpstr>COMPREHENSION DES NEGOCIATIONS</vt:lpstr>
      <vt:lpstr>QUALITES D’UN NEGOCIATEUR</vt:lpstr>
      <vt:lpstr>QUI SONT VOS VIS-À-VIS?</vt:lpstr>
      <vt:lpstr>QUI SONT VOS VIS-À-VIS?</vt:lpstr>
      <vt:lpstr>PRELIMINAIRES A SAVOIR</vt:lpstr>
      <vt:lpstr>DOCUMENTATION A POSSEDER</vt:lpstr>
      <vt:lpstr>ORGANISATION DE VOTRE EQUIPE</vt:lpstr>
      <vt:lpstr>CONCLUSION</vt:lpstr>
    </vt:vector>
  </TitlesOfParts>
  <Company>OIES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Negotiation Indices</dc:title>
  <dc:creator>Müller</dc:creator>
  <cp:lastModifiedBy>Brianna Craft</cp:lastModifiedBy>
  <cp:revision>492</cp:revision>
  <dcterms:created xsi:type="dcterms:W3CDTF">2003-02-10T11:42:57Z</dcterms:created>
  <dcterms:modified xsi:type="dcterms:W3CDTF">2016-06-15T08:08:52Z</dcterms:modified>
</cp:coreProperties>
</file>