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31" r:id="rId2"/>
    <p:sldId id="435" r:id="rId3"/>
    <p:sldId id="439" r:id="rId4"/>
    <p:sldId id="441" r:id="rId5"/>
    <p:sldId id="436" r:id="rId6"/>
    <p:sldId id="440" r:id="rId7"/>
    <p:sldId id="443" r:id="rId8"/>
    <p:sldId id="444" r:id="rId9"/>
    <p:sldId id="445" r:id="rId10"/>
    <p:sldId id="449" r:id="rId11"/>
    <p:sldId id="446" r:id="rId12"/>
    <p:sldId id="442" r:id="rId13"/>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66B3"/>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8034" autoAdjust="0"/>
  </p:normalViewPr>
  <p:slideViewPr>
    <p:cSldViewPr showGuides="1">
      <p:cViewPr varScale="1">
        <p:scale>
          <a:sx n="69" d="100"/>
          <a:sy n="69" d="100"/>
        </p:scale>
        <p:origin x="1685" y="5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C3789-8921-45F7-BA56-7C7AC4B0D8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2D00F17-894F-4459-A78F-DD2AE9D7C21B}">
      <dgm:prSet phldrT="[Text]" custT="1"/>
      <dgm:spPr>
        <a:solidFill>
          <a:srgbClr val="B366B3"/>
        </a:solidFill>
      </dgm:spPr>
      <dgm:t>
        <a:bodyPr/>
        <a:lstStyle/>
        <a:p>
          <a:r>
            <a:rPr lang="en-GB" sz="2800" b="1" dirty="0">
              <a:latin typeface="Gill Sans MT" panose="020B0502020104020203" pitchFamily="34" charset="0"/>
            </a:rPr>
            <a:t>Exposure</a:t>
          </a:r>
        </a:p>
      </dgm:t>
    </dgm:pt>
    <dgm:pt modelId="{A43943EB-50C1-4048-849A-BB5CB2E60575}" type="parTrans" cxnId="{75AEF4FE-4903-4BE6-887C-0FC615D967D7}">
      <dgm:prSet/>
      <dgm:spPr/>
      <dgm:t>
        <a:bodyPr/>
        <a:lstStyle/>
        <a:p>
          <a:endParaRPr lang="en-GB"/>
        </a:p>
      </dgm:t>
    </dgm:pt>
    <dgm:pt modelId="{87488E1B-6E63-4C88-A91D-EC3D16AABD70}" type="sibTrans" cxnId="{75AEF4FE-4903-4BE6-887C-0FC615D967D7}">
      <dgm:prSet/>
      <dgm:spPr/>
      <dgm:t>
        <a:bodyPr/>
        <a:lstStyle/>
        <a:p>
          <a:endParaRPr lang="en-GB"/>
        </a:p>
      </dgm:t>
    </dgm:pt>
    <dgm:pt modelId="{A40EF413-50F2-4E07-9EAC-3A0E0EF0F2E2}">
      <dgm:prSet phldrT="[Text]"/>
      <dgm:spPr>
        <a:noFill/>
        <a:ln>
          <a:solidFill>
            <a:srgbClr val="B366B3">
              <a:alpha val="90000"/>
            </a:srgbClr>
          </a:solidFill>
        </a:ln>
      </dgm:spPr>
      <dgm:t>
        <a:bodyPr/>
        <a:lstStyle/>
        <a:p>
          <a:r>
            <a:rPr lang="en-US" altLang="en-US" dirty="0">
              <a:solidFill>
                <a:srgbClr val="B366B3"/>
              </a:solidFill>
              <a:latin typeface="Gill Sans MT" panose="020B0502020104020203" pitchFamily="34" charset="0"/>
            </a:rPr>
            <a:t>what is at risk from climate change, e.g. Population, Resources</a:t>
          </a:r>
          <a:endParaRPr lang="en-GB" dirty="0">
            <a:solidFill>
              <a:srgbClr val="B366B3"/>
            </a:solidFill>
            <a:latin typeface="Gill Sans MT" panose="020B0502020104020203" pitchFamily="34" charset="0"/>
          </a:endParaRPr>
        </a:p>
      </dgm:t>
    </dgm:pt>
    <dgm:pt modelId="{BCCCEAE1-7218-4D59-B97E-A9DB5BC07C86}" type="parTrans" cxnId="{1168CF44-C8A6-4734-8198-E09993292A15}">
      <dgm:prSet/>
      <dgm:spPr/>
      <dgm:t>
        <a:bodyPr/>
        <a:lstStyle/>
        <a:p>
          <a:endParaRPr lang="en-GB"/>
        </a:p>
      </dgm:t>
    </dgm:pt>
    <dgm:pt modelId="{CE4B9C5F-AA5E-438C-A983-C126058B5A13}" type="sibTrans" cxnId="{1168CF44-C8A6-4734-8198-E09993292A15}">
      <dgm:prSet/>
      <dgm:spPr/>
      <dgm:t>
        <a:bodyPr/>
        <a:lstStyle/>
        <a:p>
          <a:endParaRPr lang="en-GB"/>
        </a:p>
      </dgm:t>
    </dgm:pt>
    <dgm:pt modelId="{64371EC7-2236-461D-A519-1C2D4D7F9D96}">
      <dgm:prSet phldrT="[Text]" custT="1"/>
      <dgm:spPr>
        <a:solidFill>
          <a:srgbClr val="B366B3"/>
        </a:solidFill>
      </dgm:spPr>
      <dgm:t>
        <a:bodyPr/>
        <a:lstStyle/>
        <a:p>
          <a:r>
            <a:rPr lang="en-GB" sz="2800" b="1" dirty="0">
              <a:latin typeface="Gill Sans MT" panose="020B0502020104020203" pitchFamily="34" charset="0"/>
            </a:rPr>
            <a:t>Sensitivity</a:t>
          </a:r>
        </a:p>
      </dgm:t>
    </dgm:pt>
    <dgm:pt modelId="{6C52C666-1A3F-4360-A4B2-02960661B9C3}" type="parTrans" cxnId="{9EAEF2FF-8739-422A-A581-EAC9C4F297FF}">
      <dgm:prSet/>
      <dgm:spPr/>
      <dgm:t>
        <a:bodyPr/>
        <a:lstStyle/>
        <a:p>
          <a:endParaRPr lang="en-GB"/>
        </a:p>
      </dgm:t>
    </dgm:pt>
    <dgm:pt modelId="{67B0DAC3-D8A7-44C1-9DC6-CD48B9E3B1BE}" type="sibTrans" cxnId="{9EAEF2FF-8739-422A-A581-EAC9C4F297FF}">
      <dgm:prSet/>
      <dgm:spPr/>
      <dgm:t>
        <a:bodyPr/>
        <a:lstStyle/>
        <a:p>
          <a:endParaRPr lang="en-GB"/>
        </a:p>
      </dgm:t>
    </dgm:pt>
    <dgm:pt modelId="{E7FA3148-87AC-4579-8EF9-EA54B5388E1F}">
      <dgm:prSet phldrT="[Text]"/>
      <dgm:spPr>
        <a:noFill/>
        <a:ln>
          <a:solidFill>
            <a:srgbClr val="B366B3">
              <a:alpha val="90000"/>
            </a:srgbClr>
          </a:solidFill>
        </a:ln>
      </dgm:spPr>
      <dgm:t>
        <a:bodyPr/>
        <a:lstStyle/>
        <a:p>
          <a:pPr algn="just"/>
          <a:r>
            <a:rPr lang="en-US" altLang="en-US" dirty="0">
              <a:solidFill>
                <a:srgbClr val="B366B3"/>
              </a:solidFill>
              <a:latin typeface="Gill Sans MT" panose="020B0502020104020203" pitchFamily="34" charset="0"/>
            </a:rPr>
            <a:t>Biophysical effect of climate change e.g., Change in crop yield, runoff, energy demand</a:t>
          </a:r>
          <a:endParaRPr lang="en-GB" dirty="0">
            <a:solidFill>
              <a:srgbClr val="B366B3"/>
            </a:solidFill>
            <a:latin typeface="Gill Sans MT" panose="020B0502020104020203" pitchFamily="34" charset="0"/>
          </a:endParaRPr>
        </a:p>
      </dgm:t>
    </dgm:pt>
    <dgm:pt modelId="{B0BA5065-643A-461A-96D2-6D566FEB459D}" type="parTrans" cxnId="{159F7441-C6E1-4212-829C-D529231AF154}">
      <dgm:prSet/>
      <dgm:spPr/>
      <dgm:t>
        <a:bodyPr/>
        <a:lstStyle/>
        <a:p>
          <a:endParaRPr lang="en-GB"/>
        </a:p>
      </dgm:t>
    </dgm:pt>
    <dgm:pt modelId="{EFC6E2A7-9983-48F1-ADE8-98323353E442}" type="sibTrans" cxnId="{159F7441-C6E1-4212-829C-D529231AF154}">
      <dgm:prSet/>
      <dgm:spPr/>
      <dgm:t>
        <a:bodyPr/>
        <a:lstStyle/>
        <a:p>
          <a:endParaRPr lang="en-GB"/>
        </a:p>
      </dgm:t>
    </dgm:pt>
    <dgm:pt modelId="{DC6B94DB-42BD-4832-B082-BA2BD6BC6C39}">
      <dgm:prSet phldrT="[Text]" custT="1"/>
      <dgm:spPr>
        <a:solidFill>
          <a:srgbClr val="B366B3"/>
        </a:solidFill>
      </dgm:spPr>
      <dgm:t>
        <a:bodyPr/>
        <a:lstStyle/>
        <a:p>
          <a:r>
            <a:rPr lang="en-GB" sz="2800" b="1" dirty="0">
              <a:latin typeface="Gill Sans MT" panose="020B0502020104020203" pitchFamily="34" charset="0"/>
            </a:rPr>
            <a:t>Adaptive Capacity</a:t>
          </a:r>
        </a:p>
      </dgm:t>
    </dgm:pt>
    <dgm:pt modelId="{2B42D7D4-615F-48FC-B5F9-268A5A4E02DA}" type="parTrans" cxnId="{8A552F8F-9100-46FE-BB5A-9192C736CDA1}">
      <dgm:prSet/>
      <dgm:spPr/>
      <dgm:t>
        <a:bodyPr/>
        <a:lstStyle/>
        <a:p>
          <a:endParaRPr lang="en-GB"/>
        </a:p>
      </dgm:t>
    </dgm:pt>
    <dgm:pt modelId="{7BAD0A61-9792-40E9-A946-C7585BD8ACC7}" type="sibTrans" cxnId="{8A552F8F-9100-46FE-BB5A-9192C736CDA1}">
      <dgm:prSet/>
      <dgm:spPr/>
      <dgm:t>
        <a:bodyPr/>
        <a:lstStyle/>
        <a:p>
          <a:endParaRPr lang="en-GB"/>
        </a:p>
      </dgm:t>
    </dgm:pt>
    <dgm:pt modelId="{74649CEE-3FD9-4D54-BA40-DCB2FC29D88B}">
      <dgm:prSet/>
      <dgm:spPr>
        <a:noFill/>
        <a:ln>
          <a:solidFill>
            <a:srgbClr val="B366B3">
              <a:alpha val="90000"/>
            </a:srgbClr>
          </a:solidFill>
        </a:ln>
      </dgm:spPr>
      <dgm:t>
        <a:bodyPr/>
        <a:lstStyle/>
        <a:p>
          <a:r>
            <a:rPr lang="en-US" altLang="en-US" dirty="0">
              <a:solidFill>
                <a:srgbClr val="B366B3"/>
              </a:solidFill>
              <a:latin typeface="Gill Sans MT" panose="020B0502020104020203" pitchFamily="34" charset="0"/>
            </a:rPr>
            <a:t>It is also the climate change that an affected system will face, e.g., Sea level , Temperature, Precipitation, Extreme events</a:t>
          </a:r>
        </a:p>
      </dgm:t>
    </dgm:pt>
    <dgm:pt modelId="{0F14F53F-A6DF-40C3-A3C3-CD9F05DDC897}" type="parTrans" cxnId="{9807FB8C-96FC-4047-A0DA-BA232C058104}">
      <dgm:prSet/>
      <dgm:spPr/>
      <dgm:t>
        <a:bodyPr/>
        <a:lstStyle/>
        <a:p>
          <a:endParaRPr lang="en-GB"/>
        </a:p>
      </dgm:t>
    </dgm:pt>
    <dgm:pt modelId="{B1E7BC90-A0F3-4A21-AE50-F01C7068845D}" type="sibTrans" cxnId="{9807FB8C-96FC-4047-A0DA-BA232C058104}">
      <dgm:prSet/>
      <dgm:spPr/>
      <dgm:t>
        <a:bodyPr/>
        <a:lstStyle/>
        <a:p>
          <a:endParaRPr lang="en-GB"/>
        </a:p>
      </dgm:t>
    </dgm:pt>
    <dgm:pt modelId="{E19854D3-E1DF-41AA-8F53-15EE72A1583A}">
      <dgm:prSet/>
      <dgm:spPr>
        <a:noFill/>
        <a:ln>
          <a:solidFill>
            <a:srgbClr val="B366B3">
              <a:alpha val="90000"/>
            </a:srgbClr>
          </a:solidFill>
        </a:ln>
      </dgm:spPr>
      <dgm:t>
        <a:bodyPr/>
        <a:lstStyle/>
        <a:p>
          <a:pPr algn="just"/>
          <a:r>
            <a:rPr lang="en-US" altLang="en-US" dirty="0">
              <a:solidFill>
                <a:srgbClr val="B366B3"/>
              </a:solidFill>
              <a:latin typeface="Gill Sans MT" panose="020B0502020104020203" pitchFamily="34" charset="0"/>
            </a:rPr>
            <a:t>It considers the socioeconomic context, e.g., the agriculture system Grain crops typically are sensitive while manufacturing typically is much less sensitive</a:t>
          </a:r>
        </a:p>
      </dgm:t>
    </dgm:pt>
    <dgm:pt modelId="{3EC84899-91F4-4D14-B48C-39A3B0B0B9B8}" type="parTrans" cxnId="{2DBEFF61-C2A4-45B0-98E8-D3541605B635}">
      <dgm:prSet/>
      <dgm:spPr/>
      <dgm:t>
        <a:bodyPr/>
        <a:lstStyle/>
        <a:p>
          <a:endParaRPr lang="en-GB"/>
        </a:p>
      </dgm:t>
    </dgm:pt>
    <dgm:pt modelId="{A013CDDD-36BE-4954-909B-DADD3D9F728F}" type="sibTrans" cxnId="{2DBEFF61-C2A4-45B0-98E8-D3541605B635}">
      <dgm:prSet/>
      <dgm:spPr/>
      <dgm:t>
        <a:bodyPr/>
        <a:lstStyle/>
        <a:p>
          <a:endParaRPr lang="en-GB"/>
        </a:p>
      </dgm:t>
    </dgm:pt>
    <dgm:pt modelId="{3741B28A-598B-4566-B280-29CCC7D5B6CF}">
      <dgm:prSet phldrT="[Text]"/>
      <dgm:spPr>
        <a:noFill/>
        <a:ln>
          <a:solidFill>
            <a:srgbClr val="B366B3">
              <a:alpha val="90000"/>
            </a:srgbClr>
          </a:solidFill>
        </a:ln>
      </dgm:spPr>
      <dgm:t>
        <a:bodyPr/>
        <a:lstStyle/>
        <a:p>
          <a:pPr algn="just"/>
          <a:r>
            <a:rPr lang="en-US" altLang="en-US" dirty="0">
              <a:solidFill>
                <a:srgbClr val="B366B3"/>
              </a:solidFill>
              <a:latin typeface="Gill Sans MT" panose="020B0502020104020203" pitchFamily="34" charset="0"/>
            </a:rPr>
            <a:t>Capability to adapt</a:t>
          </a:r>
          <a:endParaRPr lang="en-GB" dirty="0">
            <a:solidFill>
              <a:srgbClr val="B366B3"/>
            </a:solidFill>
            <a:latin typeface="Gill Sans MT" panose="020B0502020104020203" pitchFamily="34" charset="0"/>
          </a:endParaRPr>
        </a:p>
      </dgm:t>
    </dgm:pt>
    <dgm:pt modelId="{E6F12967-DBD8-4865-AFF6-860DAB380912}" type="parTrans" cxnId="{C2438D89-71E9-4D59-B3A4-2FE3FC060CDB}">
      <dgm:prSet/>
      <dgm:spPr/>
      <dgm:t>
        <a:bodyPr/>
        <a:lstStyle/>
        <a:p>
          <a:endParaRPr lang="en-GB"/>
        </a:p>
      </dgm:t>
    </dgm:pt>
    <dgm:pt modelId="{3DCE6CE7-6B0F-487F-BC68-5FCAF23F7D55}" type="sibTrans" cxnId="{C2438D89-71E9-4D59-B3A4-2FE3FC060CDB}">
      <dgm:prSet/>
      <dgm:spPr/>
      <dgm:t>
        <a:bodyPr/>
        <a:lstStyle/>
        <a:p>
          <a:endParaRPr lang="en-GB"/>
        </a:p>
      </dgm:t>
    </dgm:pt>
    <dgm:pt modelId="{49735B5E-F02D-4A85-8734-D63F1AE440C2}">
      <dgm:prSet/>
      <dgm:spPr>
        <a:noFill/>
        <a:ln>
          <a:solidFill>
            <a:srgbClr val="B366B3">
              <a:alpha val="90000"/>
            </a:srgbClr>
          </a:solidFill>
        </a:ln>
      </dgm:spPr>
      <dgm:t>
        <a:bodyPr/>
        <a:lstStyle/>
        <a:p>
          <a:pPr algn="just"/>
          <a:r>
            <a:rPr lang="en-US" altLang="en-US" dirty="0">
              <a:solidFill>
                <a:srgbClr val="B366B3"/>
              </a:solidFill>
              <a:latin typeface="Gill Sans MT" panose="020B0502020104020203" pitchFamily="34" charset="0"/>
            </a:rPr>
            <a:t>Function of: Wealth, Technology, Education, Institutions, Information, Infrastructure, </a:t>
          </a:r>
        </a:p>
      </dgm:t>
    </dgm:pt>
    <dgm:pt modelId="{A5B98E4B-D755-4965-A335-79FA7ED5CF9A}" type="parTrans" cxnId="{D11651D3-B933-47B1-9ADA-526A3EDF16D1}">
      <dgm:prSet/>
      <dgm:spPr/>
      <dgm:t>
        <a:bodyPr/>
        <a:lstStyle/>
        <a:p>
          <a:endParaRPr lang="en-GB"/>
        </a:p>
      </dgm:t>
    </dgm:pt>
    <dgm:pt modelId="{857E01A5-2502-4C3E-B67D-33EDC45A840F}" type="sibTrans" cxnId="{D11651D3-B933-47B1-9ADA-526A3EDF16D1}">
      <dgm:prSet/>
      <dgm:spPr/>
      <dgm:t>
        <a:bodyPr/>
        <a:lstStyle/>
        <a:p>
          <a:endParaRPr lang="en-GB"/>
        </a:p>
      </dgm:t>
    </dgm:pt>
    <dgm:pt modelId="{0A87F747-4D12-4B3A-AF0C-8A448425D92C}">
      <dgm:prSet/>
      <dgm:spPr>
        <a:noFill/>
        <a:ln>
          <a:solidFill>
            <a:srgbClr val="B366B3">
              <a:alpha val="90000"/>
            </a:srgbClr>
          </a:solidFill>
        </a:ln>
      </dgm:spPr>
      <dgm:t>
        <a:bodyPr/>
        <a:lstStyle/>
        <a:p>
          <a:pPr algn="just"/>
          <a:r>
            <a:rPr lang="en-US" altLang="en-US" i="1" dirty="0">
              <a:solidFill>
                <a:srgbClr val="B366B3"/>
              </a:solidFill>
              <a:latin typeface="Gill Sans MT" panose="020B0502020104020203" pitchFamily="34" charset="0"/>
            </a:rPr>
            <a:t>Having </a:t>
          </a:r>
          <a:r>
            <a:rPr lang="en-US" altLang="en-US" dirty="0">
              <a:solidFill>
                <a:srgbClr val="B366B3"/>
              </a:solidFill>
              <a:latin typeface="Gill Sans MT" panose="020B0502020104020203" pitchFamily="34" charset="0"/>
            </a:rPr>
            <a:t>adaptive capacity does not mean it is </a:t>
          </a:r>
          <a:r>
            <a:rPr lang="en-US" altLang="en-US" i="1" dirty="0">
              <a:solidFill>
                <a:srgbClr val="B366B3"/>
              </a:solidFill>
              <a:latin typeface="Gill Sans MT" panose="020B0502020104020203" pitchFamily="34" charset="0"/>
            </a:rPr>
            <a:t>used </a:t>
          </a:r>
          <a:r>
            <a:rPr lang="en-US" altLang="en-US" dirty="0">
              <a:solidFill>
                <a:srgbClr val="B366B3"/>
              </a:solidFill>
              <a:latin typeface="Gill Sans MT" panose="020B0502020104020203" pitchFamily="34" charset="0"/>
            </a:rPr>
            <a:t>effectively</a:t>
          </a:r>
        </a:p>
      </dgm:t>
    </dgm:pt>
    <dgm:pt modelId="{304905D3-9158-4DE9-B566-05237CE97781}" type="parTrans" cxnId="{552E4D53-C8AC-42AC-9523-F0A1C139E255}">
      <dgm:prSet/>
      <dgm:spPr/>
      <dgm:t>
        <a:bodyPr/>
        <a:lstStyle/>
        <a:p>
          <a:endParaRPr lang="en-GB"/>
        </a:p>
      </dgm:t>
    </dgm:pt>
    <dgm:pt modelId="{51D53917-16F0-4BE0-BB1C-2C037030CDA0}" type="sibTrans" cxnId="{552E4D53-C8AC-42AC-9523-F0A1C139E255}">
      <dgm:prSet/>
      <dgm:spPr/>
      <dgm:t>
        <a:bodyPr/>
        <a:lstStyle/>
        <a:p>
          <a:endParaRPr lang="en-GB"/>
        </a:p>
      </dgm:t>
    </dgm:pt>
    <dgm:pt modelId="{752DA0F8-6135-4F1A-8082-A5E1EA394BCA}" type="pres">
      <dgm:prSet presAssocID="{0B9C3789-8921-45F7-BA56-7C7AC4B0D891}" presName="Name0" presStyleCnt="0">
        <dgm:presLayoutVars>
          <dgm:dir/>
          <dgm:animLvl val="lvl"/>
          <dgm:resizeHandles val="exact"/>
        </dgm:presLayoutVars>
      </dgm:prSet>
      <dgm:spPr/>
    </dgm:pt>
    <dgm:pt modelId="{83D1CAF0-90C6-437D-A14A-590A43DACCEB}" type="pres">
      <dgm:prSet presAssocID="{D2D00F17-894F-4459-A78F-DD2AE9D7C21B}" presName="linNode" presStyleCnt="0"/>
      <dgm:spPr/>
    </dgm:pt>
    <dgm:pt modelId="{B961AD34-9EEE-416B-9B0F-3950CB4B2B8D}" type="pres">
      <dgm:prSet presAssocID="{D2D00F17-894F-4459-A78F-DD2AE9D7C21B}" presName="parentText" presStyleLbl="node1" presStyleIdx="0" presStyleCnt="3" custScaleX="79904" custScaleY="76098">
        <dgm:presLayoutVars>
          <dgm:chMax val="1"/>
          <dgm:bulletEnabled val="1"/>
        </dgm:presLayoutVars>
      </dgm:prSet>
      <dgm:spPr/>
    </dgm:pt>
    <dgm:pt modelId="{48658E60-28B7-41E5-AC92-4AEAC888C1A3}" type="pres">
      <dgm:prSet presAssocID="{D2D00F17-894F-4459-A78F-DD2AE9D7C21B}" presName="descendantText" presStyleLbl="alignAccFollowNode1" presStyleIdx="0" presStyleCnt="3" custScaleX="110593" custLinFactNeighborX="3531" custLinFactNeighborY="497">
        <dgm:presLayoutVars>
          <dgm:bulletEnabled val="1"/>
        </dgm:presLayoutVars>
      </dgm:prSet>
      <dgm:spPr/>
    </dgm:pt>
    <dgm:pt modelId="{3B4261DE-1724-44CC-9F89-4738842883F6}" type="pres">
      <dgm:prSet presAssocID="{87488E1B-6E63-4C88-A91D-EC3D16AABD70}" presName="sp" presStyleCnt="0"/>
      <dgm:spPr/>
    </dgm:pt>
    <dgm:pt modelId="{0C075045-3CC5-4849-A3BC-1F7590E2ACFC}" type="pres">
      <dgm:prSet presAssocID="{64371EC7-2236-461D-A519-1C2D4D7F9D96}" presName="linNode" presStyleCnt="0"/>
      <dgm:spPr/>
    </dgm:pt>
    <dgm:pt modelId="{C21C2512-D9BE-4278-9FB3-E93C488B9095}" type="pres">
      <dgm:prSet presAssocID="{64371EC7-2236-461D-A519-1C2D4D7F9D96}" presName="parentText" presStyleLbl="node1" presStyleIdx="1" presStyleCnt="3" custScaleX="78641" custScaleY="75790">
        <dgm:presLayoutVars>
          <dgm:chMax val="1"/>
          <dgm:bulletEnabled val="1"/>
        </dgm:presLayoutVars>
      </dgm:prSet>
      <dgm:spPr/>
    </dgm:pt>
    <dgm:pt modelId="{ED140F0A-37FF-4E6E-AE51-36064EC51AB8}" type="pres">
      <dgm:prSet presAssocID="{64371EC7-2236-461D-A519-1C2D4D7F9D96}" presName="descendantText" presStyleLbl="alignAccFollowNode1" presStyleIdx="1" presStyleCnt="3" custScaleX="109786" custLinFactNeighborX="3304" custLinFactNeighborY="1761">
        <dgm:presLayoutVars>
          <dgm:bulletEnabled val="1"/>
        </dgm:presLayoutVars>
      </dgm:prSet>
      <dgm:spPr/>
    </dgm:pt>
    <dgm:pt modelId="{835BDD0C-F34F-437D-BABF-273C4B736794}" type="pres">
      <dgm:prSet presAssocID="{67B0DAC3-D8A7-44C1-9DC6-CD48B9E3B1BE}" presName="sp" presStyleCnt="0"/>
      <dgm:spPr/>
    </dgm:pt>
    <dgm:pt modelId="{82435C1E-13F9-4BA4-95AD-AB4C9B545558}" type="pres">
      <dgm:prSet presAssocID="{DC6B94DB-42BD-4832-B082-BA2BD6BC6C39}" presName="linNode" presStyleCnt="0"/>
      <dgm:spPr/>
    </dgm:pt>
    <dgm:pt modelId="{230569B5-518A-4897-B810-28E06C977869}" type="pres">
      <dgm:prSet presAssocID="{DC6B94DB-42BD-4832-B082-BA2BD6BC6C39}" presName="parentText" presStyleLbl="node1" presStyleIdx="2" presStyleCnt="3" custScaleX="78739" custScaleY="72407">
        <dgm:presLayoutVars>
          <dgm:chMax val="1"/>
          <dgm:bulletEnabled val="1"/>
        </dgm:presLayoutVars>
      </dgm:prSet>
      <dgm:spPr/>
    </dgm:pt>
    <dgm:pt modelId="{12AB6D7B-762B-497E-8F3D-16CEBF500848}" type="pres">
      <dgm:prSet presAssocID="{DC6B94DB-42BD-4832-B082-BA2BD6BC6C39}" presName="descendantText" presStyleLbl="alignAccFollowNode1" presStyleIdx="2" presStyleCnt="3" custScaleX="108544" custLinFactNeighborX="3631" custLinFactNeighborY="38">
        <dgm:presLayoutVars>
          <dgm:bulletEnabled val="1"/>
        </dgm:presLayoutVars>
      </dgm:prSet>
      <dgm:spPr/>
    </dgm:pt>
  </dgm:ptLst>
  <dgm:cxnLst>
    <dgm:cxn modelId="{964A9900-2ED8-4976-B91D-2646FC552E8A}" type="presOf" srcId="{74649CEE-3FD9-4D54-BA40-DCB2FC29D88B}" destId="{48658E60-28B7-41E5-AC92-4AEAC888C1A3}" srcOrd="0" destOrd="1" presId="urn:microsoft.com/office/officeart/2005/8/layout/vList5"/>
    <dgm:cxn modelId="{E146CB32-649F-4190-BDA1-0A3A32ECB7AB}" type="presOf" srcId="{D2D00F17-894F-4459-A78F-DD2AE9D7C21B}" destId="{B961AD34-9EEE-416B-9B0F-3950CB4B2B8D}" srcOrd="0" destOrd="0" presId="urn:microsoft.com/office/officeart/2005/8/layout/vList5"/>
    <dgm:cxn modelId="{159F7441-C6E1-4212-829C-D529231AF154}" srcId="{64371EC7-2236-461D-A519-1C2D4D7F9D96}" destId="{E7FA3148-87AC-4579-8EF9-EA54B5388E1F}" srcOrd="0" destOrd="0" parTransId="{B0BA5065-643A-461A-96D2-6D566FEB459D}" sibTransId="{EFC6E2A7-9983-48F1-ADE8-98323353E442}"/>
    <dgm:cxn modelId="{2DBEFF61-C2A4-45B0-98E8-D3541605B635}" srcId="{64371EC7-2236-461D-A519-1C2D4D7F9D96}" destId="{E19854D3-E1DF-41AA-8F53-15EE72A1583A}" srcOrd="1" destOrd="0" parTransId="{3EC84899-91F4-4D14-B48C-39A3B0B0B9B8}" sibTransId="{A013CDDD-36BE-4954-909B-DADD3D9F728F}"/>
    <dgm:cxn modelId="{1168CF44-C8A6-4734-8198-E09993292A15}" srcId="{D2D00F17-894F-4459-A78F-DD2AE9D7C21B}" destId="{A40EF413-50F2-4E07-9EAC-3A0E0EF0F2E2}" srcOrd="0" destOrd="0" parTransId="{BCCCEAE1-7218-4D59-B97E-A9DB5BC07C86}" sibTransId="{CE4B9C5F-AA5E-438C-A983-C126058B5A13}"/>
    <dgm:cxn modelId="{8D6C6268-E9AC-41C2-9DC9-C8CDF1509649}" type="presOf" srcId="{DC6B94DB-42BD-4832-B082-BA2BD6BC6C39}" destId="{230569B5-518A-4897-B810-28E06C977869}" srcOrd="0" destOrd="0" presId="urn:microsoft.com/office/officeart/2005/8/layout/vList5"/>
    <dgm:cxn modelId="{552E4D53-C8AC-42AC-9523-F0A1C139E255}" srcId="{DC6B94DB-42BD-4832-B082-BA2BD6BC6C39}" destId="{0A87F747-4D12-4B3A-AF0C-8A448425D92C}" srcOrd="2" destOrd="0" parTransId="{304905D3-9158-4DE9-B566-05237CE97781}" sibTransId="{51D53917-16F0-4BE0-BB1C-2C037030CDA0}"/>
    <dgm:cxn modelId="{4ED40655-2680-4022-A9AA-1E070D002F72}" type="presOf" srcId="{49735B5E-F02D-4A85-8734-D63F1AE440C2}" destId="{12AB6D7B-762B-497E-8F3D-16CEBF500848}" srcOrd="0" destOrd="1" presId="urn:microsoft.com/office/officeart/2005/8/layout/vList5"/>
    <dgm:cxn modelId="{AD18E276-C4AD-484B-8471-3684BFA8792F}" type="presOf" srcId="{0A87F747-4D12-4B3A-AF0C-8A448425D92C}" destId="{12AB6D7B-762B-497E-8F3D-16CEBF500848}" srcOrd="0" destOrd="2" presId="urn:microsoft.com/office/officeart/2005/8/layout/vList5"/>
    <dgm:cxn modelId="{CEABC958-7B4D-4CF5-96DC-13CCB9DD4A12}" type="presOf" srcId="{0B9C3789-8921-45F7-BA56-7C7AC4B0D891}" destId="{752DA0F8-6135-4F1A-8082-A5E1EA394BCA}" srcOrd="0" destOrd="0" presId="urn:microsoft.com/office/officeart/2005/8/layout/vList5"/>
    <dgm:cxn modelId="{C2438D89-71E9-4D59-B3A4-2FE3FC060CDB}" srcId="{DC6B94DB-42BD-4832-B082-BA2BD6BC6C39}" destId="{3741B28A-598B-4566-B280-29CCC7D5B6CF}" srcOrd="0" destOrd="0" parTransId="{E6F12967-DBD8-4865-AFF6-860DAB380912}" sibTransId="{3DCE6CE7-6B0F-487F-BC68-5FCAF23F7D55}"/>
    <dgm:cxn modelId="{9807FB8C-96FC-4047-A0DA-BA232C058104}" srcId="{D2D00F17-894F-4459-A78F-DD2AE9D7C21B}" destId="{74649CEE-3FD9-4D54-BA40-DCB2FC29D88B}" srcOrd="1" destOrd="0" parTransId="{0F14F53F-A6DF-40C3-A3C3-CD9F05DDC897}" sibTransId="{B1E7BC90-A0F3-4A21-AE50-F01C7068845D}"/>
    <dgm:cxn modelId="{8A552F8F-9100-46FE-BB5A-9192C736CDA1}" srcId="{0B9C3789-8921-45F7-BA56-7C7AC4B0D891}" destId="{DC6B94DB-42BD-4832-B082-BA2BD6BC6C39}" srcOrd="2" destOrd="0" parTransId="{2B42D7D4-615F-48FC-B5F9-268A5A4E02DA}" sibTransId="{7BAD0A61-9792-40E9-A946-C7585BD8ACC7}"/>
    <dgm:cxn modelId="{74CEF395-A682-4E92-809E-3A8E3FD8F103}" type="presOf" srcId="{E19854D3-E1DF-41AA-8F53-15EE72A1583A}" destId="{ED140F0A-37FF-4E6E-AE51-36064EC51AB8}" srcOrd="0" destOrd="1" presId="urn:microsoft.com/office/officeart/2005/8/layout/vList5"/>
    <dgm:cxn modelId="{D56513AD-03BF-45E4-8AA1-EFA9F7B70A3B}" type="presOf" srcId="{A40EF413-50F2-4E07-9EAC-3A0E0EF0F2E2}" destId="{48658E60-28B7-41E5-AC92-4AEAC888C1A3}" srcOrd="0" destOrd="0" presId="urn:microsoft.com/office/officeart/2005/8/layout/vList5"/>
    <dgm:cxn modelId="{DB47D9B6-2502-4CDA-AA27-88EB8C8C7EF2}" type="presOf" srcId="{3741B28A-598B-4566-B280-29CCC7D5B6CF}" destId="{12AB6D7B-762B-497E-8F3D-16CEBF500848}" srcOrd="0" destOrd="0" presId="urn:microsoft.com/office/officeart/2005/8/layout/vList5"/>
    <dgm:cxn modelId="{573B76D0-884E-4246-874D-07ADF6668339}" type="presOf" srcId="{E7FA3148-87AC-4579-8EF9-EA54B5388E1F}" destId="{ED140F0A-37FF-4E6E-AE51-36064EC51AB8}" srcOrd="0" destOrd="0" presId="urn:microsoft.com/office/officeart/2005/8/layout/vList5"/>
    <dgm:cxn modelId="{D11651D3-B933-47B1-9ADA-526A3EDF16D1}" srcId="{DC6B94DB-42BD-4832-B082-BA2BD6BC6C39}" destId="{49735B5E-F02D-4A85-8734-D63F1AE440C2}" srcOrd="1" destOrd="0" parTransId="{A5B98E4B-D755-4965-A335-79FA7ED5CF9A}" sibTransId="{857E01A5-2502-4C3E-B67D-33EDC45A840F}"/>
    <dgm:cxn modelId="{B6F2F5F5-BB7F-4673-8805-38223347E509}" type="presOf" srcId="{64371EC7-2236-461D-A519-1C2D4D7F9D96}" destId="{C21C2512-D9BE-4278-9FB3-E93C488B9095}" srcOrd="0" destOrd="0" presId="urn:microsoft.com/office/officeart/2005/8/layout/vList5"/>
    <dgm:cxn modelId="{75AEF4FE-4903-4BE6-887C-0FC615D967D7}" srcId="{0B9C3789-8921-45F7-BA56-7C7AC4B0D891}" destId="{D2D00F17-894F-4459-A78F-DD2AE9D7C21B}" srcOrd="0" destOrd="0" parTransId="{A43943EB-50C1-4048-849A-BB5CB2E60575}" sibTransId="{87488E1B-6E63-4C88-A91D-EC3D16AABD70}"/>
    <dgm:cxn modelId="{9EAEF2FF-8739-422A-A581-EAC9C4F297FF}" srcId="{0B9C3789-8921-45F7-BA56-7C7AC4B0D891}" destId="{64371EC7-2236-461D-A519-1C2D4D7F9D96}" srcOrd="1" destOrd="0" parTransId="{6C52C666-1A3F-4360-A4B2-02960661B9C3}" sibTransId="{67B0DAC3-D8A7-44C1-9DC6-CD48B9E3B1BE}"/>
    <dgm:cxn modelId="{D8A7ED1B-5C9A-4FDE-891C-ADE208624621}" type="presParOf" srcId="{752DA0F8-6135-4F1A-8082-A5E1EA394BCA}" destId="{83D1CAF0-90C6-437D-A14A-590A43DACCEB}" srcOrd="0" destOrd="0" presId="urn:microsoft.com/office/officeart/2005/8/layout/vList5"/>
    <dgm:cxn modelId="{81C9523A-00E8-4F1D-91AD-2A15D7422372}" type="presParOf" srcId="{83D1CAF0-90C6-437D-A14A-590A43DACCEB}" destId="{B961AD34-9EEE-416B-9B0F-3950CB4B2B8D}" srcOrd="0" destOrd="0" presId="urn:microsoft.com/office/officeart/2005/8/layout/vList5"/>
    <dgm:cxn modelId="{1ECC7E2E-EF6E-4568-9E43-EA5EDF9E9719}" type="presParOf" srcId="{83D1CAF0-90C6-437D-A14A-590A43DACCEB}" destId="{48658E60-28B7-41E5-AC92-4AEAC888C1A3}" srcOrd="1" destOrd="0" presId="urn:microsoft.com/office/officeart/2005/8/layout/vList5"/>
    <dgm:cxn modelId="{DE20E912-68AF-4965-AF63-EA4F10AD23EE}" type="presParOf" srcId="{752DA0F8-6135-4F1A-8082-A5E1EA394BCA}" destId="{3B4261DE-1724-44CC-9F89-4738842883F6}" srcOrd="1" destOrd="0" presId="urn:microsoft.com/office/officeart/2005/8/layout/vList5"/>
    <dgm:cxn modelId="{4B8A4247-485A-4DD3-96B8-FDD96EFD53C9}" type="presParOf" srcId="{752DA0F8-6135-4F1A-8082-A5E1EA394BCA}" destId="{0C075045-3CC5-4849-A3BC-1F7590E2ACFC}" srcOrd="2" destOrd="0" presId="urn:microsoft.com/office/officeart/2005/8/layout/vList5"/>
    <dgm:cxn modelId="{873FC1DA-F1AE-4ECA-9E6C-D6FB3FBCA1D5}" type="presParOf" srcId="{0C075045-3CC5-4849-A3BC-1F7590E2ACFC}" destId="{C21C2512-D9BE-4278-9FB3-E93C488B9095}" srcOrd="0" destOrd="0" presId="urn:microsoft.com/office/officeart/2005/8/layout/vList5"/>
    <dgm:cxn modelId="{85CCAE2A-339A-475B-971A-3CF8258975CC}" type="presParOf" srcId="{0C075045-3CC5-4849-A3BC-1F7590E2ACFC}" destId="{ED140F0A-37FF-4E6E-AE51-36064EC51AB8}" srcOrd="1" destOrd="0" presId="urn:microsoft.com/office/officeart/2005/8/layout/vList5"/>
    <dgm:cxn modelId="{AE744C7C-8EFB-42D0-9DB7-49E75A0E39DF}" type="presParOf" srcId="{752DA0F8-6135-4F1A-8082-A5E1EA394BCA}" destId="{835BDD0C-F34F-437D-BABF-273C4B736794}" srcOrd="3" destOrd="0" presId="urn:microsoft.com/office/officeart/2005/8/layout/vList5"/>
    <dgm:cxn modelId="{28971BA4-3B77-4AEC-A97C-EADEE61D4269}" type="presParOf" srcId="{752DA0F8-6135-4F1A-8082-A5E1EA394BCA}" destId="{82435C1E-13F9-4BA4-95AD-AB4C9B545558}" srcOrd="4" destOrd="0" presId="urn:microsoft.com/office/officeart/2005/8/layout/vList5"/>
    <dgm:cxn modelId="{54BF2566-1978-4B41-958C-3068D25B6A01}" type="presParOf" srcId="{82435C1E-13F9-4BA4-95AD-AB4C9B545558}" destId="{230569B5-518A-4897-B810-28E06C977869}" srcOrd="0" destOrd="0" presId="urn:microsoft.com/office/officeart/2005/8/layout/vList5"/>
    <dgm:cxn modelId="{6C5CBC18-ABDC-44CE-9548-EB73ECB4967F}" type="presParOf" srcId="{82435C1E-13F9-4BA4-95AD-AB4C9B545558}" destId="{12AB6D7B-762B-497E-8F3D-16CEBF500848}" srcOrd="1" destOrd="0" presId="urn:microsoft.com/office/officeart/2005/8/layout/vList5"/>
  </dgm:cxnLst>
  <dgm:bg>
    <a:noFill/>
  </dgm:bg>
  <dgm:whole>
    <a:ln>
      <a:solidFill>
        <a:srgbClr val="B366B3"/>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58E60-28B7-41E5-AC92-4AEAC888C1A3}">
      <dsp:nvSpPr>
        <dsp:cNvPr id="0" name=""/>
        <dsp:cNvSpPr/>
      </dsp:nvSpPr>
      <dsp:spPr>
        <a:xfrm rot="5400000">
          <a:off x="4737833" y="-2246936"/>
          <a:ext cx="1504124" cy="6014096"/>
        </a:xfrm>
        <a:prstGeom prst="round2SameRect">
          <a:avLst/>
        </a:prstGeom>
        <a:noFill/>
        <a:ln w="25400" cap="flat" cmpd="sng" algn="ctr">
          <a:solidFill>
            <a:srgbClr val="B366B3">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what is at risk from climate change, e.g. Population, Resources</a:t>
          </a:r>
          <a:endParaRPr lang="en-GB" sz="1800" kern="1200" dirty="0">
            <a:solidFill>
              <a:srgbClr val="B366B3"/>
            </a:solidFill>
            <a:latin typeface="Gill Sans MT" panose="020B0502020104020203" pitchFamily="34" charset="0"/>
          </a:endParaRPr>
        </a:p>
        <a:p>
          <a:pPr marL="171450" lvl="1" indent="-171450" algn="l"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It is also the climate change that an affected system will face, e.g., Sea level , Temperature, Precipitation, Extreme events</a:t>
          </a:r>
        </a:p>
      </dsp:txBody>
      <dsp:txXfrm rot="-5400000">
        <a:off x="2482848" y="81474"/>
        <a:ext cx="5940671" cy="1357274"/>
      </dsp:txXfrm>
    </dsp:sp>
    <dsp:sp modelId="{B961AD34-9EEE-416B-9B0F-3950CB4B2B8D}">
      <dsp:nvSpPr>
        <dsp:cNvPr id="0" name=""/>
        <dsp:cNvSpPr/>
      </dsp:nvSpPr>
      <dsp:spPr>
        <a:xfrm>
          <a:off x="19332" y="37255"/>
          <a:ext cx="2444183" cy="1430761"/>
        </a:xfrm>
        <a:prstGeom prst="roundRect">
          <a:avLst/>
        </a:prstGeom>
        <a:solidFill>
          <a:srgbClr val="B366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b="1" kern="1200" dirty="0">
              <a:latin typeface="Gill Sans MT" panose="020B0502020104020203" pitchFamily="34" charset="0"/>
            </a:rPr>
            <a:t>Exposure</a:t>
          </a:r>
        </a:p>
      </dsp:txBody>
      <dsp:txXfrm>
        <a:off x="89176" y="107099"/>
        <a:ext cx="2304495" cy="1291073"/>
      </dsp:txXfrm>
    </dsp:sp>
    <dsp:sp modelId="{ED140F0A-37FF-4E6E-AE51-36064EC51AB8}">
      <dsp:nvSpPr>
        <dsp:cNvPr id="0" name=""/>
        <dsp:cNvSpPr/>
      </dsp:nvSpPr>
      <dsp:spPr>
        <a:xfrm rot="5400000">
          <a:off x="4758990" y="-607848"/>
          <a:ext cx="1504124" cy="5970211"/>
        </a:xfrm>
        <a:prstGeom prst="round2SameRect">
          <a:avLst/>
        </a:prstGeom>
        <a:noFill/>
        <a:ln w="25400" cap="flat" cmpd="sng" algn="ctr">
          <a:solidFill>
            <a:srgbClr val="B366B3">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Biophysical effect of climate change e.g., Change in crop yield, runoff, energy demand</a:t>
          </a:r>
          <a:endParaRPr lang="en-GB" sz="1800" kern="1200" dirty="0">
            <a:solidFill>
              <a:srgbClr val="B366B3"/>
            </a:solidFill>
            <a:latin typeface="Gill Sans MT" panose="020B0502020104020203" pitchFamily="34" charset="0"/>
          </a:endParaRPr>
        </a:p>
        <a:p>
          <a:pPr marL="171450" lvl="1" indent="-171450" algn="just"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It considers the socioeconomic context, e.g., the agriculture system Grain crops typically are sensitive while manufacturing typically is much less sensitive</a:t>
          </a:r>
        </a:p>
      </dsp:txBody>
      <dsp:txXfrm rot="-5400000">
        <a:off x="2525947" y="1698620"/>
        <a:ext cx="5896786" cy="1357274"/>
      </dsp:txXfrm>
    </dsp:sp>
    <dsp:sp modelId="{C21C2512-D9BE-4278-9FB3-E93C488B9095}">
      <dsp:nvSpPr>
        <dsp:cNvPr id="0" name=""/>
        <dsp:cNvSpPr/>
      </dsp:nvSpPr>
      <dsp:spPr>
        <a:xfrm>
          <a:off x="19332" y="1638283"/>
          <a:ext cx="2405549" cy="1424970"/>
        </a:xfrm>
        <a:prstGeom prst="roundRect">
          <a:avLst/>
        </a:prstGeom>
        <a:solidFill>
          <a:srgbClr val="B366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b="1" kern="1200" dirty="0">
              <a:latin typeface="Gill Sans MT" panose="020B0502020104020203" pitchFamily="34" charset="0"/>
            </a:rPr>
            <a:t>Sensitivity</a:t>
          </a:r>
        </a:p>
      </dsp:txBody>
      <dsp:txXfrm>
        <a:off x="88893" y="1707844"/>
        <a:ext cx="2266427" cy="1285848"/>
      </dsp:txXfrm>
    </dsp:sp>
    <dsp:sp modelId="{12AB6D7B-762B-497E-8F3D-16CEBF500848}">
      <dsp:nvSpPr>
        <dsp:cNvPr id="0" name=""/>
        <dsp:cNvSpPr/>
      </dsp:nvSpPr>
      <dsp:spPr>
        <a:xfrm rot="5400000">
          <a:off x="4738220" y="998137"/>
          <a:ext cx="1504124" cy="5902670"/>
        </a:xfrm>
        <a:prstGeom prst="round2SameRect">
          <a:avLst/>
        </a:prstGeom>
        <a:noFill/>
        <a:ln w="25400" cap="flat" cmpd="sng" algn="ctr">
          <a:solidFill>
            <a:srgbClr val="B366B3">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Capability to adapt</a:t>
          </a:r>
          <a:endParaRPr lang="en-GB" sz="1800" kern="1200" dirty="0">
            <a:solidFill>
              <a:srgbClr val="B366B3"/>
            </a:solidFill>
            <a:latin typeface="Gill Sans MT" panose="020B0502020104020203" pitchFamily="34" charset="0"/>
          </a:endParaRPr>
        </a:p>
        <a:p>
          <a:pPr marL="171450" lvl="1" indent="-171450" algn="just" defTabSz="800100">
            <a:lnSpc>
              <a:spcPct val="90000"/>
            </a:lnSpc>
            <a:spcBef>
              <a:spcPct val="0"/>
            </a:spcBef>
            <a:spcAft>
              <a:spcPct val="15000"/>
            </a:spcAft>
            <a:buChar char="•"/>
          </a:pPr>
          <a:r>
            <a:rPr lang="en-US" altLang="en-US" sz="1800" kern="1200" dirty="0">
              <a:solidFill>
                <a:srgbClr val="B366B3"/>
              </a:solidFill>
              <a:latin typeface="Gill Sans MT" panose="020B0502020104020203" pitchFamily="34" charset="0"/>
            </a:rPr>
            <a:t>Function of: Wealth, Technology, Education, Institutions, Information, Infrastructure, </a:t>
          </a:r>
        </a:p>
        <a:p>
          <a:pPr marL="171450" lvl="1" indent="-171450" algn="just" defTabSz="800100">
            <a:lnSpc>
              <a:spcPct val="90000"/>
            </a:lnSpc>
            <a:spcBef>
              <a:spcPct val="0"/>
            </a:spcBef>
            <a:spcAft>
              <a:spcPct val="15000"/>
            </a:spcAft>
            <a:buChar char="•"/>
          </a:pPr>
          <a:r>
            <a:rPr lang="en-US" altLang="en-US" sz="1800" i="1" kern="1200" dirty="0">
              <a:solidFill>
                <a:srgbClr val="B366B3"/>
              </a:solidFill>
              <a:latin typeface="Gill Sans MT" panose="020B0502020104020203" pitchFamily="34" charset="0"/>
            </a:rPr>
            <a:t>Having </a:t>
          </a:r>
          <a:r>
            <a:rPr lang="en-US" altLang="en-US" sz="1800" kern="1200" dirty="0">
              <a:solidFill>
                <a:srgbClr val="B366B3"/>
              </a:solidFill>
              <a:latin typeface="Gill Sans MT" panose="020B0502020104020203" pitchFamily="34" charset="0"/>
            </a:rPr>
            <a:t>adaptive capacity does not mean it is </a:t>
          </a:r>
          <a:r>
            <a:rPr lang="en-US" altLang="en-US" sz="1800" i="1" kern="1200" dirty="0">
              <a:solidFill>
                <a:srgbClr val="B366B3"/>
              </a:solidFill>
              <a:latin typeface="Gill Sans MT" panose="020B0502020104020203" pitchFamily="34" charset="0"/>
            </a:rPr>
            <a:t>used </a:t>
          </a:r>
          <a:r>
            <a:rPr lang="en-US" altLang="en-US" sz="1800" kern="1200" dirty="0">
              <a:solidFill>
                <a:srgbClr val="B366B3"/>
              </a:solidFill>
              <a:latin typeface="Gill Sans MT" panose="020B0502020104020203" pitchFamily="34" charset="0"/>
            </a:rPr>
            <a:t>effectively</a:t>
          </a:r>
        </a:p>
      </dsp:txBody>
      <dsp:txXfrm rot="-5400000">
        <a:off x="2538948" y="3270835"/>
        <a:ext cx="5829245" cy="1357274"/>
      </dsp:txXfrm>
    </dsp:sp>
    <dsp:sp modelId="{230569B5-518A-4897-B810-28E06C977869}">
      <dsp:nvSpPr>
        <dsp:cNvPr id="0" name=""/>
        <dsp:cNvSpPr/>
      </dsp:nvSpPr>
      <dsp:spPr>
        <a:xfrm>
          <a:off x="19332" y="3268219"/>
          <a:ext cx="2408547" cy="1361364"/>
        </a:xfrm>
        <a:prstGeom prst="roundRect">
          <a:avLst/>
        </a:prstGeom>
        <a:solidFill>
          <a:srgbClr val="B366B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b="1" kern="1200" dirty="0">
              <a:latin typeface="Gill Sans MT" panose="020B0502020104020203" pitchFamily="34" charset="0"/>
            </a:rPr>
            <a:t>Adaptive Capacity</a:t>
          </a:r>
        </a:p>
      </dsp:txBody>
      <dsp:txXfrm>
        <a:off x="85788" y="3334675"/>
        <a:ext cx="2275635" cy="122845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08DFF8D-D18E-4315-B5E3-4A9CDB4955C7}" type="slidenum">
              <a:rPr lang="en-GB" smtClean="0"/>
              <a:pPr/>
              <a:t>1</a:t>
            </a:fld>
            <a:endParaRPr lang="en-GB"/>
          </a:p>
        </p:txBody>
      </p:sp>
      <p:sp>
        <p:nvSpPr>
          <p:cNvPr id="8195" name="Rectangle 2"/>
          <p:cNvSpPr>
            <a:spLocks noGrp="1" noRot="1" noChangeAspect="1" noChangeArrowheads="1" noTextEdit="1"/>
          </p:cNvSpPr>
          <p:nvPr>
            <p:ph type="sldImg"/>
          </p:nvPr>
        </p:nvSpPr>
        <p:spPr>
          <a:xfrm>
            <a:off x="638175" y="742950"/>
            <a:ext cx="5365750" cy="3714750"/>
          </a:xfrm>
          <a:ln/>
        </p:spPr>
      </p:sp>
      <p:sp>
        <p:nvSpPr>
          <p:cNvPr id="8196" name="Rectangle 3"/>
          <p:cNvSpPr>
            <a:spLocks noGrp="1" noChangeArrowheads="1"/>
          </p:cNvSpPr>
          <p:nvPr>
            <p:ph type="body" idx="1"/>
          </p:nvPr>
        </p:nvSpPr>
        <p:spPr>
          <a:xfrm>
            <a:off x="885825" y="4703763"/>
            <a:ext cx="4868863" cy="4457700"/>
          </a:xfrm>
          <a:noFill/>
          <a:ln/>
        </p:spPr>
        <p:txBody>
          <a:bodyPr/>
          <a:lstStyle/>
          <a:p>
            <a:pPr eaLnBrk="1" hangingPunct="1"/>
            <a:endParaRPr lang="en-US"/>
          </a:p>
        </p:txBody>
      </p:sp>
    </p:spTree>
    <p:extLst>
      <p:ext uri="{BB962C8B-B14F-4D97-AF65-F5344CB8AC3E}">
        <p14:creationId xmlns:p14="http://schemas.microsoft.com/office/powerpoint/2010/main" val="270937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2</a:t>
            </a:fld>
            <a:endParaRPr lang="en-GB"/>
          </a:p>
        </p:txBody>
      </p:sp>
    </p:spTree>
    <p:extLst>
      <p:ext uri="{BB962C8B-B14F-4D97-AF65-F5344CB8AC3E}">
        <p14:creationId xmlns:p14="http://schemas.microsoft.com/office/powerpoint/2010/main" val="1230620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3</a:t>
            </a:fld>
            <a:endParaRPr lang="en-GB"/>
          </a:p>
        </p:txBody>
      </p:sp>
    </p:spTree>
    <p:extLst>
      <p:ext uri="{BB962C8B-B14F-4D97-AF65-F5344CB8AC3E}">
        <p14:creationId xmlns:p14="http://schemas.microsoft.com/office/powerpoint/2010/main" val="1462369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4</a:t>
            </a:fld>
            <a:endParaRPr lang="en-GB"/>
          </a:p>
        </p:txBody>
      </p:sp>
    </p:spTree>
    <p:extLst>
      <p:ext uri="{BB962C8B-B14F-4D97-AF65-F5344CB8AC3E}">
        <p14:creationId xmlns:p14="http://schemas.microsoft.com/office/powerpoint/2010/main" val="2578931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5</a:t>
            </a:fld>
            <a:endParaRPr lang="en-GB"/>
          </a:p>
        </p:txBody>
      </p:sp>
    </p:spTree>
    <p:extLst>
      <p:ext uri="{BB962C8B-B14F-4D97-AF65-F5344CB8AC3E}">
        <p14:creationId xmlns:p14="http://schemas.microsoft.com/office/powerpoint/2010/main" val="402289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a:p>
        </p:txBody>
      </p:sp>
      <p:sp>
        <p:nvSpPr>
          <p:cNvPr id="9220" name="Slide Number Placeholder 3"/>
          <p:cNvSpPr>
            <a:spLocks noGrp="1"/>
          </p:cNvSpPr>
          <p:nvPr>
            <p:ph type="sldNum" sz="quarter" idx="5"/>
          </p:nvPr>
        </p:nvSpPr>
        <p:spPr>
          <a:noFill/>
        </p:spPr>
        <p:txBody>
          <a:bodyPr/>
          <a:lstStyle/>
          <a:p>
            <a:fld id="{60EB24CE-5E1E-428E-8E50-71457F5EB1A2}" type="slidenum">
              <a:rPr lang="en-GB" smtClean="0"/>
              <a:pPr/>
              <a:t>6</a:t>
            </a:fld>
            <a:endParaRPr lang="en-GB"/>
          </a:p>
        </p:txBody>
      </p:sp>
    </p:spTree>
    <p:extLst>
      <p:ext uri="{BB962C8B-B14F-4D97-AF65-F5344CB8AC3E}">
        <p14:creationId xmlns:p14="http://schemas.microsoft.com/office/powerpoint/2010/main" val="3169922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prstGeom prst="rect">
            <a:avLst/>
          </a:prstGeom>
        </p:spPr>
        <p:txBody>
          <a:bodyPr/>
          <a:lstStyle/>
          <a:p>
            <a:pPr lvl="0"/>
            <a:endParaRPr/>
          </a:p>
        </p:txBody>
      </p:sp>
      <p:sp>
        <p:nvSpPr>
          <p:cNvPr id="81" name="Shape 81"/>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a:t>
            </a:r>
          </a:p>
        </p:txBody>
      </p:sp>
    </p:spTree>
    <p:extLst>
      <p:ext uri="{BB962C8B-B14F-4D97-AF65-F5344CB8AC3E}">
        <p14:creationId xmlns:p14="http://schemas.microsoft.com/office/powerpoint/2010/main" val="959404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prstGeom prst="rect">
            <a:avLst/>
          </a:prstGeom>
        </p:spPr>
        <p:txBody>
          <a:bodyPr/>
          <a:lstStyle/>
          <a:p>
            <a:pPr lvl="0">
              <a:defRPr sz="1800"/>
            </a:pPr>
            <a:r>
              <a:rPr sz="4400"/>
              <a:t>Click to edit Master title style</a:t>
            </a:r>
          </a:p>
        </p:txBody>
      </p:sp>
      <p:sp>
        <p:nvSpPr>
          <p:cNvPr id="28" name="Shape 28"/>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92362712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4099"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4"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dirty="0">
              <a:solidFill>
                <a:srgbClr val="000099"/>
              </a:solidFill>
              <a:latin typeface="Gill Sans" pitchFamily="34" charset="0"/>
            </a:endParaRPr>
          </a:p>
        </p:txBody>
      </p:sp>
      <p:sp>
        <p:nvSpPr>
          <p:cNvPr id="5123" name="Text Box 3"/>
          <p:cNvSpPr txBox="1">
            <a:spLocks noChangeArrowheads="1"/>
          </p:cNvSpPr>
          <p:nvPr/>
        </p:nvSpPr>
        <p:spPr bwMode="auto">
          <a:xfrm>
            <a:off x="1747838" y="3213100"/>
            <a:ext cx="7561262" cy="2431435"/>
          </a:xfrm>
          <a:prstGeom prst="rect">
            <a:avLst/>
          </a:prstGeom>
          <a:noFill/>
          <a:ln w="9525">
            <a:noFill/>
            <a:miter lim="800000"/>
            <a:headEnd/>
            <a:tailEnd/>
          </a:ln>
        </p:spPr>
        <p:txBody>
          <a:bodyPr>
            <a:spAutoFit/>
          </a:bodyPr>
          <a:lstStyle/>
          <a:p>
            <a:pPr eaLnBrk="0" hangingPunct="0"/>
            <a:r>
              <a:rPr lang="en-US" sz="3200" dirty="0">
                <a:solidFill>
                  <a:srgbClr val="660066"/>
                </a:solidFill>
                <a:latin typeface="Gill Sans MT" pitchFamily="34" charset="0"/>
              </a:rPr>
              <a:t>Adaptation and the Paris Agreement Rulebook</a:t>
            </a:r>
          </a:p>
          <a:p>
            <a:pPr eaLnBrk="0" hangingPunct="0"/>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a:solidFill>
                  <a:srgbClr val="660066"/>
                </a:solidFill>
                <a:latin typeface="Gill Sans MT" pitchFamily="34" charset="0"/>
              </a:rPr>
              <a:t>Binyam Yakob Gebreyes </a:t>
            </a:r>
          </a:p>
          <a:p>
            <a:pPr eaLnBrk="0" hangingPunct="0"/>
            <a:r>
              <a:rPr lang="en-GB" sz="2000" i="1" dirty="0">
                <a:solidFill>
                  <a:srgbClr val="660066"/>
                </a:solidFill>
                <a:latin typeface="Gill Sans MT" pitchFamily="34" charset="0"/>
              </a:rPr>
              <a:t>Researcher</a:t>
            </a:r>
            <a:r>
              <a:rPr lang="en-GB" sz="2000" dirty="0">
                <a:solidFill>
                  <a:srgbClr val="660066"/>
                </a:solidFill>
                <a:latin typeface="Gill Sans MT" pitchFamily="34" charset="0"/>
              </a:rPr>
              <a:t>, IIIED</a:t>
            </a:r>
            <a:endParaRPr lang="en-US" sz="2000" dirty="0">
              <a:solidFill>
                <a:srgbClr val="660066"/>
              </a:solidFill>
              <a:latin typeface="Gill Sans MT" pitchFamily="34" charset="0"/>
            </a:endParaRPr>
          </a:p>
        </p:txBody>
      </p:sp>
      <p:sp>
        <p:nvSpPr>
          <p:cNvPr id="5124"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5125"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5126"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5127"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5128"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5129"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dirty="0">
                <a:solidFill>
                  <a:srgbClr val="660066"/>
                </a:solidFill>
                <a:latin typeface="Gill Sans MT" pitchFamily="34" charset="0"/>
              </a:rPr>
              <a:t>for sustained capacity building in support of international climate change negotiations</a:t>
            </a:r>
            <a:endParaRPr lang="fr-FR" sz="1600" dirty="0">
              <a:solidFill>
                <a:srgbClr val="660066"/>
              </a:solidFill>
              <a:latin typeface="Gill Sans MT" pitchFamily="34" charset="0"/>
            </a:endParaRPr>
          </a:p>
          <a:p>
            <a:pPr>
              <a:spcBef>
                <a:spcPts val="600"/>
              </a:spcBef>
            </a:pPr>
            <a:r>
              <a:rPr lang="fr-FR" sz="1600" dirty="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B79F5-756E-42D4-B7F9-EE33BBEE57E0}"/>
              </a:ext>
            </a:extLst>
          </p:cNvPr>
          <p:cNvSpPr>
            <a:spLocks noGrp="1"/>
          </p:cNvSpPr>
          <p:nvPr>
            <p:ph type="title"/>
          </p:nvPr>
        </p:nvSpPr>
        <p:spPr>
          <a:xfrm>
            <a:off x="128464" y="0"/>
            <a:ext cx="8420100" cy="1143000"/>
          </a:xfrm>
        </p:spPr>
        <p:txBody>
          <a:bodyPr/>
          <a:lstStyle/>
          <a:p>
            <a:pPr algn="l"/>
            <a:r>
              <a:rPr lang="en-GB" sz="2400" b="1" kern="1200" dirty="0">
                <a:solidFill>
                  <a:srgbClr val="660066"/>
                </a:solidFill>
                <a:latin typeface="Gill Sans" pitchFamily="34" charset="0"/>
                <a:ea typeface="+mn-ea"/>
                <a:cs typeface="+mn-cs"/>
              </a:rPr>
              <a:t>The ‘How and What’ to Communicate: The Paris Rulebook</a:t>
            </a:r>
          </a:p>
        </p:txBody>
      </p:sp>
      <p:sp>
        <p:nvSpPr>
          <p:cNvPr id="3" name="Text Placeholder 2">
            <a:extLst>
              <a:ext uri="{FF2B5EF4-FFF2-40B4-BE49-F238E27FC236}">
                <a16:creationId xmlns:a16="http://schemas.microsoft.com/office/drawing/2014/main" id="{9B6F50DB-22C3-4C4C-9CE1-35B088978911}"/>
              </a:ext>
            </a:extLst>
          </p:cNvPr>
          <p:cNvSpPr>
            <a:spLocks noGrp="1"/>
          </p:cNvSpPr>
          <p:nvPr>
            <p:ph type="body" idx="1"/>
          </p:nvPr>
        </p:nvSpPr>
        <p:spPr>
          <a:xfrm>
            <a:off x="128464" y="1520788"/>
            <a:ext cx="8420100" cy="4114800"/>
          </a:xfrm>
        </p:spPr>
        <p:txBody>
          <a:bodyPr/>
          <a:lstStyle/>
          <a:p>
            <a:pPr algn="just">
              <a:lnSpc>
                <a:spcPct val="150000"/>
              </a:lnSpc>
            </a:pPr>
            <a:r>
              <a:rPr lang="en-GB" sz="2400" kern="1200" dirty="0">
                <a:solidFill>
                  <a:srgbClr val="660066"/>
                </a:solidFill>
                <a:latin typeface="Gill Sans" pitchFamily="34" charset="0"/>
              </a:rPr>
              <a:t>The Paris rulebook negotiated from Paris to Katowice covers the guidance for adaptation communication.</a:t>
            </a:r>
          </a:p>
          <a:p>
            <a:pPr algn="just">
              <a:lnSpc>
                <a:spcPct val="150000"/>
              </a:lnSpc>
            </a:pPr>
            <a:r>
              <a:rPr lang="en-US" sz="2400" kern="1200" dirty="0">
                <a:solidFill>
                  <a:srgbClr val="660066"/>
                </a:solidFill>
                <a:latin typeface="Gill Sans" pitchFamily="34" charset="0"/>
              </a:rPr>
              <a:t>fairly light in comparison to other parts of the implementation guidelines</a:t>
            </a:r>
          </a:p>
          <a:p>
            <a:pPr algn="just">
              <a:lnSpc>
                <a:spcPct val="150000"/>
              </a:lnSpc>
            </a:pPr>
            <a:r>
              <a:rPr lang="en-US" sz="2400" kern="1200" dirty="0">
                <a:solidFill>
                  <a:srgbClr val="660066"/>
                </a:solidFill>
                <a:latin typeface="Gill Sans" pitchFamily="34" charset="0"/>
              </a:rPr>
              <a:t>gives high-level guidance around the purpose of the communications and how they can be submitted</a:t>
            </a:r>
            <a:endParaRPr lang="en-GB" sz="2400" kern="1200" dirty="0">
              <a:solidFill>
                <a:srgbClr val="660066"/>
              </a:solidFill>
              <a:latin typeface="Gill Sans" pitchFamily="34" charset="0"/>
            </a:endParaRPr>
          </a:p>
        </p:txBody>
      </p:sp>
    </p:spTree>
    <p:extLst>
      <p:ext uri="{BB962C8B-B14F-4D97-AF65-F5344CB8AC3E}">
        <p14:creationId xmlns:p14="http://schemas.microsoft.com/office/powerpoint/2010/main" val="37889318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562283" y="46299"/>
            <a:ext cx="7886701" cy="994172"/>
          </a:xfrm>
          <a:prstGeom prst="rect">
            <a:avLst/>
          </a:prstGeom>
        </p:spPr>
        <p:txBody>
          <a:bodyPr vert="horz" wrap="square" lIns="0" tIns="0" rIns="0" bIns="0" numCol="1" anchor="ctr" anchorCtr="0" compatLnSpc="1">
            <a:prstTxWarp prst="textNoShape">
              <a:avLst/>
            </a:prstTxWarp>
            <a:normAutofit/>
          </a:bodyPr>
          <a:lstStyle/>
          <a:p>
            <a:pPr lvl="0" algn="l">
              <a:defRPr sz="1800"/>
            </a:pPr>
            <a:r>
              <a:rPr lang="en-GB" sz="2400" u="sng" kern="1200" dirty="0">
                <a:solidFill>
                  <a:srgbClr val="660066"/>
                </a:solidFill>
                <a:latin typeface="Gill Sans" pitchFamily="34" charset="0"/>
                <a:ea typeface="+mn-ea"/>
                <a:cs typeface="+mn-cs"/>
              </a:rPr>
              <a:t>Next Steps and Recommendations</a:t>
            </a:r>
            <a:endParaRPr sz="2400" u="sng" kern="1200" dirty="0">
              <a:solidFill>
                <a:srgbClr val="660066"/>
              </a:solidFill>
              <a:latin typeface="Gill Sans" pitchFamily="34" charset="0"/>
              <a:ea typeface="+mn-ea"/>
              <a:cs typeface="+mn-cs"/>
            </a:endParaRPr>
          </a:p>
        </p:txBody>
      </p:sp>
      <p:sp>
        <p:nvSpPr>
          <p:cNvPr id="84" name="Shape 84"/>
          <p:cNvSpPr>
            <a:spLocks noGrp="1"/>
          </p:cNvSpPr>
          <p:nvPr>
            <p:ph type="body" idx="1"/>
          </p:nvPr>
        </p:nvSpPr>
        <p:spPr>
          <a:xfrm>
            <a:off x="200472" y="1047646"/>
            <a:ext cx="8352421" cy="5585710"/>
          </a:xfrm>
          <a:prstGeom prst="rect">
            <a:avLst/>
          </a:prstGeom>
        </p:spPr>
        <p:txBody>
          <a:bodyPr vert="horz" wrap="square" lIns="0" tIns="0" rIns="0" bIns="0" numCol="1" anchor="t" anchorCtr="0" compatLnSpc="1">
            <a:prstTxWarp prst="textNoShape">
              <a:avLst/>
            </a:prstTxWarp>
            <a:normAutofit fontScale="92500"/>
          </a:bodyPr>
          <a:lstStyle/>
          <a:p>
            <a:pPr>
              <a:lnSpc>
                <a:spcPct val="150000"/>
              </a:lnSpc>
            </a:pPr>
            <a:r>
              <a:rPr lang="en-GB" altLang="en-US" sz="2800" b="1" kern="1200" dirty="0">
                <a:solidFill>
                  <a:srgbClr val="660066"/>
                </a:solidFill>
                <a:latin typeface="Gill Sans" pitchFamily="34" charset="0"/>
              </a:rPr>
              <a:t>Implementation</a:t>
            </a:r>
          </a:p>
          <a:p>
            <a:pPr>
              <a:lnSpc>
                <a:spcPct val="150000"/>
              </a:lnSpc>
            </a:pPr>
            <a:r>
              <a:rPr lang="en-GB" altLang="en-US" sz="2400" kern="1200" dirty="0">
                <a:solidFill>
                  <a:srgbClr val="660066"/>
                </a:solidFill>
                <a:latin typeface="Gill Sans" pitchFamily="34" charset="0"/>
              </a:rPr>
              <a:t>Still no clarity regarding methodologies on assessing adaptation needs and costs</a:t>
            </a:r>
          </a:p>
          <a:p>
            <a:pPr>
              <a:lnSpc>
                <a:spcPct val="150000"/>
              </a:lnSpc>
            </a:pPr>
            <a:r>
              <a:rPr lang="en-GB" altLang="en-US" sz="2400" kern="1200" dirty="0">
                <a:solidFill>
                  <a:srgbClr val="660066"/>
                </a:solidFill>
                <a:latin typeface="Gill Sans" pitchFamily="34" charset="0"/>
              </a:rPr>
              <a:t>Sharing knowledge and experience: especially south-south lesson sharing</a:t>
            </a:r>
          </a:p>
          <a:p>
            <a:pPr>
              <a:lnSpc>
                <a:spcPct val="150000"/>
              </a:lnSpc>
            </a:pPr>
            <a:r>
              <a:rPr lang="en-GB" altLang="en-US" sz="2400" kern="1200" dirty="0">
                <a:solidFill>
                  <a:srgbClr val="660066"/>
                </a:solidFill>
                <a:latin typeface="Gill Sans" pitchFamily="34" charset="0"/>
              </a:rPr>
              <a:t>Strong national Monitoring and Evaluation Systems</a:t>
            </a:r>
          </a:p>
          <a:p>
            <a:pPr>
              <a:lnSpc>
                <a:spcPct val="150000"/>
              </a:lnSpc>
            </a:pPr>
            <a:r>
              <a:rPr lang="en-GB" altLang="en-US" sz="2400" kern="1200" dirty="0">
                <a:solidFill>
                  <a:srgbClr val="660066"/>
                </a:solidFill>
                <a:latin typeface="Gill Sans" pitchFamily="34" charset="0"/>
              </a:rPr>
              <a:t>Building adaptive capacity</a:t>
            </a:r>
          </a:p>
          <a:p>
            <a:pPr>
              <a:lnSpc>
                <a:spcPct val="150000"/>
              </a:lnSpc>
            </a:pPr>
            <a:r>
              <a:rPr lang="en-GB" altLang="en-US" sz="2400" kern="1200" dirty="0">
                <a:solidFill>
                  <a:srgbClr val="660066"/>
                </a:solidFill>
                <a:latin typeface="Gill Sans" pitchFamily="34" charset="0"/>
              </a:rPr>
              <a:t>Expediting international funding</a:t>
            </a:r>
          </a:p>
          <a:p>
            <a:pPr>
              <a:lnSpc>
                <a:spcPct val="150000"/>
              </a:lnSpc>
            </a:pPr>
            <a:r>
              <a:rPr lang="en-GB" altLang="en-US" sz="2400" kern="1200" dirty="0">
                <a:solidFill>
                  <a:srgbClr val="660066"/>
                </a:solidFill>
                <a:latin typeface="Gill Sans" pitchFamily="34" charset="0"/>
              </a:rPr>
              <a:t>Focus on most vulnerable countries, regions and local communities</a:t>
            </a:r>
          </a:p>
          <a:p>
            <a:pPr marL="160019" indent="-160019" algn="just" defTabSz="896111">
              <a:lnSpc>
                <a:spcPct val="150000"/>
              </a:lnSpc>
              <a:spcBef>
                <a:spcPts val="900"/>
              </a:spcBef>
              <a:defRPr sz="1800"/>
            </a:pPr>
            <a:endParaRPr sz="2400" kern="1200" dirty="0">
              <a:solidFill>
                <a:srgbClr val="660066"/>
              </a:solidFill>
              <a:latin typeface="Gill Sans" pitchFamily="34" charset="0"/>
              <a:ea typeface="+mn-ea"/>
              <a:cs typeface="+mn-cs"/>
            </a:endParaRPr>
          </a:p>
        </p:txBody>
      </p:sp>
    </p:spTree>
    <p:extLst>
      <p:ext uri="{BB962C8B-B14F-4D97-AF65-F5344CB8AC3E}">
        <p14:creationId xmlns:p14="http://schemas.microsoft.com/office/powerpoint/2010/main" val="183874863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892498-21C9-41E0-93C2-B7F7F8FEFD57}"/>
              </a:ext>
            </a:extLst>
          </p:cNvPr>
          <p:cNvSpPr/>
          <p:nvPr/>
        </p:nvSpPr>
        <p:spPr>
          <a:xfrm>
            <a:off x="2072680" y="2708920"/>
            <a:ext cx="4953000" cy="461665"/>
          </a:xfrm>
          <a:prstGeom prst="rect">
            <a:avLst/>
          </a:prstGeom>
        </p:spPr>
        <p:txBody>
          <a:bodyPr>
            <a:spAutoFit/>
          </a:bodyPr>
          <a:lstStyle/>
          <a:p>
            <a:pPr algn="ctr"/>
            <a:r>
              <a:rPr lang="en-GB" altLang="en-US" dirty="0">
                <a:solidFill>
                  <a:srgbClr val="660066"/>
                </a:solidFill>
                <a:latin typeface="Gill Sans" pitchFamily="34" charset="0"/>
              </a:rPr>
              <a:t>Thank You</a:t>
            </a:r>
          </a:p>
        </p:txBody>
      </p:sp>
    </p:spTree>
    <p:extLst>
      <p:ext uri="{BB962C8B-B14F-4D97-AF65-F5344CB8AC3E}">
        <p14:creationId xmlns:p14="http://schemas.microsoft.com/office/powerpoint/2010/main" val="172156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u="sng" dirty="0">
                <a:solidFill>
                  <a:srgbClr val="660066"/>
                </a:solidFill>
                <a:latin typeface="Gill Sans" pitchFamily="34" charset="0"/>
              </a:rPr>
              <a:t>Introduction</a:t>
            </a:r>
          </a:p>
        </p:txBody>
      </p:sp>
      <p:sp>
        <p:nvSpPr>
          <p:cNvPr id="3" name="Rectangle 2">
            <a:extLst>
              <a:ext uri="{FF2B5EF4-FFF2-40B4-BE49-F238E27FC236}">
                <a16:creationId xmlns:a16="http://schemas.microsoft.com/office/drawing/2014/main" id="{C45C6878-67A4-4CA5-8CAE-C8A22ADE4D63}"/>
              </a:ext>
            </a:extLst>
          </p:cNvPr>
          <p:cNvSpPr>
            <a:spLocks noGrp="1" noChangeArrowheads="1"/>
          </p:cNvSpPr>
          <p:nvPr/>
        </p:nvSpPr>
        <p:spPr bwMode="auto">
          <a:xfrm>
            <a:off x="200472" y="980728"/>
            <a:ext cx="8496944" cy="565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ct val="50000"/>
              </a:spcBef>
              <a:buFontTx/>
              <a:buNone/>
            </a:pPr>
            <a:r>
              <a:rPr lang="en-GB" altLang="en-US" sz="2400" dirty="0">
                <a:solidFill>
                  <a:srgbClr val="660066"/>
                </a:solidFill>
                <a:latin typeface="Gill Sans" pitchFamily="34" charset="0"/>
              </a:rPr>
              <a:t>Climate Change is happening. We are witnessing drastic impacts all over the world.</a:t>
            </a:r>
          </a:p>
          <a:p>
            <a:pPr algn="just">
              <a:lnSpc>
                <a:spcPct val="150000"/>
              </a:lnSpc>
            </a:pPr>
            <a:r>
              <a:rPr lang="en-GB" altLang="en-US" sz="2400" dirty="0">
                <a:solidFill>
                  <a:srgbClr val="660066"/>
                </a:solidFill>
                <a:latin typeface="Gill Sans" pitchFamily="34" charset="0"/>
              </a:rPr>
              <a:t>Heat waves</a:t>
            </a:r>
          </a:p>
          <a:p>
            <a:pPr algn="just">
              <a:lnSpc>
                <a:spcPct val="150000"/>
              </a:lnSpc>
            </a:pPr>
            <a:r>
              <a:rPr lang="en-GB" altLang="en-US" sz="2400" dirty="0">
                <a:solidFill>
                  <a:srgbClr val="660066"/>
                </a:solidFill>
                <a:latin typeface="Gill Sans" pitchFamily="34" charset="0"/>
              </a:rPr>
              <a:t>Droughts</a:t>
            </a:r>
          </a:p>
          <a:p>
            <a:pPr algn="just">
              <a:lnSpc>
                <a:spcPct val="150000"/>
              </a:lnSpc>
            </a:pPr>
            <a:r>
              <a:rPr lang="en-GB" altLang="en-US" sz="2400" dirty="0">
                <a:solidFill>
                  <a:srgbClr val="660066"/>
                </a:solidFill>
                <a:latin typeface="Gill Sans" pitchFamily="34" charset="0"/>
              </a:rPr>
              <a:t>Wild Fires</a:t>
            </a:r>
          </a:p>
          <a:p>
            <a:pPr algn="just">
              <a:lnSpc>
                <a:spcPct val="150000"/>
              </a:lnSpc>
            </a:pPr>
            <a:r>
              <a:rPr lang="en-GB" altLang="en-US" sz="2400" dirty="0">
                <a:solidFill>
                  <a:srgbClr val="660066"/>
                </a:solidFill>
                <a:latin typeface="Gill Sans" pitchFamily="34" charset="0"/>
              </a:rPr>
              <a:t>Floods</a:t>
            </a:r>
          </a:p>
          <a:p>
            <a:pPr algn="just">
              <a:lnSpc>
                <a:spcPct val="150000"/>
              </a:lnSpc>
            </a:pPr>
            <a:r>
              <a:rPr lang="en-GB" altLang="en-US" sz="2400" dirty="0">
                <a:solidFill>
                  <a:srgbClr val="660066"/>
                </a:solidFill>
                <a:latin typeface="Gill Sans" pitchFamily="34" charset="0"/>
              </a:rPr>
              <a:t>Cyclones/hurricanes</a:t>
            </a:r>
          </a:p>
          <a:p>
            <a:pPr algn="just">
              <a:lnSpc>
                <a:spcPct val="150000"/>
              </a:lnSpc>
            </a:pPr>
            <a:r>
              <a:rPr lang="en-GB" altLang="en-US" sz="2400" dirty="0">
                <a:solidFill>
                  <a:srgbClr val="660066"/>
                </a:solidFill>
                <a:latin typeface="Gill Sans" pitchFamily="34" charset="0"/>
              </a:rPr>
              <a:t>Sea level rise</a:t>
            </a:r>
          </a:p>
          <a:p>
            <a:pPr algn="just">
              <a:lnSpc>
                <a:spcPct val="150000"/>
              </a:lnSpc>
            </a:pPr>
            <a:r>
              <a:rPr lang="en-GB" altLang="en-US" sz="2400" dirty="0">
                <a:solidFill>
                  <a:srgbClr val="660066"/>
                </a:solidFill>
                <a:latin typeface="Gill Sans" pitchFamily="34" charset="0"/>
              </a:rPr>
              <a:t>…</a:t>
            </a:r>
          </a:p>
          <a:p>
            <a:pPr algn="just">
              <a:spcBef>
                <a:spcPct val="50000"/>
              </a:spcBef>
              <a:buFontTx/>
              <a:buNone/>
            </a:pPr>
            <a:endParaRPr lang="en-US" altLang="en-US" sz="2400" b="1" u="sng" dirty="0">
              <a:solidFill>
                <a:srgbClr val="660066"/>
              </a:solidFill>
              <a:latin typeface="Gill Sans"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u="sng" dirty="0">
                <a:solidFill>
                  <a:srgbClr val="660066"/>
                </a:solidFill>
                <a:latin typeface="Gill Sans" pitchFamily="34" charset="0"/>
              </a:rPr>
              <a:t>Icebreaker</a:t>
            </a:r>
          </a:p>
        </p:txBody>
      </p:sp>
      <p:sp>
        <p:nvSpPr>
          <p:cNvPr id="3" name="Rectangle 2">
            <a:extLst>
              <a:ext uri="{FF2B5EF4-FFF2-40B4-BE49-F238E27FC236}">
                <a16:creationId xmlns:a16="http://schemas.microsoft.com/office/drawing/2014/main" id="{C45C6878-67A4-4CA5-8CAE-C8A22ADE4D63}"/>
              </a:ext>
            </a:extLst>
          </p:cNvPr>
          <p:cNvSpPr>
            <a:spLocks noGrp="1" noChangeArrowheads="1"/>
          </p:cNvSpPr>
          <p:nvPr/>
        </p:nvSpPr>
        <p:spPr bwMode="auto">
          <a:xfrm>
            <a:off x="236476" y="1628800"/>
            <a:ext cx="8275526"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200000"/>
              </a:lnSpc>
            </a:pPr>
            <a:r>
              <a:rPr lang="en-GB" sz="2400" dirty="0">
                <a:solidFill>
                  <a:srgbClr val="660066"/>
                </a:solidFill>
                <a:latin typeface="Gill Sans" pitchFamily="34" charset="0"/>
              </a:rPr>
              <a:t>What do countries have in their adaptation communications or National Adaptation Plans (NAPs) and how their countries plan to implement them?</a:t>
            </a:r>
          </a:p>
        </p:txBody>
      </p:sp>
    </p:spTree>
    <p:extLst>
      <p:ext uri="{BB962C8B-B14F-4D97-AF65-F5344CB8AC3E}">
        <p14:creationId xmlns:p14="http://schemas.microsoft.com/office/powerpoint/2010/main" val="148674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US" altLang="en-US" b="1" u="sng" dirty="0">
                <a:solidFill>
                  <a:srgbClr val="660066"/>
                </a:solidFill>
                <a:latin typeface="Gill Sans" pitchFamily="34" charset="0"/>
              </a:rPr>
              <a:t>Adaptation</a:t>
            </a:r>
            <a:endParaRPr lang="en-GB" u="sng" dirty="0">
              <a:solidFill>
                <a:srgbClr val="660066"/>
              </a:solidFill>
              <a:latin typeface="Gill Sans" pitchFamily="34" charset="0"/>
            </a:endParaRPr>
          </a:p>
        </p:txBody>
      </p:sp>
      <p:sp>
        <p:nvSpPr>
          <p:cNvPr id="3" name="Rectangle 2">
            <a:extLst>
              <a:ext uri="{FF2B5EF4-FFF2-40B4-BE49-F238E27FC236}">
                <a16:creationId xmlns:a16="http://schemas.microsoft.com/office/drawing/2014/main" id="{C45C6878-67A4-4CA5-8CAE-C8A22ADE4D63}"/>
              </a:ext>
            </a:extLst>
          </p:cNvPr>
          <p:cNvSpPr>
            <a:spLocks noGrp="1" noChangeArrowheads="1"/>
          </p:cNvSpPr>
          <p:nvPr/>
        </p:nvSpPr>
        <p:spPr bwMode="auto">
          <a:xfrm>
            <a:off x="200472" y="696372"/>
            <a:ext cx="8388932" cy="5936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ct val="50000"/>
              </a:spcBef>
              <a:buFontTx/>
              <a:buNone/>
            </a:pPr>
            <a:r>
              <a:rPr lang="en-US" altLang="en-US" sz="2400" dirty="0">
                <a:solidFill>
                  <a:srgbClr val="660066"/>
                </a:solidFill>
                <a:latin typeface="Gill Sans" pitchFamily="34" charset="0"/>
              </a:rPr>
              <a:t>*coping with climatic change – taking measures to reduce the negative effects, or exploit the positive ones, by making appropriate adjustments. </a:t>
            </a:r>
          </a:p>
          <a:p>
            <a:pPr algn="just">
              <a:lnSpc>
                <a:spcPct val="150000"/>
              </a:lnSpc>
              <a:spcBef>
                <a:spcPct val="50000"/>
              </a:spcBef>
            </a:pPr>
            <a:r>
              <a:rPr lang="en-GB" altLang="en-US" sz="2400" dirty="0">
                <a:solidFill>
                  <a:srgbClr val="660066"/>
                </a:solidFill>
                <a:latin typeface="Gill Sans" pitchFamily="34" charset="0"/>
              </a:rPr>
              <a:t> Adaptation is </a:t>
            </a:r>
            <a:r>
              <a:rPr lang="en-GB" altLang="en-US" sz="2400" b="1" dirty="0">
                <a:solidFill>
                  <a:srgbClr val="660066"/>
                </a:solidFill>
                <a:latin typeface="Gill Sans" pitchFamily="34" charset="0"/>
              </a:rPr>
              <a:t>inevitable</a:t>
            </a:r>
            <a:r>
              <a:rPr lang="en-GB" altLang="en-US" sz="2400" dirty="0">
                <a:solidFill>
                  <a:srgbClr val="660066"/>
                </a:solidFill>
                <a:latin typeface="Gill Sans" pitchFamily="34" charset="0"/>
              </a:rPr>
              <a:t> </a:t>
            </a:r>
          </a:p>
          <a:p>
            <a:pPr algn="just">
              <a:lnSpc>
                <a:spcPct val="150000"/>
              </a:lnSpc>
              <a:spcBef>
                <a:spcPct val="50000"/>
              </a:spcBef>
            </a:pPr>
            <a:r>
              <a:rPr lang="en-GB" altLang="en-US" sz="2400" dirty="0">
                <a:solidFill>
                  <a:srgbClr val="660066"/>
                </a:solidFill>
                <a:latin typeface="Gill Sans" pitchFamily="34" charset="0"/>
              </a:rPr>
              <a:t> </a:t>
            </a:r>
            <a:r>
              <a:rPr lang="en-GB" altLang="en-US" sz="2400" b="1" dirty="0">
                <a:solidFill>
                  <a:srgbClr val="660066"/>
                </a:solidFill>
                <a:latin typeface="Gill Sans" pitchFamily="34" charset="0"/>
              </a:rPr>
              <a:t>Developing countries will be most affected</a:t>
            </a:r>
            <a:r>
              <a:rPr lang="en-GB" altLang="en-US" sz="2400" dirty="0">
                <a:solidFill>
                  <a:srgbClr val="660066"/>
                </a:solidFill>
                <a:latin typeface="Gill Sans" pitchFamily="34" charset="0"/>
              </a:rPr>
              <a:t>. </a:t>
            </a:r>
          </a:p>
          <a:p>
            <a:pPr algn="just">
              <a:lnSpc>
                <a:spcPct val="150000"/>
              </a:lnSpc>
              <a:spcBef>
                <a:spcPct val="45000"/>
              </a:spcBef>
            </a:pPr>
            <a:r>
              <a:rPr lang="en-GB" altLang="en-US" sz="2400" dirty="0">
                <a:solidFill>
                  <a:srgbClr val="660066"/>
                </a:solidFill>
                <a:latin typeface="Gill Sans" pitchFamily="34" charset="0"/>
              </a:rPr>
              <a:t> </a:t>
            </a:r>
            <a:r>
              <a:rPr lang="en-GB" altLang="en-US" sz="2400" b="1" dirty="0">
                <a:solidFill>
                  <a:srgbClr val="660066"/>
                </a:solidFill>
                <a:latin typeface="Gill Sans" pitchFamily="34" charset="0"/>
              </a:rPr>
              <a:t>Strong adaptation policies </a:t>
            </a:r>
            <a:r>
              <a:rPr lang="en-GB" altLang="en-US" sz="2400" dirty="0">
                <a:solidFill>
                  <a:srgbClr val="660066"/>
                </a:solidFill>
                <a:latin typeface="Gill Sans" pitchFamily="34" charset="0"/>
              </a:rPr>
              <a:t>and support need to be in place</a:t>
            </a:r>
          </a:p>
          <a:p>
            <a:pPr algn="just">
              <a:lnSpc>
                <a:spcPct val="150000"/>
              </a:lnSpc>
              <a:spcBef>
                <a:spcPct val="45000"/>
              </a:spcBef>
            </a:pPr>
            <a:r>
              <a:rPr lang="en-GB" sz="2400" dirty="0">
                <a:solidFill>
                  <a:srgbClr val="660066"/>
                </a:solidFill>
                <a:latin typeface="Gill Sans" pitchFamily="34" charset="0"/>
              </a:rPr>
              <a:t>Adaptation to climate change needs to be seen as an </a:t>
            </a:r>
            <a:r>
              <a:rPr lang="en-GB" sz="2400" b="1" dirty="0">
                <a:solidFill>
                  <a:srgbClr val="660066"/>
                </a:solidFill>
                <a:latin typeface="Gill Sans" pitchFamily="34" charset="0"/>
              </a:rPr>
              <a:t>integral part of a country’s development planning</a:t>
            </a:r>
            <a:r>
              <a:rPr lang="en-GB" sz="2400" dirty="0">
                <a:solidFill>
                  <a:srgbClr val="660066"/>
                </a:solidFill>
                <a:latin typeface="Gill Sans" pitchFamily="34" charset="0"/>
              </a:rPr>
              <a:t>, rather than as a separate issue</a:t>
            </a:r>
            <a:endParaRPr lang="en-US" altLang="en-US" sz="2400" dirty="0">
              <a:solidFill>
                <a:srgbClr val="660066"/>
              </a:solidFill>
              <a:latin typeface="Gill Sans" pitchFamily="34" charset="0"/>
            </a:endParaRPr>
          </a:p>
        </p:txBody>
      </p:sp>
    </p:spTree>
    <p:extLst>
      <p:ext uri="{BB962C8B-B14F-4D97-AF65-F5344CB8AC3E}">
        <p14:creationId xmlns:p14="http://schemas.microsoft.com/office/powerpoint/2010/main" val="235491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03924-8100-4604-93D9-5CFC21953605}"/>
              </a:ext>
            </a:extLst>
          </p:cNvPr>
          <p:cNvSpPr>
            <a:spLocks noChangeArrowheads="1"/>
          </p:cNvSpPr>
          <p:nvPr/>
        </p:nvSpPr>
        <p:spPr bwMode="auto">
          <a:xfrm>
            <a:off x="415925" y="225425"/>
            <a:ext cx="7308850" cy="460375"/>
          </a:xfrm>
          <a:prstGeom prst="rect">
            <a:avLst/>
          </a:prstGeom>
          <a:noFill/>
          <a:ln w="9525">
            <a:noFill/>
            <a:miter lim="800000"/>
            <a:headEnd/>
            <a:tailEnd/>
          </a:ln>
        </p:spPr>
        <p:txBody>
          <a:bodyPr>
            <a:spAutoFit/>
          </a:bodyPr>
          <a:lstStyle/>
          <a:p>
            <a:r>
              <a:rPr lang="en-GB" u="sng" dirty="0">
                <a:solidFill>
                  <a:srgbClr val="660066"/>
                </a:solidFill>
                <a:latin typeface="Gill Sans" pitchFamily="34" charset="0"/>
              </a:rPr>
              <a:t>Vulnerability</a:t>
            </a:r>
          </a:p>
        </p:txBody>
      </p:sp>
      <p:graphicFrame>
        <p:nvGraphicFramePr>
          <p:cNvPr id="3" name="Diagram 2">
            <a:extLst>
              <a:ext uri="{FF2B5EF4-FFF2-40B4-BE49-F238E27FC236}">
                <a16:creationId xmlns:a16="http://schemas.microsoft.com/office/drawing/2014/main" id="{4635B85E-7A37-4919-B2DB-54C4B7AFA2A6}"/>
              </a:ext>
            </a:extLst>
          </p:cNvPr>
          <p:cNvGraphicFramePr/>
          <p:nvPr>
            <p:extLst>
              <p:ext uri="{D42A27DB-BD31-4B8C-83A1-F6EECF244321}">
                <p14:modId xmlns:p14="http://schemas.microsoft.com/office/powerpoint/2010/main" val="2940992737"/>
              </p:ext>
            </p:extLst>
          </p:nvPr>
        </p:nvGraphicFramePr>
        <p:xfrm>
          <a:off x="147793" y="1636944"/>
          <a:ext cx="8496944" cy="470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C6CC5CB5-3188-4CE6-9CE7-665F5C3EAADC}"/>
              </a:ext>
            </a:extLst>
          </p:cNvPr>
          <p:cNvSpPr/>
          <p:nvPr/>
        </p:nvSpPr>
        <p:spPr>
          <a:xfrm>
            <a:off x="419152" y="980728"/>
            <a:ext cx="7954227" cy="369332"/>
          </a:xfrm>
          <a:prstGeom prst="rect">
            <a:avLst/>
          </a:prstGeom>
        </p:spPr>
        <p:txBody>
          <a:bodyPr wrap="square">
            <a:spAutoFit/>
          </a:bodyPr>
          <a:lstStyle/>
          <a:p>
            <a:pPr algn="just"/>
            <a:r>
              <a:rPr lang="en-US" altLang="en-US" sz="1800" dirty="0">
                <a:solidFill>
                  <a:srgbClr val="660066"/>
                </a:solidFill>
                <a:latin typeface="Gill Sans MT" pitchFamily="34" charset="0"/>
              </a:rPr>
              <a:t>The risk of adverse things happening and is commonly a function of three factors</a:t>
            </a:r>
            <a:endParaRPr lang="en-GB" sz="1800" dirty="0">
              <a:solidFill>
                <a:srgbClr val="660066"/>
              </a:solidFill>
              <a:latin typeface="Gill Sans MT" pitchFamily="34" charset="0"/>
            </a:endParaRPr>
          </a:p>
        </p:txBody>
      </p:sp>
    </p:spTree>
    <p:extLst>
      <p:ext uri="{BB962C8B-B14F-4D97-AF65-F5344CB8AC3E}">
        <p14:creationId xmlns:p14="http://schemas.microsoft.com/office/powerpoint/2010/main" val="160555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15925" y="225425"/>
            <a:ext cx="7308850" cy="461665"/>
          </a:xfrm>
          <a:prstGeom prst="rect">
            <a:avLst/>
          </a:prstGeom>
          <a:noFill/>
          <a:ln w="9525">
            <a:noFill/>
            <a:miter lim="800000"/>
            <a:headEnd/>
            <a:tailEnd/>
          </a:ln>
        </p:spPr>
        <p:txBody>
          <a:bodyPr>
            <a:spAutoFit/>
          </a:bodyPr>
          <a:lstStyle/>
          <a:p>
            <a:r>
              <a:rPr lang="en-GB" u="sng" dirty="0">
                <a:solidFill>
                  <a:srgbClr val="660066"/>
                </a:solidFill>
                <a:latin typeface="Gill Sans" pitchFamily="34" charset="0"/>
              </a:rPr>
              <a:t>Adaptation Provisions under UNFCCC</a:t>
            </a:r>
          </a:p>
        </p:txBody>
      </p:sp>
      <p:sp>
        <p:nvSpPr>
          <p:cNvPr id="5" name="Rectangle 3">
            <a:extLst>
              <a:ext uri="{FF2B5EF4-FFF2-40B4-BE49-F238E27FC236}">
                <a16:creationId xmlns:a16="http://schemas.microsoft.com/office/drawing/2014/main" id="{A4035377-6591-449A-A4E5-549072C4CBD5}"/>
              </a:ext>
            </a:extLst>
          </p:cNvPr>
          <p:cNvSpPr txBox="1">
            <a:spLocks noChangeArrowheads="1"/>
          </p:cNvSpPr>
          <p:nvPr/>
        </p:nvSpPr>
        <p:spPr>
          <a:xfrm>
            <a:off x="-1" y="872787"/>
            <a:ext cx="7724775" cy="20882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en-US" altLang="en-US" sz="2000" dirty="0">
                <a:solidFill>
                  <a:srgbClr val="660066"/>
                </a:solidFill>
                <a:latin typeface="Gill Sans" pitchFamily="34" charset="0"/>
              </a:rPr>
              <a:t>All Parties shall “Cooperate in preparing for adaptation to the impacts of climate change; develop and elaborate appropriate and integrated plans for coastal zone management, water resources and agriculture, and for the protection and rehabilitation of areas, particularly in Africa, affected by drought and desertification, as well as floods.”</a:t>
            </a:r>
          </a:p>
          <a:p>
            <a:pPr lvl="1" algn="r"/>
            <a:r>
              <a:rPr lang="en-US" altLang="en-US" sz="2000" dirty="0">
                <a:solidFill>
                  <a:srgbClr val="660066"/>
                </a:solidFill>
                <a:latin typeface="Gill Sans" pitchFamily="34" charset="0"/>
              </a:rPr>
              <a:t>UNFCCC Article 4.1 (e)</a:t>
            </a:r>
            <a:r>
              <a:rPr lang="en-US" altLang="en-US" sz="2000" kern="0" dirty="0"/>
              <a:t>		</a:t>
            </a:r>
          </a:p>
        </p:txBody>
      </p:sp>
      <p:sp>
        <p:nvSpPr>
          <p:cNvPr id="6" name="Rectangle 5">
            <a:extLst>
              <a:ext uri="{FF2B5EF4-FFF2-40B4-BE49-F238E27FC236}">
                <a16:creationId xmlns:a16="http://schemas.microsoft.com/office/drawing/2014/main" id="{5E24629A-B5A4-4B86-8FD8-B891E2F1B890}"/>
              </a:ext>
            </a:extLst>
          </p:cNvPr>
          <p:cNvSpPr>
            <a:spLocks noGrp="1" noChangeArrowheads="1"/>
          </p:cNvSpPr>
          <p:nvPr/>
        </p:nvSpPr>
        <p:spPr bwMode="auto">
          <a:xfrm>
            <a:off x="887860" y="3065793"/>
            <a:ext cx="7949108" cy="1938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Tx/>
              <a:buNone/>
            </a:pPr>
            <a:r>
              <a:rPr lang="en-US" altLang="en-US" sz="2000" dirty="0">
                <a:solidFill>
                  <a:srgbClr val="660066"/>
                </a:solidFill>
                <a:latin typeface="Gill Sans" pitchFamily="34" charset="0"/>
              </a:rPr>
              <a:t>“The developed country Parties … shall also assist the developing country Parties that are particularly vulnerable to the adverse effects of climate change in meeting costs of adaptation to those adverse effects.”</a:t>
            </a:r>
          </a:p>
          <a:p>
            <a:pPr marL="0" indent="0" algn="r">
              <a:buFontTx/>
              <a:buNone/>
            </a:pPr>
            <a:r>
              <a:rPr lang="en-US" altLang="en-US" sz="2000" dirty="0">
                <a:solidFill>
                  <a:srgbClr val="660066"/>
                </a:solidFill>
                <a:latin typeface="Gill Sans" pitchFamily="34" charset="0"/>
              </a:rPr>
              <a:t>- UNFCCC Article 4.4</a:t>
            </a:r>
          </a:p>
        </p:txBody>
      </p:sp>
      <p:sp>
        <p:nvSpPr>
          <p:cNvPr id="2" name="Rectangle 1">
            <a:extLst>
              <a:ext uri="{FF2B5EF4-FFF2-40B4-BE49-F238E27FC236}">
                <a16:creationId xmlns:a16="http://schemas.microsoft.com/office/drawing/2014/main" id="{0E17715B-E692-4B00-9D6A-5846F65A9BF6}"/>
              </a:ext>
            </a:extLst>
          </p:cNvPr>
          <p:cNvSpPr/>
          <p:nvPr/>
        </p:nvSpPr>
        <p:spPr>
          <a:xfrm>
            <a:off x="95796" y="4035098"/>
            <a:ext cx="8349592" cy="2800767"/>
          </a:xfrm>
          <a:prstGeom prst="rect">
            <a:avLst/>
          </a:prstGeom>
        </p:spPr>
        <p:txBody>
          <a:bodyPr wrap="square">
            <a:spAutoFit/>
          </a:bodyPr>
          <a:lstStyle/>
          <a:p>
            <a:pPr algn="just"/>
            <a:endParaRPr lang="en-GB" sz="3600" dirty="0">
              <a:solidFill>
                <a:srgbClr val="000000"/>
              </a:solidFill>
            </a:endParaRPr>
          </a:p>
          <a:p>
            <a:pPr algn="just"/>
            <a:r>
              <a:rPr lang="en-GB" sz="2000" dirty="0">
                <a:solidFill>
                  <a:srgbClr val="660066"/>
                </a:solidFill>
                <a:latin typeface="Gill Sans" pitchFamily="34" charset="0"/>
              </a:rPr>
              <a:t>Parties recognize that adaptation is a global challenge faced by all with local, subnational, national, regional and international dimensions, and that it is a key component of and makes a contribution to the long-term global response to climate change to protect people, livelihoods and ecosystems, taking into account the urgent and immediate needs of those developing country Parties that are particularly vulnerable to the adverse effects of climate change. </a:t>
            </a:r>
          </a:p>
          <a:p>
            <a:pPr algn="r"/>
            <a:r>
              <a:rPr lang="en-GB" sz="2000" dirty="0">
                <a:solidFill>
                  <a:srgbClr val="660066"/>
                </a:solidFill>
                <a:latin typeface="Gill Sans" pitchFamily="34" charset="0"/>
              </a:rPr>
              <a:t>- Paris Agreement Article 7.2</a:t>
            </a:r>
          </a:p>
        </p:txBody>
      </p:sp>
    </p:spTree>
    <p:extLst>
      <p:ext uri="{BB962C8B-B14F-4D97-AF65-F5344CB8AC3E}">
        <p14:creationId xmlns:p14="http://schemas.microsoft.com/office/powerpoint/2010/main" val="262196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title"/>
          </p:nvPr>
        </p:nvSpPr>
        <p:spPr>
          <a:xfrm>
            <a:off x="381000" y="163716"/>
            <a:ext cx="8515350" cy="315458"/>
          </a:xfrm>
          <a:prstGeom prst="rect">
            <a:avLst/>
          </a:prstGeom>
        </p:spPr>
        <p:txBody>
          <a:bodyPr vert="horz" wrap="square" lIns="0" tIns="0" rIns="0" bIns="0" numCol="1" anchor="ctr" anchorCtr="0" compatLnSpc="1">
            <a:prstTxWarp prst="textNoShape">
              <a:avLst/>
            </a:prstTxWarp>
            <a:normAutofit fontScale="90000"/>
          </a:bodyPr>
          <a:lstStyle/>
          <a:p>
            <a:pPr algn="l" defTabSz="365760">
              <a:defRPr sz="1800"/>
            </a:pPr>
            <a:r>
              <a:rPr sz="2400" u="sng" kern="1200" dirty="0">
                <a:solidFill>
                  <a:srgbClr val="660066"/>
                </a:solidFill>
                <a:latin typeface="Gill Sans" pitchFamily="34" charset="0"/>
                <a:ea typeface="+mn-ea"/>
                <a:cs typeface="+mn-cs"/>
              </a:rPr>
              <a:t>Evolution and Timeline of International Framework for Adaptation</a:t>
            </a:r>
            <a:br>
              <a:rPr sz="960" u="sng" dirty="0"/>
            </a:br>
            <a:endParaRPr sz="960" u="sng" dirty="0"/>
          </a:p>
        </p:txBody>
      </p:sp>
      <p:grpSp>
        <p:nvGrpSpPr>
          <p:cNvPr id="79" name="Group 79"/>
          <p:cNvGrpSpPr/>
          <p:nvPr/>
        </p:nvGrpSpPr>
        <p:grpSpPr>
          <a:xfrm>
            <a:off x="381000" y="980728"/>
            <a:ext cx="8172400" cy="5269750"/>
            <a:chOff x="0" y="0"/>
            <a:chExt cx="8552200" cy="5851506"/>
          </a:xfrm>
          <a:solidFill>
            <a:srgbClr val="B366B3"/>
          </a:solidFill>
        </p:grpSpPr>
        <p:grpSp>
          <p:nvGrpSpPr>
            <p:cNvPr id="46" name="Group 46"/>
            <p:cNvGrpSpPr/>
            <p:nvPr/>
          </p:nvGrpSpPr>
          <p:grpSpPr>
            <a:xfrm>
              <a:off x="0" y="0"/>
              <a:ext cx="2250580" cy="1350349"/>
              <a:chOff x="0" y="0"/>
              <a:chExt cx="2250579" cy="1350348"/>
            </a:xfrm>
            <a:grpFill/>
          </p:grpSpPr>
          <p:sp>
            <p:nvSpPr>
              <p:cNvPr id="44" name="Shape 44"/>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2000">
                    <a:solidFill>
                      <a:srgbClr val="FFFFFF"/>
                    </a:solidFill>
                  </a:defRPr>
                </a:pPr>
                <a:endParaRPr sz="1600">
                  <a:latin typeface="Gill Sans MT" panose="020B0502020104020203" pitchFamily="34" charset="0"/>
                </a:endParaRPr>
              </a:p>
            </p:txBody>
          </p:sp>
          <p:sp>
            <p:nvSpPr>
              <p:cNvPr id="45" name="Shape 45"/>
              <p:cNvSpPr/>
              <p:nvPr/>
            </p:nvSpPr>
            <p:spPr>
              <a:xfrm>
                <a:off x="39572" y="39572"/>
                <a:ext cx="2171434" cy="922733"/>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dirty="0">
                    <a:solidFill>
                      <a:srgbClr val="FFFFFF"/>
                    </a:solidFill>
                    <a:latin typeface="Gill Sans MT" panose="020B0502020104020203" pitchFamily="34" charset="0"/>
                  </a:rPr>
                  <a:t>COP 2(1996)</a:t>
                </a:r>
              </a:p>
              <a:p>
                <a:pPr marL="254000" indent="-254000">
                  <a:buSzPct val="100000"/>
                  <a:buChar char="•"/>
                </a:pPr>
                <a:r>
                  <a:rPr sz="1600" dirty="0">
                    <a:solidFill>
                      <a:srgbClr val="FFFFFF"/>
                    </a:solidFill>
                    <a:latin typeface="Gill Sans MT" panose="020B0502020104020203" pitchFamily="34" charset="0"/>
                  </a:rPr>
                  <a:t>National Communication</a:t>
                </a:r>
              </a:p>
            </p:txBody>
          </p:sp>
        </p:grpSp>
        <p:sp>
          <p:nvSpPr>
            <p:cNvPr id="47" name="Shape 47"/>
            <p:cNvSpPr/>
            <p:nvPr/>
          </p:nvSpPr>
          <p:spPr>
            <a:xfrm>
              <a:off x="2449529" y="396101"/>
              <a:ext cx="502330" cy="558145"/>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50" name="Group 50"/>
            <p:cNvGrpSpPr/>
            <p:nvPr/>
          </p:nvGrpSpPr>
          <p:grpSpPr>
            <a:xfrm>
              <a:off x="3150809" y="0"/>
              <a:ext cx="2250581" cy="1350349"/>
              <a:chOff x="0" y="0"/>
              <a:chExt cx="2250579" cy="1350348"/>
            </a:xfrm>
            <a:grpFill/>
          </p:grpSpPr>
          <p:sp>
            <p:nvSpPr>
              <p:cNvPr id="48" name="Shape 48"/>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lgn="ctr">
                  <a:defRPr>
                    <a:solidFill>
                      <a:srgbClr val="FFFFFF"/>
                    </a:solidFill>
                  </a:defRPr>
                </a:pPr>
                <a:endParaRPr sz="1600">
                  <a:latin typeface="Gill Sans MT" panose="020B0502020104020203" pitchFamily="34" charset="0"/>
                </a:endParaRPr>
              </a:p>
            </p:txBody>
          </p:sp>
          <p:sp>
            <p:nvSpPr>
              <p:cNvPr id="49" name="Shape 49"/>
              <p:cNvSpPr/>
              <p:nvPr/>
            </p:nvSpPr>
            <p:spPr>
              <a:xfrm>
                <a:off x="39572" y="39572"/>
                <a:ext cx="2171434" cy="1196135"/>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a:solidFill>
                      <a:srgbClr val="FFFFFF"/>
                    </a:solidFill>
                    <a:latin typeface="Gill Sans MT" panose="020B0502020104020203" pitchFamily="34" charset="0"/>
                  </a:rPr>
                  <a:t>COP 7 (2001)</a:t>
                </a:r>
              </a:p>
              <a:p>
                <a:pPr marL="254000" indent="-254000" algn="ctr">
                  <a:buSzPct val="100000"/>
                  <a:buChar char="•"/>
                </a:pPr>
                <a:r>
                  <a:rPr sz="1600">
                    <a:solidFill>
                      <a:srgbClr val="FFFFFF"/>
                    </a:solidFill>
                    <a:latin typeface="Gill Sans MT" panose="020B0502020104020203" pitchFamily="34" charset="0"/>
                  </a:rPr>
                  <a:t>LDC Support</a:t>
                </a:r>
              </a:p>
              <a:p>
                <a:pPr marL="228600" indent="-228600" algn="ctr">
                  <a:buSzPct val="100000"/>
                  <a:buChar char="•"/>
                </a:pPr>
                <a:r>
                  <a:rPr sz="1600">
                    <a:solidFill>
                      <a:srgbClr val="FFFFFF"/>
                    </a:solidFill>
                    <a:latin typeface="Gill Sans MT" panose="020B0502020104020203" pitchFamily="34" charset="0"/>
                  </a:rPr>
                  <a:t>NAPAs, LEG, LDCF), SCCF and AF</a:t>
                </a:r>
              </a:p>
            </p:txBody>
          </p:sp>
        </p:grpSp>
        <p:sp>
          <p:nvSpPr>
            <p:cNvPr id="51" name="Shape 51"/>
            <p:cNvSpPr/>
            <p:nvPr/>
          </p:nvSpPr>
          <p:spPr>
            <a:xfrm>
              <a:off x="5600339" y="396101"/>
              <a:ext cx="502330" cy="558145"/>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54" name="Group 54"/>
            <p:cNvGrpSpPr/>
            <p:nvPr/>
          </p:nvGrpSpPr>
          <p:grpSpPr>
            <a:xfrm>
              <a:off x="6301619" y="0"/>
              <a:ext cx="2250581" cy="1350349"/>
              <a:chOff x="0" y="0"/>
              <a:chExt cx="2250579" cy="1350348"/>
            </a:xfrm>
            <a:grpFill/>
          </p:grpSpPr>
          <p:sp>
            <p:nvSpPr>
              <p:cNvPr id="52" name="Shape 52"/>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2000">
                    <a:solidFill>
                      <a:srgbClr val="FFFFFF"/>
                    </a:solidFill>
                  </a:defRPr>
                </a:pPr>
                <a:endParaRPr sz="1600">
                  <a:latin typeface="Gill Sans MT" panose="020B0502020104020203" pitchFamily="34" charset="0"/>
                </a:endParaRPr>
              </a:p>
            </p:txBody>
          </p:sp>
          <p:sp>
            <p:nvSpPr>
              <p:cNvPr id="53" name="Shape 53"/>
              <p:cNvSpPr/>
              <p:nvPr/>
            </p:nvSpPr>
            <p:spPr>
              <a:xfrm>
                <a:off x="39572" y="39572"/>
                <a:ext cx="2171434" cy="922733"/>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a:solidFill>
                      <a:srgbClr val="FFFFFF"/>
                    </a:solidFill>
                    <a:latin typeface="Gill Sans MT" panose="020B0502020104020203" pitchFamily="34" charset="0"/>
                  </a:rPr>
                  <a:t>COP 11 (2005)</a:t>
                </a:r>
              </a:p>
              <a:p>
                <a:pPr marL="254000" indent="-254000">
                  <a:buSzPct val="100000"/>
                  <a:buChar char="•"/>
                </a:pPr>
                <a:r>
                  <a:rPr sz="1600">
                    <a:solidFill>
                      <a:srgbClr val="FFFFFF"/>
                    </a:solidFill>
                    <a:latin typeface="Gill Sans MT" panose="020B0502020104020203" pitchFamily="34" charset="0"/>
                  </a:rPr>
                  <a:t>Nairobi Work Programme  (NWP)</a:t>
                </a:r>
              </a:p>
            </p:txBody>
          </p:sp>
        </p:grpSp>
        <p:sp>
          <p:nvSpPr>
            <p:cNvPr id="55" name="Shape 55"/>
            <p:cNvSpPr/>
            <p:nvPr/>
          </p:nvSpPr>
          <p:spPr>
            <a:xfrm rot="5400000">
              <a:off x="7175744" y="1521391"/>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58" name="Group 58"/>
            <p:cNvGrpSpPr/>
            <p:nvPr/>
          </p:nvGrpSpPr>
          <p:grpSpPr>
            <a:xfrm>
              <a:off x="6301619" y="2250578"/>
              <a:ext cx="2250581" cy="1350349"/>
              <a:chOff x="0" y="0"/>
              <a:chExt cx="2250579" cy="1350348"/>
            </a:xfrm>
            <a:grpFill/>
          </p:grpSpPr>
          <p:sp>
            <p:nvSpPr>
              <p:cNvPr id="56" name="Shape 56"/>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2000">
                    <a:solidFill>
                      <a:srgbClr val="FFFFFF"/>
                    </a:solidFill>
                  </a:defRPr>
                </a:pPr>
                <a:endParaRPr sz="1600">
                  <a:latin typeface="Gill Sans MT" panose="020B0502020104020203" pitchFamily="34" charset="0"/>
                </a:endParaRPr>
              </a:p>
            </p:txBody>
          </p:sp>
          <p:sp>
            <p:nvSpPr>
              <p:cNvPr id="57" name="Shape 57"/>
              <p:cNvSpPr/>
              <p:nvPr/>
            </p:nvSpPr>
            <p:spPr>
              <a:xfrm>
                <a:off x="39572" y="39572"/>
                <a:ext cx="2171434" cy="649329"/>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a:solidFill>
                      <a:srgbClr val="FFFFFF"/>
                    </a:solidFill>
                    <a:latin typeface="Gill Sans MT" panose="020B0502020104020203" pitchFamily="34" charset="0"/>
                  </a:rPr>
                  <a:t>COP 13 (2007)</a:t>
                </a:r>
              </a:p>
              <a:p>
                <a:pPr marL="254000" indent="-254000">
                  <a:buSzPct val="100000"/>
                  <a:buChar char="•"/>
                </a:pPr>
                <a:r>
                  <a:rPr sz="1600">
                    <a:solidFill>
                      <a:srgbClr val="FFFFFF"/>
                    </a:solidFill>
                    <a:latin typeface="Gill Sans MT" panose="020B0502020104020203" pitchFamily="34" charset="0"/>
                  </a:rPr>
                  <a:t>Bali Action Plan</a:t>
                </a:r>
              </a:p>
            </p:txBody>
          </p:sp>
        </p:grpSp>
        <p:sp>
          <p:nvSpPr>
            <p:cNvPr id="59" name="Shape 59"/>
            <p:cNvSpPr/>
            <p:nvPr/>
          </p:nvSpPr>
          <p:spPr>
            <a:xfrm rot="10800000">
              <a:off x="5600339" y="2646680"/>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62" name="Group 62"/>
            <p:cNvGrpSpPr/>
            <p:nvPr/>
          </p:nvGrpSpPr>
          <p:grpSpPr>
            <a:xfrm>
              <a:off x="3150809" y="2250578"/>
              <a:ext cx="2250581" cy="1350349"/>
              <a:chOff x="0" y="0"/>
              <a:chExt cx="2250579" cy="1350348"/>
            </a:xfrm>
            <a:grpFill/>
          </p:grpSpPr>
          <p:sp>
            <p:nvSpPr>
              <p:cNvPr id="60" name="Shape 60"/>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1600">
                    <a:solidFill>
                      <a:srgbClr val="FFFFFF"/>
                    </a:solidFill>
                  </a:defRPr>
                </a:pPr>
                <a:endParaRPr sz="1600">
                  <a:latin typeface="Gill Sans MT" panose="020B0502020104020203" pitchFamily="34" charset="0"/>
                </a:endParaRPr>
              </a:p>
            </p:txBody>
          </p:sp>
          <p:sp>
            <p:nvSpPr>
              <p:cNvPr id="61" name="Shape 61"/>
              <p:cNvSpPr/>
              <p:nvPr/>
            </p:nvSpPr>
            <p:spPr>
              <a:xfrm>
                <a:off x="39572" y="39572"/>
                <a:ext cx="2171434" cy="1196135"/>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dirty="0">
                    <a:solidFill>
                      <a:srgbClr val="FFFFFF"/>
                    </a:solidFill>
                    <a:latin typeface="Gill Sans MT" panose="020B0502020104020203" pitchFamily="34" charset="0"/>
                  </a:rPr>
                  <a:t>COP 15 (2009)</a:t>
                </a:r>
              </a:p>
              <a:p>
                <a:pPr marL="203200" indent="-203200">
                  <a:buSzPct val="100000"/>
                  <a:buChar char="•"/>
                </a:pPr>
                <a:r>
                  <a:rPr sz="1600" dirty="0">
                    <a:solidFill>
                      <a:srgbClr val="FFFFFF"/>
                    </a:solidFill>
                    <a:latin typeface="Gill Sans MT" panose="020B0502020104020203" pitchFamily="34" charset="0"/>
                  </a:rPr>
                  <a:t>Copenhagen Accord  Financial Support for Adaptation</a:t>
                </a:r>
              </a:p>
            </p:txBody>
          </p:sp>
        </p:grpSp>
        <p:sp>
          <p:nvSpPr>
            <p:cNvPr id="63" name="Shape 63"/>
            <p:cNvSpPr/>
            <p:nvPr/>
          </p:nvSpPr>
          <p:spPr>
            <a:xfrm rot="10800000">
              <a:off x="2449529" y="2646680"/>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66" name="Group 66"/>
            <p:cNvGrpSpPr/>
            <p:nvPr/>
          </p:nvGrpSpPr>
          <p:grpSpPr>
            <a:xfrm>
              <a:off x="0" y="2250578"/>
              <a:ext cx="2250580" cy="1350349"/>
              <a:chOff x="0" y="0"/>
              <a:chExt cx="2250579" cy="1350348"/>
            </a:xfrm>
            <a:grpFill/>
          </p:grpSpPr>
          <p:sp>
            <p:nvSpPr>
              <p:cNvPr id="64" name="Shape 64"/>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1600">
                    <a:solidFill>
                      <a:srgbClr val="FFFFFF"/>
                    </a:solidFill>
                  </a:defRPr>
                </a:pPr>
                <a:endParaRPr sz="1600">
                  <a:latin typeface="Gill Sans MT" panose="020B0502020104020203" pitchFamily="34" charset="0"/>
                </a:endParaRPr>
              </a:p>
            </p:txBody>
          </p:sp>
          <p:sp>
            <p:nvSpPr>
              <p:cNvPr id="65" name="Shape 65"/>
              <p:cNvSpPr/>
              <p:nvPr/>
            </p:nvSpPr>
            <p:spPr>
              <a:xfrm>
                <a:off x="39572" y="39572"/>
                <a:ext cx="2171434" cy="1196135"/>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dirty="0">
                    <a:solidFill>
                      <a:srgbClr val="FFFFFF"/>
                    </a:solidFill>
                    <a:latin typeface="Gill Sans MT" panose="020B0502020104020203" pitchFamily="34" charset="0"/>
                  </a:rPr>
                  <a:t>COP 16 (2011)</a:t>
                </a:r>
              </a:p>
              <a:p>
                <a:pPr marL="203200" indent="-203200">
                  <a:buSzPct val="100000"/>
                  <a:buChar char="•"/>
                </a:pPr>
                <a:r>
                  <a:rPr sz="1600" dirty="0">
                    <a:solidFill>
                      <a:srgbClr val="FFFFFF"/>
                    </a:solidFill>
                    <a:latin typeface="Gill Sans MT" panose="020B0502020104020203" pitchFamily="34" charset="0"/>
                  </a:rPr>
                  <a:t>Cancun Adaptation Framework (</a:t>
                </a:r>
                <a:r>
                  <a:rPr lang="en-GB" sz="1600" dirty="0">
                    <a:solidFill>
                      <a:srgbClr val="FFFFFF"/>
                    </a:solidFill>
                    <a:latin typeface="Gill Sans MT" panose="020B0502020104020203" pitchFamily="34" charset="0"/>
                  </a:rPr>
                  <a:t>AC</a:t>
                </a:r>
                <a:r>
                  <a:rPr sz="1600" dirty="0">
                    <a:solidFill>
                      <a:srgbClr val="FFFFFF"/>
                    </a:solidFill>
                    <a:latin typeface="Gill Sans MT" panose="020B0502020104020203" pitchFamily="34" charset="0"/>
                  </a:rPr>
                  <a:t>, NAPs, and L&amp;D)</a:t>
                </a:r>
              </a:p>
            </p:txBody>
          </p:sp>
        </p:grpSp>
        <p:sp>
          <p:nvSpPr>
            <p:cNvPr id="67" name="Shape 67"/>
            <p:cNvSpPr/>
            <p:nvPr/>
          </p:nvSpPr>
          <p:spPr>
            <a:xfrm rot="5400000">
              <a:off x="874124" y="3771970"/>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70" name="Group 70"/>
            <p:cNvGrpSpPr/>
            <p:nvPr/>
          </p:nvGrpSpPr>
          <p:grpSpPr>
            <a:xfrm>
              <a:off x="0" y="4501157"/>
              <a:ext cx="2250580" cy="1350349"/>
              <a:chOff x="0" y="0"/>
              <a:chExt cx="2250579" cy="1350348"/>
            </a:xfrm>
            <a:grpFill/>
          </p:grpSpPr>
          <p:sp>
            <p:nvSpPr>
              <p:cNvPr id="68" name="Shape 68"/>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a:solidFill>
                      <a:srgbClr val="FFFFFF"/>
                    </a:solidFill>
                  </a:defRPr>
                </a:pPr>
                <a:endParaRPr sz="1600">
                  <a:latin typeface="Gill Sans MT" panose="020B0502020104020203" pitchFamily="34" charset="0"/>
                </a:endParaRPr>
              </a:p>
            </p:txBody>
          </p:sp>
          <p:sp>
            <p:nvSpPr>
              <p:cNvPr id="69" name="Shape 69"/>
              <p:cNvSpPr/>
              <p:nvPr/>
            </p:nvSpPr>
            <p:spPr>
              <a:xfrm>
                <a:off x="39572" y="39572"/>
                <a:ext cx="2171434" cy="922733"/>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a:solidFill>
                      <a:srgbClr val="FFFFFF"/>
                    </a:solidFill>
                    <a:latin typeface="Gill Sans MT" panose="020B0502020104020203" pitchFamily="34" charset="0"/>
                  </a:rPr>
                  <a:t>COP 17 (2012)</a:t>
                </a:r>
              </a:p>
              <a:p>
                <a:pPr marL="228600" indent="-228600">
                  <a:buSzPct val="100000"/>
                  <a:buChar char="•"/>
                </a:pPr>
                <a:r>
                  <a:rPr sz="1600">
                    <a:solidFill>
                      <a:srgbClr val="FFFFFF"/>
                    </a:solidFill>
                    <a:latin typeface="Gill Sans MT" panose="020B0502020104020203" pitchFamily="34" charset="0"/>
                  </a:rPr>
                  <a:t>NAP technical guideline proposed </a:t>
                </a:r>
              </a:p>
            </p:txBody>
          </p:sp>
        </p:grpSp>
        <p:sp>
          <p:nvSpPr>
            <p:cNvPr id="71" name="Shape 71"/>
            <p:cNvSpPr/>
            <p:nvPr/>
          </p:nvSpPr>
          <p:spPr>
            <a:xfrm>
              <a:off x="2449529" y="4897259"/>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74" name="Group 74"/>
            <p:cNvGrpSpPr/>
            <p:nvPr/>
          </p:nvGrpSpPr>
          <p:grpSpPr>
            <a:xfrm>
              <a:off x="3150809" y="4501157"/>
              <a:ext cx="2250581" cy="1350349"/>
              <a:chOff x="0" y="0"/>
              <a:chExt cx="2250579" cy="1350348"/>
            </a:xfrm>
            <a:grpFill/>
          </p:grpSpPr>
          <p:sp>
            <p:nvSpPr>
              <p:cNvPr id="72" name="Shape 72"/>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sz="2000">
                    <a:solidFill>
                      <a:srgbClr val="FFFFFF"/>
                    </a:solidFill>
                  </a:defRPr>
                </a:pPr>
                <a:endParaRPr sz="1600">
                  <a:latin typeface="Gill Sans MT" panose="020B0502020104020203" pitchFamily="34" charset="0"/>
                </a:endParaRPr>
              </a:p>
            </p:txBody>
          </p:sp>
          <p:sp>
            <p:nvSpPr>
              <p:cNvPr id="73" name="Shape 73"/>
              <p:cNvSpPr/>
              <p:nvPr/>
            </p:nvSpPr>
            <p:spPr>
              <a:xfrm>
                <a:off x="39572" y="39572"/>
                <a:ext cx="2171434" cy="922733"/>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a:solidFill>
                      <a:srgbClr val="FFFFFF"/>
                    </a:solidFill>
                    <a:latin typeface="Gill Sans MT" panose="020B0502020104020203" pitchFamily="34" charset="0"/>
                  </a:rPr>
                  <a:t>COP21 (2015)</a:t>
                </a:r>
              </a:p>
              <a:p>
                <a:pPr marL="254000" indent="-254000">
                  <a:buSzPct val="100000"/>
                  <a:buChar char="•"/>
                </a:pPr>
                <a:r>
                  <a:rPr sz="1600">
                    <a:solidFill>
                      <a:srgbClr val="FFFFFF"/>
                    </a:solidFill>
                    <a:latin typeface="Gill Sans MT" panose="020B0502020104020203" pitchFamily="34" charset="0"/>
                  </a:rPr>
                  <a:t>Global Goal for Adaptation</a:t>
                </a:r>
              </a:p>
            </p:txBody>
          </p:sp>
        </p:grpSp>
        <p:sp>
          <p:nvSpPr>
            <p:cNvPr id="75" name="Shape 75"/>
            <p:cNvSpPr/>
            <p:nvPr/>
          </p:nvSpPr>
          <p:spPr>
            <a:xfrm>
              <a:off x="5600339" y="4897259"/>
              <a:ext cx="502330" cy="558144"/>
            </a:xfrm>
            <a:prstGeom prst="rightArrow">
              <a:avLst>
                <a:gd name="adj1" fmla="val 70000"/>
                <a:gd name="adj2" fmla="val 50000"/>
              </a:avLst>
            </a:prstGeom>
            <a:grpFill/>
            <a:ln w="12700" cap="flat">
              <a:noFill/>
              <a:miter lim="400000"/>
            </a:ln>
            <a:effectLst/>
          </p:spPr>
          <p:txBody>
            <a:bodyPr wrap="square" lIns="0" tIns="0" rIns="0" bIns="0" numCol="1" anchor="ctr">
              <a:noAutofit/>
            </a:bodyPr>
            <a:lstStyle/>
            <a:p>
              <a:pPr lvl="0"/>
              <a:endParaRPr sz="1600">
                <a:latin typeface="Gill Sans MT" panose="020B0502020104020203" pitchFamily="34" charset="0"/>
              </a:endParaRPr>
            </a:p>
          </p:txBody>
        </p:sp>
        <p:grpSp>
          <p:nvGrpSpPr>
            <p:cNvPr id="78" name="Group 78"/>
            <p:cNvGrpSpPr/>
            <p:nvPr/>
          </p:nvGrpSpPr>
          <p:grpSpPr>
            <a:xfrm>
              <a:off x="6301619" y="4501157"/>
              <a:ext cx="2250581" cy="1350349"/>
              <a:chOff x="0" y="0"/>
              <a:chExt cx="2250579" cy="1350348"/>
            </a:xfrm>
            <a:grpFill/>
          </p:grpSpPr>
          <p:sp>
            <p:nvSpPr>
              <p:cNvPr id="76" name="Shape 76"/>
              <p:cNvSpPr/>
              <p:nvPr/>
            </p:nvSpPr>
            <p:spPr>
              <a:xfrm>
                <a:off x="0" y="0"/>
                <a:ext cx="2250579" cy="1350348"/>
              </a:xfrm>
              <a:prstGeom prst="roundRect">
                <a:avLst>
                  <a:gd name="adj" fmla="val 10000"/>
                </a:avLst>
              </a:prstGeom>
              <a:grpFill/>
              <a:ln w="12700" cap="flat">
                <a:noFill/>
                <a:miter lim="400000"/>
              </a:ln>
              <a:effectLst/>
            </p:spPr>
            <p:txBody>
              <a:bodyPr wrap="square" lIns="0" tIns="0" rIns="0" bIns="0" numCol="1" anchor="t">
                <a:noAutofit/>
              </a:bodyPr>
              <a:lstStyle/>
              <a:p>
                <a:pPr lvl="0">
                  <a:defRPr>
                    <a:solidFill>
                      <a:srgbClr val="FFFFFF"/>
                    </a:solidFill>
                  </a:defRPr>
                </a:pPr>
                <a:endParaRPr sz="1600">
                  <a:latin typeface="Gill Sans MT" panose="020B0502020104020203" pitchFamily="34" charset="0"/>
                </a:endParaRPr>
              </a:p>
            </p:txBody>
          </p:sp>
          <p:sp>
            <p:nvSpPr>
              <p:cNvPr id="77" name="Shape 77"/>
              <p:cNvSpPr/>
              <p:nvPr/>
            </p:nvSpPr>
            <p:spPr>
              <a:xfrm>
                <a:off x="39572" y="39572"/>
                <a:ext cx="2171434" cy="922733"/>
              </a:xfrm>
              <a:prstGeom prst="rect">
                <a:avLst/>
              </a:prstGeom>
              <a:grp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lvl="0"/>
                <a:r>
                  <a:rPr sz="1600" dirty="0">
                    <a:solidFill>
                      <a:srgbClr val="FFFFFF"/>
                    </a:solidFill>
                    <a:latin typeface="Gill Sans MT" panose="020B0502020104020203" pitchFamily="34" charset="0"/>
                  </a:rPr>
                  <a:t>COP2</a:t>
                </a:r>
                <a:r>
                  <a:rPr lang="en-GB" sz="1600" dirty="0">
                    <a:solidFill>
                      <a:srgbClr val="FFFFFF"/>
                    </a:solidFill>
                    <a:latin typeface="Gill Sans MT" panose="020B0502020104020203" pitchFamily="34" charset="0"/>
                  </a:rPr>
                  <a:t>4</a:t>
                </a:r>
                <a:r>
                  <a:rPr sz="1600" dirty="0">
                    <a:solidFill>
                      <a:srgbClr val="FFFFFF"/>
                    </a:solidFill>
                    <a:latin typeface="Gill Sans MT" panose="020B0502020104020203" pitchFamily="34" charset="0"/>
                  </a:rPr>
                  <a:t> (201</a:t>
                </a:r>
                <a:r>
                  <a:rPr lang="en-GB" sz="1600" dirty="0">
                    <a:solidFill>
                      <a:srgbClr val="FFFFFF"/>
                    </a:solidFill>
                    <a:latin typeface="Gill Sans MT" panose="020B0502020104020203" pitchFamily="34" charset="0"/>
                  </a:rPr>
                  <a:t>8</a:t>
                </a:r>
                <a:r>
                  <a:rPr sz="1600" dirty="0">
                    <a:solidFill>
                      <a:srgbClr val="FFFFFF"/>
                    </a:solidFill>
                    <a:latin typeface="Gill Sans MT" panose="020B0502020104020203" pitchFamily="34" charset="0"/>
                  </a:rPr>
                  <a:t>)</a:t>
                </a:r>
              </a:p>
              <a:p>
                <a:pPr marL="228600" indent="-228600">
                  <a:buSzPct val="100000"/>
                  <a:buChar char="•"/>
                </a:pPr>
                <a:r>
                  <a:rPr sz="1600" dirty="0">
                    <a:solidFill>
                      <a:srgbClr val="FFFFFF"/>
                    </a:solidFill>
                    <a:latin typeface="Gill Sans MT" panose="020B0502020104020203" pitchFamily="34" charset="0"/>
                  </a:rPr>
                  <a:t>MPG for Adaptation Communication</a:t>
                </a:r>
              </a:p>
            </p:txBody>
          </p:sp>
        </p:grpSp>
      </p:grpSp>
    </p:spTree>
    <p:extLst>
      <p:ext uri="{BB962C8B-B14F-4D97-AF65-F5344CB8AC3E}">
        <p14:creationId xmlns:p14="http://schemas.microsoft.com/office/powerpoint/2010/main" val="321511262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516569-3814-49D6-9D7D-1B34B6A6B4DE}"/>
              </a:ext>
            </a:extLst>
          </p:cNvPr>
          <p:cNvSpPr/>
          <p:nvPr/>
        </p:nvSpPr>
        <p:spPr>
          <a:xfrm>
            <a:off x="1352346" y="944724"/>
            <a:ext cx="6552728" cy="648072"/>
          </a:xfrm>
          <a:prstGeom prst="rect">
            <a:avLst/>
          </a:prstGeom>
          <a:solidFill>
            <a:srgbClr val="B366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Shape 83"/>
          <p:cNvSpPr>
            <a:spLocks noGrp="1"/>
          </p:cNvSpPr>
          <p:nvPr>
            <p:ph type="title"/>
          </p:nvPr>
        </p:nvSpPr>
        <p:spPr>
          <a:xfrm>
            <a:off x="562283" y="46299"/>
            <a:ext cx="7886701" cy="994172"/>
          </a:xfrm>
          <a:prstGeom prst="rect">
            <a:avLst/>
          </a:prstGeom>
        </p:spPr>
        <p:txBody>
          <a:bodyPr vert="horz" wrap="square" lIns="0" tIns="0" rIns="0" bIns="0" numCol="1" anchor="ctr" anchorCtr="0" compatLnSpc="1">
            <a:prstTxWarp prst="textNoShape">
              <a:avLst/>
            </a:prstTxWarp>
            <a:normAutofit/>
          </a:bodyPr>
          <a:lstStyle/>
          <a:p>
            <a:pPr lvl="0" algn="l">
              <a:defRPr sz="1800"/>
            </a:pPr>
            <a:r>
              <a:rPr lang="en-GB" sz="2000" u="sng" kern="1200" dirty="0">
                <a:solidFill>
                  <a:srgbClr val="660066"/>
                </a:solidFill>
                <a:latin typeface="Gill Sans" pitchFamily="34" charset="0"/>
                <a:ea typeface="+mn-ea"/>
                <a:cs typeface="+mn-cs"/>
              </a:rPr>
              <a:t>Adaptation and </a:t>
            </a:r>
            <a:r>
              <a:rPr sz="2000" u="sng" kern="1200" dirty="0">
                <a:solidFill>
                  <a:srgbClr val="660066"/>
                </a:solidFill>
                <a:latin typeface="Gill Sans" pitchFamily="34" charset="0"/>
                <a:ea typeface="+mn-ea"/>
                <a:cs typeface="+mn-cs"/>
              </a:rPr>
              <a:t>The Paris Agreement</a:t>
            </a:r>
          </a:p>
        </p:txBody>
      </p:sp>
      <p:sp>
        <p:nvSpPr>
          <p:cNvPr id="84" name="Shape 84"/>
          <p:cNvSpPr>
            <a:spLocks noGrp="1"/>
          </p:cNvSpPr>
          <p:nvPr>
            <p:ph type="body" idx="1"/>
          </p:nvPr>
        </p:nvSpPr>
        <p:spPr>
          <a:xfrm>
            <a:off x="452500" y="994170"/>
            <a:ext cx="8352421" cy="5863830"/>
          </a:xfrm>
          <a:prstGeom prst="rect">
            <a:avLst/>
          </a:prstGeom>
        </p:spPr>
        <p:txBody>
          <a:bodyPr vert="horz" wrap="square" lIns="0" tIns="0" rIns="0" bIns="0" numCol="1" anchor="t" anchorCtr="0" compatLnSpc="1">
            <a:prstTxWarp prst="textNoShape">
              <a:avLst/>
            </a:prstTxWarp>
            <a:normAutofit/>
          </a:bodyPr>
          <a:lstStyle/>
          <a:p>
            <a:pPr marL="0" indent="0" algn="ctr" defTabSz="896111">
              <a:lnSpc>
                <a:spcPct val="150000"/>
              </a:lnSpc>
              <a:spcBef>
                <a:spcPts val="900"/>
              </a:spcBef>
              <a:buNone/>
              <a:defRPr sz="1800"/>
            </a:pPr>
            <a:r>
              <a:rPr lang="en-GB" sz="2400" i="1" kern="1200" dirty="0">
                <a:solidFill>
                  <a:schemeClr val="bg1"/>
                </a:solidFill>
                <a:latin typeface="Gill Sans" pitchFamily="34" charset="0"/>
              </a:rPr>
              <a:t>- </a:t>
            </a:r>
            <a:r>
              <a:rPr sz="2400" i="1" kern="1200" dirty="0">
                <a:solidFill>
                  <a:schemeClr val="bg1"/>
                </a:solidFill>
                <a:latin typeface="Gill Sans" pitchFamily="34" charset="0"/>
              </a:rPr>
              <a:t>The More We Mitigate the Less We Have To Adapt. </a:t>
            </a:r>
            <a:endParaRPr sz="2400" kern="1200" dirty="0">
              <a:solidFill>
                <a:schemeClr val="bg1"/>
              </a:solidFill>
              <a:latin typeface="Gill Sans" pitchFamily="34" charset="0"/>
            </a:endParaRPr>
          </a:p>
          <a:p>
            <a:pPr marL="160019" indent="-160019" algn="just" defTabSz="896111">
              <a:lnSpc>
                <a:spcPct val="150000"/>
              </a:lnSpc>
              <a:spcBef>
                <a:spcPts val="900"/>
              </a:spcBef>
              <a:defRPr sz="1800"/>
            </a:pPr>
            <a:r>
              <a:rPr sz="2400" kern="1200" dirty="0">
                <a:solidFill>
                  <a:srgbClr val="660066"/>
                </a:solidFill>
                <a:latin typeface="Gill Sans" pitchFamily="34" charset="0"/>
              </a:rPr>
              <a:t>The Agreement establishes a global goal for adaptation, The goal is:</a:t>
            </a:r>
          </a:p>
          <a:p>
            <a:pPr marL="414089" lvl="1" indent="-239845" defTabSz="896111">
              <a:lnSpc>
                <a:spcPct val="150000"/>
              </a:lnSpc>
              <a:spcBef>
                <a:spcPts val="400"/>
              </a:spcBef>
              <a:defRPr sz="1800"/>
            </a:pPr>
            <a:r>
              <a:rPr sz="2400" kern="1200" dirty="0">
                <a:solidFill>
                  <a:srgbClr val="660066"/>
                </a:solidFill>
                <a:latin typeface="Gill Sans" pitchFamily="34" charset="0"/>
                <a:ea typeface="+mn-ea"/>
                <a:cs typeface="+mn-cs"/>
              </a:rPr>
              <a:t>to enhance adaptive capacity and resilience;</a:t>
            </a:r>
          </a:p>
          <a:p>
            <a:pPr marL="414089" lvl="1" indent="-239845" defTabSz="896111">
              <a:lnSpc>
                <a:spcPct val="150000"/>
              </a:lnSpc>
              <a:spcBef>
                <a:spcPts val="400"/>
              </a:spcBef>
              <a:defRPr sz="1800"/>
            </a:pPr>
            <a:r>
              <a:rPr sz="2400" kern="1200" dirty="0">
                <a:solidFill>
                  <a:srgbClr val="660066"/>
                </a:solidFill>
                <a:latin typeface="Gill Sans" pitchFamily="34" charset="0"/>
                <a:ea typeface="+mn-ea"/>
                <a:cs typeface="+mn-cs"/>
              </a:rPr>
              <a:t>to reduce vulnerability, with a view to contributing to sustainable development;</a:t>
            </a:r>
          </a:p>
          <a:p>
            <a:pPr marL="414089" lvl="1" indent="-239845" algn="just" defTabSz="896111">
              <a:lnSpc>
                <a:spcPct val="150000"/>
              </a:lnSpc>
              <a:spcBef>
                <a:spcPts val="400"/>
              </a:spcBef>
              <a:defRPr sz="1800"/>
            </a:pPr>
            <a:r>
              <a:rPr sz="2400" kern="1200" dirty="0">
                <a:solidFill>
                  <a:srgbClr val="660066"/>
                </a:solidFill>
                <a:latin typeface="Gill Sans" pitchFamily="34" charset="0"/>
                <a:ea typeface="+mn-ea"/>
                <a:cs typeface="+mn-cs"/>
              </a:rPr>
              <a:t>and ensuring an adequate adaptation response in the context of the goal of holding average global warming well below 2 degrees C and pursuing efforts to hold it below 1.5 degrees C.</a:t>
            </a:r>
          </a:p>
        </p:txBody>
      </p:sp>
    </p:spTree>
    <p:extLst>
      <p:ext uri="{BB962C8B-B14F-4D97-AF65-F5344CB8AC3E}">
        <p14:creationId xmlns:p14="http://schemas.microsoft.com/office/powerpoint/2010/main" val="3664536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593673" y="0"/>
            <a:ext cx="7886701" cy="994172"/>
          </a:xfrm>
          <a:prstGeom prst="rect">
            <a:avLst/>
          </a:prstGeom>
        </p:spPr>
        <p:txBody>
          <a:bodyPr vert="horz" wrap="square" lIns="0" tIns="0" rIns="0" bIns="0" numCol="1" anchor="ctr" anchorCtr="0" compatLnSpc="1">
            <a:prstTxWarp prst="textNoShape">
              <a:avLst/>
            </a:prstTxWarp>
            <a:normAutofit/>
          </a:bodyPr>
          <a:lstStyle>
            <a:lvl1pPr>
              <a:defRPr u="sng"/>
            </a:lvl1pPr>
          </a:lstStyle>
          <a:p>
            <a:pPr lvl="0" algn="l">
              <a:defRPr sz="1800" u="none"/>
            </a:pPr>
            <a:r>
              <a:rPr lang="en-GB" sz="2000" b="1" kern="1200" dirty="0">
                <a:solidFill>
                  <a:srgbClr val="660066"/>
                </a:solidFill>
                <a:latin typeface="Gill Sans" pitchFamily="34" charset="0"/>
                <a:ea typeface="+mn-ea"/>
                <a:cs typeface="+mn-cs"/>
              </a:rPr>
              <a:t>Cont’d</a:t>
            </a:r>
            <a:endParaRPr sz="2000" b="1" kern="1200" dirty="0">
              <a:solidFill>
                <a:srgbClr val="660066"/>
              </a:solidFill>
              <a:latin typeface="Gill Sans" pitchFamily="34" charset="0"/>
              <a:ea typeface="+mn-ea"/>
              <a:cs typeface="+mn-cs"/>
            </a:endParaRPr>
          </a:p>
        </p:txBody>
      </p:sp>
      <p:sp>
        <p:nvSpPr>
          <p:cNvPr id="87" name="Shape 87"/>
          <p:cNvSpPr>
            <a:spLocks noGrp="1"/>
          </p:cNvSpPr>
          <p:nvPr>
            <p:ph type="body" idx="1"/>
          </p:nvPr>
        </p:nvSpPr>
        <p:spPr>
          <a:xfrm>
            <a:off x="164468" y="1340768"/>
            <a:ext cx="8492617" cy="5328592"/>
          </a:xfrm>
          <a:prstGeom prst="rect">
            <a:avLst/>
          </a:prstGeom>
        </p:spPr>
        <p:txBody>
          <a:bodyPr vert="horz" wrap="square" lIns="0" tIns="0" rIns="0" bIns="0" numCol="1" anchor="t" anchorCtr="0" compatLnSpc="1">
            <a:prstTxWarp prst="textNoShape">
              <a:avLst/>
            </a:prstTxWarp>
            <a:normAutofit/>
          </a:bodyPr>
          <a:lstStyle/>
          <a:p>
            <a:pPr marL="295835" indent="-295835" algn="just">
              <a:lnSpc>
                <a:spcPct val="150000"/>
              </a:lnSpc>
              <a:defRPr sz="1800"/>
            </a:pPr>
            <a:r>
              <a:rPr lang="en-GB" sz="2400" kern="1200" dirty="0">
                <a:solidFill>
                  <a:srgbClr val="660066"/>
                </a:solidFill>
                <a:latin typeface="Gill Sans" pitchFamily="34" charset="0"/>
              </a:rPr>
              <a:t>PA makes </a:t>
            </a:r>
            <a:r>
              <a:rPr sz="2400" kern="1200" dirty="0">
                <a:solidFill>
                  <a:srgbClr val="660066"/>
                </a:solidFill>
                <a:latin typeface="Gill Sans" pitchFamily="34" charset="0"/>
              </a:rPr>
              <a:t>the link between finance and adaptation; </a:t>
            </a:r>
          </a:p>
          <a:p>
            <a:pPr marL="295835" indent="-295835" algn="just">
              <a:lnSpc>
                <a:spcPct val="150000"/>
              </a:lnSpc>
              <a:defRPr sz="1800"/>
            </a:pPr>
            <a:r>
              <a:rPr lang="en-GB" sz="2400" kern="1200" dirty="0">
                <a:solidFill>
                  <a:srgbClr val="660066"/>
                </a:solidFill>
                <a:latin typeface="Gill Sans" pitchFamily="34" charset="0"/>
              </a:rPr>
              <a:t>PA </a:t>
            </a:r>
            <a:r>
              <a:rPr sz="2400" kern="1200" dirty="0">
                <a:solidFill>
                  <a:srgbClr val="660066"/>
                </a:solidFill>
                <a:latin typeface="Gill Sans" pitchFamily="34" charset="0"/>
              </a:rPr>
              <a:t>set up as a vehicle for cooperation between countries to share experiences and strengthen collective knowledge </a:t>
            </a:r>
            <a:endParaRPr lang="en-GB" sz="2400" kern="1200" dirty="0">
              <a:solidFill>
                <a:srgbClr val="660066"/>
              </a:solidFill>
              <a:latin typeface="Gill Sans" pitchFamily="34" charset="0"/>
            </a:endParaRPr>
          </a:p>
          <a:p>
            <a:pPr marL="295835" indent="-295835" algn="just">
              <a:lnSpc>
                <a:spcPct val="150000"/>
              </a:lnSpc>
              <a:defRPr sz="1800"/>
            </a:pPr>
            <a:r>
              <a:rPr sz="2400" kern="1200" dirty="0">
                <a:solidFill>
                  <a:srgbClr val="660066"/>
                </a:solidFill>
                <a:latin typeface="Gill Sans" pitchFamily="34" charset="0"/>
              </a:rPr>
              <a:t>Countries [will] be communicating periodically reflecting their priorities, implementation and support needs, plans and actions through a registry that will be established.</a:t>
            </a:r>
          </a:p>
        </p:txBody>
      </p:sp>
    </p:spTree>
    <p:extLst>
      <p:ext uri="{BB962C8B-B14F-4D97-AF65-F5344CB8AC3E}">
        <p14:creationId xmlns:p14="http://schemas.microsoft.com/office/powerpoint/2010/main" val="3077237406"/>
      </p:ext>
    </p:extLst>
  </p:cSld>
  <p:clrMapOvr>
    <a:masterClrMapping/>
  </p:clrMapOvr>
  <p:transition spd="med"/>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21038</TotalTime>
  <Words>842</Words>
  <Application>Microsoft Office PowerPoint</Application>
  <PresentationFormat>A4 Paper (210x297 mm)</PresentationFormat>
  <Paragraphs>97</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Gill Sans</vt:lpstr>
      <vt:lpstr>Gill Sans MT</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Evolution and Timeline of International Framework for Adaptation </vt:lpstr>
      <vt:lpstr>Adaptation and The Paris Agreement</vt:lpstr>
      <vt:lpstr>Cont’d</vt:lpstr>
      <vt:lpstr>The ‘How and What’ to Communicate: The Paris Rulebook</vt:lpstr>
      <vt:lpstr>Next Steps and Recommendations</vt:lpstr>
      <vt:lpstr>PowerPoint Presentation</vt:lpstr>
    </vt:vector>
  </TitlesOfParts>
  <Company>OIES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Binyam Gebreyes</cp:lastModifiedBy>
  <cp:revision>506</cp:revision>
  <dcterms:created xsi:type="dcterms:W3CDTF">2003-02-10T11:42:57Z</dcterms:created>
  <dcterms:modified xsi:type="dcterms:W3CDTF">2019-04-28T18:47:11Z</dcterms:modified>
</cp:coreProperties>
</file>