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1" r:id="rId2"/>
    <p:sldId id="435" r:id="rId3"/>
    <p:sldId id="438" r:id="rId4"/>
    <p:sldId id="436" r:id="rId5"/>
    <p:sldId id="439" r:id="rId6"/>
    <p:sldId id="444" r:id="rId7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FF"/>
    <a:srgbClr val="FFFF00"/>
    <a:srgbClr val="00FF00"/>
    <a:srgbClr val="CC3300"/>
    <a:srgbClr val="6600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8" autoAdjust="0"/>
    <p:restoredTop sz="87994" autoAdjust="0"/>
  </p:normalViewPr>
  <p:slideViewPr>
    <p:cSldViewPr showGuides="1">
      <p:cViewPr>
        <p:scale>
          <a:sx n="102" d="100"/>
          <a:sy n="102" d="100"/>
        </p:scale>
        <p:origin x="1400" y="8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2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6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68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569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78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59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12913" y="2098298"/>
            <a:ext cx="75612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200" dirty="0" smtClean="0">
                <a:solidFill>
                  <a:srgbClr val="660066"/>
                </a:solidFill>
                <a:latin typeface="Gill Sans MT" pitchFamily="34" charset="0"/>
              </a:rPr>
              <a:t>GLOBAL STOCKTAKE</a:t>
            </a:r>
          </a:p>
          <a:p>
            <a:pPr eaLnBrk="0" hangingPunct="0"/>
            <a:endParaRPr lang="en-GB" sz="3200" cap="small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3200" cap="small" dirty="0" smtClean="0">
                <a:solidFill>
                  <a:srgbClr val="660066"/>
                </a:solidFill>
                <a:latin typeface="Gill Sans MT" pitchFamily="34" charset="0"/>
              </a:rPr>
              <a:t>ECBI 2017</a:t>
            </a:r>
            <a:endParaRPr lang="en-GB" cap="small" dirty="0" smtClean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 dirty="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Topics Covered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781" y="1160748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Gill Sans" charset="0"/>
                <a:ea typeface="Gill Sans" charset="0"/>
                <a:cs typeface="Gill Sans" charset="0"/>
              </a:rPr>
              <a:t>Context of the Global Stocktake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Gill Sans" charset="0"/>
              <a:ea typeface="Gill Sans" charset="0"/>
              <a:cs typeface="Gill Sans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Gill Sans" charset="0"/>
                <a:ea typeface="Gill Sans" charset="0"/>
                <a:cs typeface="Gill Sans" charset="0"/>
              </a:rPr>
              <a:t>Basic structure of the Stocktake</a:t>
            </a:r>
            <a:endParaRPr lang="en-US" sz="2000" dirty="0">
              <a:latin typeface="Gill Sans" charset="0"/>
              <a:ea typeface="Gill Sans" charset="0"/>
              <a:cs typeface="Gill Sans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Gill Sans" charset="0"/>
              <a:ea typeface="Gill Sans" charset="0"/>
              <a:cs typeface="Gill Sans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Gill Sans" charset="0"/>
                <a:ea typeface="Gill Sans" charset="0"/>
                <a:cs typeface="Gill Sans" charset="0"/>
              </a:rPr>
              <a:t>Key issues for </a:t>
            </a:r>
            <a:r>
              <a:rPr lang="en-US" sz="2000" dirty="0" smtClean="0">
                <a:latin typeface="Gill Sans" charset="0"/>
                <a:ea typeface="Gill Sans" charset="0"/>
                <a:cs typeface="Gill Sans" charset="0"/>
              </a:rPr>
              <a:t>further clarity</a:t>
            </a:r>
            <a:endParaRPr lang="en-US" sz="2000" dirty="0" smtClean="0">
              <a:latin typeface="Gill Sans" charset="0"/>
              <a:ea typeface="Gill Sans" charset="0"/>
              <a:cs typeface="Gill Sans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Gill Sans" charset="0"/>
              <a:ea typeface="Gill Sans" charset="0"/>
              <a:cs typeface="Gill Sans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Gill Sans" charset="0"/>
                <a:ea typeface="Gill Sans" charset="0"/>
                <a:cs typeface="Gill Sans" charset="0"/>
              </a:rPr>
              <a:t>Process Model for the Stocktake</a:t>
            </a:r>
            <a:endParaRPr lang="en-US" sz="20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Context of the Stocktake 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781" y="116074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Objective: “</a:t>
            </a:r>
            <a:r>
              <a:rPr lang="en-GB" sz="1800" dirty="0">
                <a:latin typeface="Gill Sans" charset="0"/>
                <a:ea typeface="Gill Sans" charset="0"/>
                <a:cs typeface="Gill Sans" charset="0"/>
              </a:rPr>
              <a:t>periodically take stock of the implementation of this Agreement to assess the collective progress towards achieving the purpose of this Agreement and its long-term goals”</a:t>
            </a:r>
            <a:r>
              <a:rPr lang="en-US" sz="1800" dirty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GB" sz="1800" dirty="0">
                <a:latin typeface="Gill Sans" charset="0"/>
                <a:ea typeface="Gill Sans" charset="0"/>
                <a:cs typeface="Gill Sans" charset="0"/>
              </a:rPr>
              <a:t>Article </a:t>
            </a: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14-1</a:t>
            </a:r>
          </a:p>
          <a:p>
            <a:pPr marL="457200" indent="-457200" algn="just">
              <a:buFont typeface="Arial" charset="0"/>
              <a:buChar char="•"/>
            </a:pPr>
            <a:endParaRPr lang="en-US" sz="1800" dirty="0">
              <a:latin typeface="Gill Sans" charset="0"/>
              <a:ea typeface="Gill Sans" charset="0"/>
              <a:cs typeface="Gill Sans" charset="0"/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en-US" sz="1800" dirty="0">
                <a:latin typeface="Gill Sans" charset="0"/>
                <a:ea typeface="Gill Sans" charset="0"/>
                <a:cs typeface="Gill Sans" charset="0"/>
              </a:rPr>
              <a:t>Purpose: </a:t>
            </a:r>
            <a:r>
              <a:rPr lang="en-GB" sz="1800" dirty="0">
                <a:latin typeface="Gill Sans" charset="0"/>
                <a:ea typeface="Gill Sans" charset="0"/>
                <a:cs typeface="Gill Sans" charset="0"/>
              </a:rPr>
              <a:t>“</a:t>
            </a:r>
            <a:r>
              <a:rPr lang="is-IS" sz="1800" dirty="0">
                <a:latin typeface="Gill Sans" charset="0"/>
                <a:ea typeface="Gill Sans" charset="0"/>
                <a:cs typeface="Gill Sans" charset="0"/>
              </a:rPr>
              <a:t>…</a:t>
            </a:r>
            <a:r>
              <a:rPr lang="en-GB" sz="1800" dirty="0">
                <a:latin typeface="Gill Sans" charset="0"/>
                <a:ea typeface="Gill Sans" charset="0"/>
                <a:cs typeface="Gill Sans" charset="0"/>
              </a:rPr>
              <a:t>inform Parties in updating and enhancing, in a nationally determined manner, action and support </a:t>
            </a:r>
            <a:r>
              <a:rPr lang="is-IS" sz="1800" dirty="0">
                <a:latin typeface="Gill Sans" charset="0"/>
                <a:ea typeface="Gill Sans" charset="0"/>
                <a:cs typeface="Gill Sans" charset="0"/>
              </a:rPr>
              <a:t>… </a:t>
            </a:r>
            <a:r>
              <a:rPr lang="en-US" sz="1800" dirty="0">
                <a:latin typeface="Gill Sans" charset="0"/>
                <a:ea typeface="Gill Sans" charset="0"/>
                <a:cs typeface="Gill Sans" charset="0"/>
              </a:rPr>
              <a:t>enhancing international cooperation for climate action</a:t>
            </a:r>
            <a:r>
              <a:rPr lang="en-GB" sz="1800" dirty="0">
                <a:latin typeface="Gill Sans" charset="0"/>
                <a:ea typeface="Gill Sans" charset="0"/>
                <a:cs typeface="Gill Sans" charset="0"/>
              </a:rPr>
              <a:t>” Article </a:t>
            </a: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14-3</a:t>
            </a:r>
            <a:endParaRPr lang="en-US" sz="1800" dirty="0" smtClean="0">
              <a:latin typeface="Gill Sans" charset="0"/>
              <a:ea typeface="Gill Sans" charset="0"/>
              <a:cs typeface="Gill Sans" charset="0"/>
            </a:endParaRPr>
          </a:p>
          <a:p>
            <a:pPr marL="457200" indent="-457200" algn="just">
              <a:buFont typeface="Arial" charset="0"/>
              <a:buChar char="•"/>
            </a:pPr>
            <a:endParaRPr lang="en-US" sz="1800" dirty="0">
              <a:latin typeface="Gill Sans" charset="0"/>
              <a:ea typeface="Gill Sans" charset="0"/>
              <a:cs typeface="Gill Sans" charset="0"/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en-US" sz="1800" dirty="0" smtClean="0">
                <a:latin typeface="Gill Sans" charset="0"/>
                <a:ea typeface="Gill Sans" charset="0"/>
                <a:cs typeface="Gill Sans" charset="0"/>
              </a:rPr>
              <a:t>Adequacy and Gaps: collective progress is assessed against purpose and goals, hence for mitigation Article 2a &amp; 4-1; Adaptation Article 2b &amp; 7-1; Finance Article 2c &amp; 9</a:t>
            </a:r>
          </a:p>
          <a:p>
            <a:pPr marL="457200" indent="-457200" algn="just">
              <a:buFont typeface="Arial" charset="0"/>
              <a:buChar char="•"/>
            </a:pPr>
            <a:endParaRPr lang="en-US" sz="1800" dirty="0">
              <a:latin typeface="Gill Sans" charset="0"/>
              <a:ea typeface="Gill Sans" charset="0"/>
              <a:cs typeface="Gill Sans" charset="0"/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en-US" sz="1800" dirty="0">
                <a:latin typeface="Gill Sans" charset="0"/>
                <a:ea typeface="Gill Sans" charset="0"/>
                <a:cs typeface="Gill Sans" charset="0"/>
              </a:rPr>
              <a:t>Considerations: </a:t>
            </a:r>
            <a:r>
              <a:rPr lang="en-US" sz="1800" dirty="0" smtClean="0">
                <a:latin typeface="Gill Sans" charset="0"/>
                <a:ea typeface="Gill Sans" charset="0"/>
                <a:cs typeface="Gill Sans" charset="0"/>
              </a:rPr>
              <a:t>“ </a:t>
            </a:r>
            <a:r>
              <a:rPr lang="is-IS" sz="180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r>
              <a:rPr lang="en-US" sz="1800" dirty="0" smtClean="0">
                <a:latin typeface="Gill Sans" charset="0"/>
                <a:ea typeface="Gill Sans" charset="0"/>
                <a:cs typeface="Gill Sans" charset="0"/>
              </a:rPr>
              <a:t>a </a:t>
            </a:r>
            <a:r>
              <a:rPr lang="en-US" sz="1800" dirty="0">
                <a:latin typeface="Gill Sans" charset="0"/>
                <a:ea typeface="Gill Sans" charset="0"/>
                <a:cs typeface="Gill Sans" charset="0"/>
              </a:rPr>
              <a:t>comprehensive and facilitative manner, considering mitigation, adaptation and the means of implementation and support, and in the light of equity and the best available </a:t>
            </a:r>
            <a:r>
              <a:rPr lang="en-US" sz="1800" dirty="0" smtClean="0">
                <a:latin typeface="Gill Sans" charset="0"/>
                <a:ea typeface="Gill Sans" charset="0"/>
                <a:cs typeface="Gill Sans" charset="0"/>
              </a:rPr>
              <a:t>science.” Article 14-1 </a:t>
            </a:r>
            <a:endParaRPr lang="en-US" sz="1800" dirty="0">
              <a:latin typeface="Gill Sans" charset="0"/>
              <a:ea typeface="Gill Sans" charset="0"/>
              <a:cs typeface="Gill Sans" charset="0"/>
            </a:endParaRPr>
          </a:p>
          <a:p>
            <a:pPr marL="457200" indent="-457200" algn="just">
              <a:buFont typeface="Arial" charset="0"/>
              <a:buChar char="•"/>
            </a:pPr>
            <a:endParaRPr lang="en-US" sz="18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Basic Structure of the Stocktake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95264"/>
              </p:ext>
            </p:extLst>
          </p:nvPr>
        </p:nvGraphicFramePr>
        <p:xfrm>
          <a:off x="581765" y="1412776"/>
          <a:ext cx="8028892" cy="4068452"/>
        </p:xfrm>
        <a:graphic>
          <a:graphicData uri="http://schemas.openxmlformats.org/drawingml/2006/table">
            <a:tbl>
              <a:tblPr firstRow="1" firstCol="1" bandRow="1"/>
              <a:tblGrid>
                <a:gridCol w="1449005"/>
                <a:gridCol w="2281614"/>
                <a:gridCol w="2037886"/>
                <a:gridCol w="2260387"/>
              </a:tblGrid>
              <a:tr h="67042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effectLst/>
                          <a:latin typeface="Calibri" charset="0"/>
                        </a:rPr>
                        <a:t>INPUTS</a:t>
                      </a:r>
                      <a:r>
                        <a:rPr lang="en-US" sz="1200" dirty="0" smtClean="0">
                          <a:effectLst/>
                          <a:latin typeface="Calibri" charset="0"/>
                        </a:rPr>
                        <a:t> </a:t>
                      </a:r>
                      <a:endParaRPr lang="en-US" sz="1200" dirty="0">
                        <a:effectLst/>
                        <a:latin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ELEMENTS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OUTPUTS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PURPOSE/OUTCOME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34709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charset="2"/>
                        <a:buChar char=""/>
                      </a:pP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information to determine the benchmark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PROCESS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BENCHMARK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charset="2"/>
                        <a:buChar char=""/>
                      </a:pPr>
                      <a:r>
                        <a:rPr lang="en-GB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understanding of/agreement about the benchmark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6235" marR="0" indent="-1377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Adequacy in relation</a:t>
                      </a:r>
                      <a:r>
                        <a:rPr lang="en-US" sz="12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to the </a:t>
                      </a:r>
                      <a:r>
                        <a:rPr lang="en-US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Temperature Goal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0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GAP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charset="2"/>
                        <a:buChar char=""/>
                      </a:pP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estimation of the scale, </a:t>
                      </a:r>
                      <a:b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</a:b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size, nature of the gap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charset="2"/>
                        <a:buChar char=""/>
                      </a:pP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information about </a:t>
                      </a:r>
                      <a:b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</a:b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options to close the gap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charset="2"/>
                        <a:buChar char=""/>
                      </a:pP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…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688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activities to ultimately enhance ambition and close the </a:t>
                      </a:r>
                      <a:r>
                        <a:rPr lang="en-US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gap, equity considerations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257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charset="2"/>
                        <a:buChar char=""/>
                      </a:pP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information to </a:t>
                      </a:r>
                      <a:b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</a:b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assess or estimate</a:t>
                      </a:r>
                      <a:b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</a:b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the current state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CURRENT STATE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charset="2"/>
                        <a:buChar char=""/>
                      </a:pP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estimation of current state in aggregate (collective progress)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charset="2"/>
                        <a:buChar char=""/>
                      </a:pPr>
                      <a:r>
                        <a:rPr lang="en-GB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enhanced understanding/ clarity of individual undertakings (collective undertaking)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6235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charset="2"/>
                        <a:buChar char=""/>
                      </a:pPr>
                      <a:r>
                        <a:rPr lang="en-GB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activities </a:t>
                      </a:r>
                      <a:r>
                        <a:rPr lang="en-GB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leading to updating and enhancing of action, support </a:t>
                      </a:r>
                      <a:r>
                        <a:rPr lang="en-GB" sz="12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+</a:t>
                      </a:r>
                      <a:r>
                        <a:rPr lang="en-GB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cooperation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4180591" y="1991932"/>
            <a:ext cx="333375" cy="2525713"/>
          </a:xfrm>
          <a:prstGeom prst="rightArrow">
            <a:avLst>
              <a:gd name="adj1" fmla="val 50000"/>
              <a:gd name="adj2" fmla="val 7882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100" b="1" dirty="0">
                <a:effectLst/>
                <a:ea typeface="Calibri" charset="0"/>
                <a:cs typeface="Times New Roman" charset="0"/>
              </a:rPr>
              <a:t>PROCESS</a:t>
            </a:r>
            <a:endParaRPr lang="en-US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945994" y="2184145"/>
            <a:ext cx="331787" cy="2525713"/>
          </a:xfrm>
          <a:prstGeom prst="rightArrow">
            <a:avLst>
              <a:gd name="adj1" fmla="val 50000"/>
              <a:gd name="adj2" fmla="val 7882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effectLst/>
                <a:ea typeface="Calibri" charset="0"/>
                <a:cs typeface="Times New Roman" charset="0"/>
              </a:rPr>
              <a:t>PROCESS</a:t>
            </a:r>
            <a:endParaRPr lang="en-US" sz="11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286526" y="2139013"/>
            <a:ext cx="379114" cy="2525713"/>
          </a:xfrm>
          <a:prstGeom prst="rightArrow">
            <a:avLst>
              <a:gd name="adj1" fmla="val 50000"/>
              <a:gd name="adj2" fmla="val 7882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effectLst/>
                <a:ea typeface="Calibri" charset="0"/>
                <a:cs typeface="Times New Roman" charset="0"/>
              </a:rPr>
              <a:t>PROCESS</a:t>
            </a:r>
            <a:endParaRPr lang="en-US" sz="11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712640" y="224086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70768" y="1662670"/>
            <a:ext cx="1436688" cy="5873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 b="1">
                <a:effectLst/>
                <a:ea typeface="Calibri" charset="0"/>
                <a:cs typeface="Times New Roman" charset="0"/>
              </a:rPr>
              <a:t>BENCHMARK</a:t>
            </a:r>
            <a:endParaRPr lang="en-US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2430483" y="2858708"/>
            <a:ext cx="1435100" cy="792162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 b="1">
                <a:effectLst/>
                <a:ea typeface="Calibri" charset="0"/>
                <a:cs typeface="Times New Roman" charset="0"/>
              </a:rPr>
              <a:t>GAP</a:t>
            </a:r>
            <a:endParaRPr lang="en-US" sz="11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0768" y="3763327"/>
            <a:ext cx="1436688" cy="58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 b="1">
                <a:effectLst/>
                <a:ea typeface="Calibri" charset="0"/>
                <a:cs typeface="Times New Roman" charset="0"/>
              </a:rPr>
              <a:t>CURRENT STATE</a:t>
            </a:r>
            <a:endParaRPr lang="en-US" sz="11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1712640" y="269806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01219" y="5658010"/>
            <a:ext cx="2009438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rPr>
              <a:t>Source:  Holz, Ngwadla, 2016</a:t>
            </a:r>
            <a:endParaRPr lang="en-US" sz="1200" dirty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7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Key issues for </a:t>
            </a:r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further clarity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484" y="1036474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MEANING OF COLLECTIVE PROGRESS: </a:t>
            </a: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Different views on whether it is about the </a:t>
            </a: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assessment targets &amp; transformation </a:t>
            </a:r>
            <a:r>
              <a:rPr lang="en-GB" sz="1800" b="1" dirty="0" smtClean="0">
                <a:latin typeface="Gill Sans" charset="0"/>
                <a:ea typeface="Gill Sans" charset="0"/>
                <a:cs typeface="Gill Sans" charset="0"/>
              </a:rPr>
              <a:t>vs</a:t>
            </a: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  Assess specific mitigation, adaptation aspects</a:t>
            </a:r>
          </a:p>
          <a:p>
            <a:pPr marL="285750" lvl="0" indent="-285750" algn="just">
              <a:buFont typeface="Arial" charset="0"/>
              <a:buChar char="•"/>
            </a:pPr>
            <a:endParaRPr lang="en-GB" sz="1800" dirty="0" smtClean="0">
              <a:latin typeface="Gill Sans" charset="0"/>
              <a:ea typeface="Gill Sans" charset="0"/>
              <a:cs typeface="Gill Sans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MEANING OF LONGTERM GOALS: Is the assessment of long-term goals Objectives in 2.1(a-c) </a:t>
            </a:r>
            <a:r>
              <a:rPr lang="en-GB" sz="1800" b="1" dirty="0" smtClean="0">
                <a:latin typeface="Gill Sans" charset="0"/>
                <a:ea typeface="Gill Sans" charset="0"/>
                <a:cs typeface="Gill Sans" charset="0"/>
              </a:rPr>
              <a:t>OR</a:t>
            </a: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 Objectives including Specific goals, as such 2.1(a-c) 4.1, 7.1, 10.6; </a:t>
            </a:r>
            <a:r>
              <a:rPr lang="en-GB" sz="1800" b="1" dirty="0" smtClean="0">
                <a:latin typeface="Gill Sans" charset="0"/>
                <a:ea typeface="Gill Sans" charset="0"/>
                <a:cs typeface="Gill Sans" charset="0"/>
              </a:rPr>
              <a:t>how do they get elaborated?</a:t>
            </a:r>
          </a:p>
          <a:p>
            <a:pPr algn="just"/>
            <a:endParaRPr lang="en-GB" sz="1800" dirty="0" smtClean="0">
              <a:latin typeface="Gill Sans" charset="0"/>
              <a:ea typeface="Gill Sans" charset="0"/>
              <a:cs typeface="Gill Sans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HOW SHOULD THEMES BE ORGANISED: Several Workstream on Mitigation,  Adaptation, </a:t>
            </a:r>
            <a:r>
              <a:rPr lang="en-GB" sz="1800" dirty="0" err="1" smtClean="0">
                <a:latin typeface="Gill Sans" charset="0"/>
                <a:ea typeface="Gill Sans" charset="0"/>
                <a:cs typeface="Gill Sans" charset="0"/>
              </a:rPr>
              <a:t>MoI</a:t>
            </a: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, -Others, such L&amp;D, RM, </a:t>
            </a:r>
            <a:r>
              <a:rPr lang="en-GB" sz="1800" dirty="0" err="1" smtClean="0">
                <a:latin typeface="Gill Sans" charset="0"/>
                <a:ea typeface="Gill Sans" charset="0"/>
                <a:cs typeface="Gill Sans" charset="0"/>
              </a:rPr>
              <a:t>etc</a:t>
            </a: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- </a:t>
            </a:r>
            <a:r>
              <a:rPr lang="en-GB" sz="1800" b="1" dirty="0" smtClean="0">
                <a:latin typeface="Gill Sans" charset="0"/>
                <a:ea typeface="Gill Sans" charset="0"/>
                <a:cs typeface="Gill Sans" charset="0"/>
              </a:rPr>
              <a:t>OR</a:t>
            </a: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 One workstream addressing all aspects; </a:t>
            </a:r>
            <a:r>
              <a:rPr lang="en-GB" sz="1800" b="1" dirty="0" smtClean="0">
                <a:latin typeface="Gill Sans" charset="0"/>
                <a:ea typeface="Gill Sans" charset="0"/>
                <a:cs typeface="Gill Sans" charset="0"/>
              </a:rPr>
              <a:t>how do we address cross-cutting issues?</a:t>
            </a:r>
          </a:p>
          <a:p>
            <a:pPr marL="285750" indent="-285750" algn="just">
              <a:buFont typeface="Arial" charset="0"/>
              <a:buChar char="•"/>
            </a:pPr>
            <a:endParaRPr lang="en-GB" sz="1800" dirty="0" smtClean="0">
              <a:latin typeface="Gill Sans" charset="0"/>
              <a:ea typeface="Gill Sans" charset="0"/>
              <a:cs typeface="Gill Sans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CORE INPUTS: Backward-looking - Forward-looking - Scientific - Equity synthesised information in terms of  - </a:t>
            </a:r>
            <a:r>
              <a:rPr lang="en-GB" sz="1800" b="1" dirty="0" smtClean="0">
                <a:latin typeface="Gill Sans" charset="0"/>
                <a:ea typeface="Gill Sans" charset="0"/>
                <a:cs typeface="Gill Sans" charset="0"/>
              </a:rPr>
              <a:t>who</a:t>
            </a:r>
            <a:r>
              <a:rPr lang="en-GB" sz="1800" b="1" dirty="0">
                <a:latin typeface="Gill Sans" charset="0"/>
                <a:ea typeface="Gill Sans" charset="0"/>
                <a:cs typeface="Gill Sans" charset="0"/>
              </a:rPr>
              <a:t>, on what basis, and by when</a:t>
            </a:r>
            <a:r>
              <a:rPr lang="en-GB" sz="1800" b="1" dirty="0" smtClean="0">
                <a:latin typeface="Gill Sans" charset="0"/>
                <a:ea typeface="Gill Sans" charset="0"/>
                <a:cs typeface="Gill Sans" charset="0"/>
              </a:rPr>
              <a:t>?</a:t>
            </a:r>
            <a:endParaRPr lang="en-GB" sz="1800" b="1" dirty="0">
              <a:latin typeface="Gill Sans" charset="0"/>
              <a:ea typeface="Gill Sans" charset="0"/>
              <a:cs typeface="Gill Sans" charset="0"/>
            </a:endParaRPr>
          </a:p>
          <a:p>
            <a:pPr marL="285750" indent="-285750" algn="just">
              <a:buFont typeface="Arial" charset="0"/>
              <a:buChar char="•"/>
            </a:pPr>
            <a:endParaRPr lang="en-GB" sz="1800" dirty="0" smtClean="0">
              <a:latin typeface="Gill Sans" charset="0"/>
              <a:ea typeface="Gill Sans" charset="0"/>
              <a:cs typeface="Gill Sans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MODEL FOR UNDERTAKING THE STOCK-TAKE: </a:t>
            </a:r>
            <a:r>
              <a:rPr lang="en-GB" sz="1800" dirty="0" smtClean="0">
                <a:latin typeface="Gill Sans" charset="0"/>
                <a:ea typeface="Gill Sans" charset="0"/>
                <a:cs typeface="Gill Sans" charset="0"/>
              </a:rPr>
              <a:t>See </a:t>
            </a:r>
            <a:r>
              <a:rPr lang="en-GB" sz="1800" b="1" dirty="0" smtClean="0">
                <a:latin typeface="Gill Sans" charset="0"/>
                <a:ea typeface="Gill Sans" charset="0"/>
                <a:cs typeface="Gill Sans" charset="0"/>
              </a:rPr>
              <a:t>Next slide</a:t>
            </a:r>
          </a:p>
          <a:p>
            <a:pPr marL="285750" indent="-285750" algn="just">
              <a:buFont typeface="Arial" charset="0"/>
              <a:buChar char="•"/>
            </a:pPr>
            <a:endParaRPr lang="en-GB" sz="1800" dirty="0" smtClean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7317" y="1376772"/>
            <a:ext cx="7763293" cy="493254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Oval 2"/>
          <p:cNvSpPr/>
          <p:nvPr/>
        </p:nvSpPr>
        <p:spPr>
          <a:xfrm>
            <a:off x="3296816" y="1340768"/>
            <a:ext cx="2304256" cy="50045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Process model for the Stocktake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164" y="6332082"/>
            <a:ext cx="2009438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rPr>
              <a:t>Source: APA 1.3 co-facilitator informal note</a:t>
            </a:r>
            <a:endParaRPr lang="en-US" sz="1200" dirty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6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17132</TotalTime>
  <Words>425</Words>
  <Application>Microsoft Macintosh PowerPoint</Application>
  <PresentationFormat>A4 Paper (210x297 mm)</PresentationFormat>
  <Paragraphs>72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Gill Sans</vt:lpstr>
      <vt:lpstr>Gill Sans MT</vt:lpstr>
      <vt:lpstr>Symbol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OIES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Microsoft Office User</cp:lastModifiedBy>
  <cp:revision>523</cp:revision>
  <dcterms:created xsi:type="dcterms:W3CDTF">2003-02-10T11:42:57Z</dcterms:created>
  <dcterms:modified xsi:type="dcterms:W3CDTF">2017-08-31T13:11:15Z</dcterms:modified>
</cp:coreProperties>
</file>