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31" r:id="rId2"/>
    <p:sldId id="553" r:id="rId3"/>
    <p:sldId id="540" r:id="rId4"/>
    <p:sldId id="297" r:id="rId5"/>
    <p:sldId id="554" r:id="rId6"/>
    <p:sldId id="555" r:id="rId7"/>
    <p:sldId id="556" r:id="rId8"/>
    <p:sldId id="562" r:id="rId9"/>
    <p:sldId id="275" r:id="rId10"/>
    <p:sldId id="563" r:id="rId11"/>
    <p:sldId id="565" r:id="rId12"/>
    <p:sldId id="300" r:id="rId13"/>
    <p:sldId id="557" r:id="rId14"/>
    <p:sldId id="301" r:id="rId15"/>
    <p:sldId id="302" r:id="rId16"/>
    <p:sldId id="303" r:id="rId17"/>
    <p:sldId id="568" r:id="rId18"/>
    <p:sldId id="569" r:id="rId19"/>
    <p:sldId id="326" r:id="rId20"/>
    <p:sldId id="307" r:id="rId21"/>
    <p:sldId id="270" r:id="rId22"/>
    <p:sldId id="271" r:id="rId23"/>
    <p:sldId id="576" r:id="rId24"/>
    <p:sldId id="577" r:id="rId25"/>
    <p:sldId id="304" r:id="rId26"/>
    <p:sldId id="289" r:id="rId27"/>
    <p:sldId id="261" r:id="rId28"/>
    <p:sldId id="296" r:id="rId29"/>
    <p:sldId id="528" r:id="rId30"/>
    <p:sldId id="295" r:id="rId31"/>
    <p:sldId id="544" r:id="rId32"/>
    <p:sldId id="286" r:id="rId33"/>
    <p:sldId id="294" r:id="rId34"/>
    <p:sldId id="317" r:id="rId35"/>
    <p:sldId id="435" r:id="rId36"/>
    <p:sldId id="578" r:id="rId37"/>
    <p:sldId id="579" r:id="rId38"/>
    <p:sldId id="580" r:id="rId39"/>
    <p:sldId id="581" r:id="rId40"/>
  </p:sldIdLst>
  <p:sldSz cx="9906000" cy="6858000" type="A4"/>
  <p:notesSz cx="6640513" cy="99044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9">
          <p15:clr>
            <a:srgbClr val="A4A3A4"/>
          </p15:clr>
        </p15:guide>
        <p15:guide id="2" pos="20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0066"/>
    <a:srgbClr val="FFFF00"/>
    <a:srgbClr val="00FF00"/>
    <a:srgbClr val="CC3300"/>
    <a:srgbClr val="6600CC"/>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8027" autoAdjust="0"/>
  </p:normalViewPr>
  <p:slideViewPr>
    <p:cSldViewPr showGuides="1">
      <p:cViewPr varScale="1">
        <p:scale>
          <a:sx n="59" d="100"/>
          <a:sy n="59" d="100"/>
        </p:scale>
        <p:origin x="1412" y="4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664" y="-84"/>
      </p:cViewPr>
      <p:guideLst>
        <p:guide orient="horz" pos="3119"/>
        <p:guide pos="209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6550" cy="495300"/>
          </a:xfrm>
          <a:prstGeom prst="rect">
            <a:avLst/>
          </a:prstGeom>
          <a:noFill/>
          <a:ln w="9525">
            <a:noFill/>
            <a:miter lim="800000"/>
            <a:headEnd/>
            <a:tailEnd/>
          </a:ln>
          <a:effectLst/>
        </p:spPr>
        <p:txBody>
          <a:bodyPr vert="horz" wrap="square" lIns="93329" tIns="46665" rIns="93329" bIns="46665" numCol="1" anchor="t" anchorCtr="0" compatLnSpc="1">
            <a:prstTxWarp prst="textNoShape">
              <a:avLst/>
            </a:prstTxWarp>
          </a:bodyPr>
          <a:lstStyle>
            <a:lvl1pPr defTabSz="933450">
              <a:defRPr sz="1200"/>
            </a:lvl1pPr>
          </a:lstStyle>
          <a:p>
            <a:pPr>
              <a:defRPr/>
            </a:pPr>
            <a:endParaRPr lang="en-GB"/>
          </a:p>
        </p:txBody>
      </p:sp>
      <p:sp>
        <p:nvSpPr>
          <p:cNvPr id="4099" name="Rectangle 3"/>
          <p:cNvSpPr>
            <a:spLocks noGrp="1" noChangeArrowheads="1"/>
          </p:cNvSpPr>
          <p:nvPr>
            <p:ph type="dt" sz="quarter" idx="1"/>
          </p:nvPr>
        </p:nvSpPr>
        <p:spPr bwMode="auto">
          <a:xfrm>
            <a:off x="3763963" y="0"/>
            <a:ext cx="2876550" cy="495300"/>
          </a:xfrm>
          <a:prstGeom prst="rect">
            <a:avLst/>
          </a:prstGeom>
          <a:noFill/>
          <a:ln w="9525">
            <a:noFill/>
            <a:miter lim="800000"/>
            <a:headEnd/>
            <a:tailEnd/>
          </a:ln>
          <a:effectLst/>
        </p:spPr>
        <p:txBody>
          <a:bodyPr vert="horz" wrap="square" lIns="93329" tIns="46665" rIns="93329" bIns="46665" numCol="1" anchor="t" anchorCtr="0" compatLnSpc="1">
            <a:prstTxWarp prst="textNoShape">
              <a:avLst/>
            </a:prstTxWarp>
          </a:bodyPr>
          <a:lstStyle>
            <a:lvl1pPr algn="r" defTabSz="933450">
              <a:defRPr sz="1200"/>
            </a:lvl1pPr>
          </a:lstStyle>
          <a:p>
            <a:pPr>
              <a:defRPr/>
            </a:pPr>
            <a:endParaRPr lang="en-GB"/>
          </a:p>
        </p:txBody>
      </p:sp>
      <p:sp>
        <p:nvSpPr>
          <p:cNvPr id="4100" name="Rectangle 4"/>
          <p:cNvSpPr>
            <a:spLocks noGrp="1" noChangeArrowheads="1"/>
          </p:cNvSpPr>
          <p:nvPr>
            <p:ph type="ftr" sz="quarter" idx="2"/>
          </p:nvPr>
        </p:nvSpPr>
        <p:spPr bwMode="auto">
          <a:xfrm>
            <a:off x="0" y="9409113"/>
            <a:ext cx="2876550" cy="495300"/>
          </a:xfrm>
          <a:prstGeom prst="rect">
            <a:avLst/>
          </a:prstGeom>
          <a:noFill/>
          <a:ln w="9525">
            <a:noFill/>
            <a:miter lim="800000"/>
            <a:headEnd/>
            <a:tailEnd/>
          </a:ln>
          <a:effectLst/>
        </p:spPr>
        <p:txBody>
          <a:bodyPr vert="horz" wrap="square" lIns="93329" tIns="46665" rIns="93329" bIns="46665" numCol="1" anchor="b" anchorCtr="0" compatLnSpc="1">
            <a:prstTxWarp prst="textNoShape">
              <a:avLst/>
            </a:prstTxWarp>
          </a:bodyPr>
          <a:lstStyle>
            <a:lvl1pPr defTabSz="933450">
              <a:defRPr sz="1200"/>
            </a:lvl1pPr>
          </a:lstStyle>
          <a:p>
            <a:pPr>
              <a:defRPr/>
            </a:pPr>
            <a:endParaRPr lang="en-GB"/>
          </a:p>
        </p:txBody>
      </p:sp>
      <p:sp>
        <p:nvSpPr>
          <p:cNvPr id="4101" name="Rectangle 5"/>
          <p:cNvSpPr>
            <a:spLocks noGrp="1" noChangeArrowheads="1"/>
          </p:cNvSpPr>
          <p:nvPr>
            <p:ph type="sldNum" sz="quarter" idx="3"/>
          </p:nvPr>
        </p:nvSpPr>
        <p:spPr bwMode="auto">
          <a:xfrm>
            <a:off x="3763963" y="9409113"/>
            <a:ext cx="2876550" cy="495300"/>
          </a:xfrm>
          <a:prstGeom prst="rect">
            <a:avLst/>
          </a:prstGeom>
          <a:noFill/>
          <a:ln w="9525">
            <a:noFill/>
            <a:miter lim="800000"/>
            <a:headEnd/>
            <a:tailEnd/>
          </a:ln>
          <a:effectLst/>
        </p:spPr>
        <p:txBody>
          <a:bodyPr vert="horz" wrap="square" lIns="93329" tIns="46665" rIns="93329" bIns="46665" numCol="1" anchor="b" anchorCtr="0" compatLnSpc="1">
            <a:prstTxWarp prst="textNoShape">
              <a:avLst/>
            </a:prstTxWarp>
          </a:bodyPr>
          <a:lstStyle>
            <a:lvl1pPr algn="r" defTabSz="933450">
              <a:defRPr sz="1200"/>
            </a:lvl1pPr>
          </a:lstStyle>
          <a:p>
            <a:pPr>
              <a:defRPr/>
            </a:pPr>
            <a:fld id="{B868279D-BB04-4859-BE73-18E37AF4DF40}" type="slidenum">
              <a:rPr lang="en-GB"/>
              <a:pPr>
                <a:defRPr/>
              </a:pPr>
              <a:t>‹#›</a:t>
            </a:fld>
            <a:endParaRPr lang="en-GB"/>
          </a:p>
        </p:txBody>
      </p:sp>
    </p:spTree>
    <p:extLst>
      <p:ext uri="{BB962C8B-B14F-4D97-AF65-F5344CB8AC3E}">
        <p14:creationId xmlns:p14="http://schemas.microsoft.com/office/powerpoint/2010/main" val="2012923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863850" cy="4699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lvl1pPr defTabSz="904875">
              <a:defRPr sz="1200"/>
            </a:lvl1pPr>
          </a:lstStyle>
          <a:p>
            <a:pPr>
              <a:defRPr/>
            </a:pPr>
            <a:endParaRPr lang="en-GB"/>
          </a:p>
        </p:txBody>
      </p:sp>
      <p:sp>
        <p:nvSpPr>
          <p:cNvPr id="61443" name="Rectangle 3"/>
          <p:cNvSpPr>
            <a:spLocks noGrp="1" noChangeArrowheads="1"/>
          </p:cNvSpPr>
          <p:nvPr>
            <p:ph type="dt" idx="1"/>
          </p:nvPr>
        </p:nvSpPr>
        <p:spPr bwMode="auto">
          <a:xfrm>
            <a:off x="3746500" y="0"/>
            <a:ext cx="2863850" cy="4699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lvl1pPr algn="r" defTabSz="904875">
              <a:defRPr sz="1200"/>
            </a:lvl1pPr>
          </a:lstStyle>
          <a:p>
            <a:pPr>
              <a:defRPr/>
            </a:pPr>
            <a:endParaRPr lang="en-GB"/>
          </a:p>
        </p:txBody>
      </p:sp>
      <p:sp>
        <p:nvSpPr>
          <p:cNvPr id="7172" name="Rectangle 4"/>
          <p:cNvSpPr>
            <a:spLocks noGrp="1" noRot="1" noChangeAspect="1" noChangeArrowheads="1" noTextEdit="1"/>
          </p:cNvSpPr>
          <p:nvPr>
            <p:ph type="sldImg" idx="2"/>
          </p:nvPr>
        </p:nvSpPr>
        <p:spPr bwMode="auto">
          <a:xfrm>
            <a:off x="587375" y="706438"/>
            <a:ext cx="5437188" cy="3763962"/>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881063" y="4705350"/>
            <a:ext cx="4849812" cy="44704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446" name="Rectangle 6"/>
          <p:cNvSpPr>
            <a:spLocks noGrp="1" noChangeArrowheads="1"/>
          </p:cNvSpPr>
          <p:nvPr>
            <p:ph type="ftr" sz="quarter" idx="4"/>
          </p:nvPr>
        </p:nvSpPr>
        <p:spPr bwMode="auto">
          <a:xfrm>
            <a:off x="0" y="9410700"/>
            <a:ext cx="2863850" cy="471488"/>
          </a:xfrm>
          <a:prstGeom prst="rect">
            <a:avLst/>
          </a:prstGeom>
          <a:noFill/>
          <a:ln w="9525">
            <a:noFill/>
            <a:miter lim="800000"/>
            <a:headEnd/>
            <a:tailEnd/>
          </a:ln>
          <a:effectLst/>
        </p:spPr>
        <p:txBody>
          <a:bodyPr vert="horz" wrap="square" lIns="90452" tIns="45226" rIns="90452" bIns="45226" numCol="1" anchor="b" anchorCtr="0" compatLnSpc="1">
            <a:prstTxWarp prst="textNoShape">
              <a:avLst/>
            </a:prstTxWarp>
          </a:bodyPr>
          <a:lstStyle>
            <a:lvl1pPr defTabSz="904875">
              <a:defRPr sz="1200"/>
            </a:lvl1pPr>
          </a:lstStyle>
          <a:p>
            <a:pPr>
              <a:defRPr/>
            </a:pPr>
            <a:endParaRPr lang="en-GB"/>
          </a:p>
        </p:txBody>
      </p:sp>
      <p:sp>
        <p:nvSpPr>
          <p:cNvPr id="61447" name="Rectangle 7"/>
          <p:cNvSpPr>
            <a:spLocks noGrp="1" noChangeArrowheads="1"/>
          </p:cNvSpPr>
          <p:nvPr>
            <p:ph type="sldNum" sz="quarter" idx="5"/>
          </p:nvPr>
        </p:nvSpPr>
        <p:spPr bwMode="auto">
          <a:xfrm>
            <a:off x="3746500" y="9410700"/>
            <a:ext cx="2863850" cy="471488"/>
          </a:xfrm>
          <a:prstGeom prst="rect">
            <a:avLst/>
          </a:prstGeom>
          <a:noFill/>
          <a:ln w="9525">
            <a:noFill/>
            <a:miter lim="800000"/>
            <a:headEnd/>
            <a:tailEnd/>
          </a:ln>
          <a:effectLst/>
        </p:spPr>
        <p:txBody>
          <a:bodyPr vert="horz" wrap="square" lIns="90452" tIns="45226" rIns="90452" bIns="45226" numCol="1" anchor="b" anchorCtr="0" compatLnSpc="1">
            <a:prstTxWarp prst="textNoShape">
              <a:avLst/>
            </a:prstTxWarp>
          </a:bodyPr>
          <a:lstStyle>
            <a:lvl1pPr algn="r" defTabSz="904875">
              <a:defRPr sz="1200"/>
            </a:lvl1pPr>
          </a:lstStyle>
          <a:p>
            <a:pPr>
              <a:defRPr/>
            </a:pPr>
            <a:fld id="{E1F21D5C-4B6A-43D1-BF43-7E7A5EA4C5FD}" type="slidenum">
              <a:rPr lang="en-GB"/>
              <a:pPr>
                <a:defRPr/>
              </a:pPr>
              <a:t>‹#›</a:t>
            </a:fld>
            <a:endParaRPr lang="en-GB"/>
          </a:p>
        </p:txBody>
      </p:sp>
    </p:spTree>
    <p:extLst>
      <p:ext uri="{BB962C8B-B14F-4D97-AF65-F5344CB8AC3E}">
        <p14:creationId xmlns:p14="http://schemas.microsoft.com/office/powerpoint/2010/main" val="3029691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908DFF8D-D18E-4315-B5E3-4A9CDB4955C7}" type="slidenum">
              <a:rPr lang="en-GB" smtClean="0"/>
              <a:pPr/>
              <a:t>1</a:t>
            </a:fld>
            <a:endParaRPr lang="en-GB"/>
          </a:p>
        </p:txBody>
      </p:sp>
      <p:sp>
        <p:nvSpPr>
          <p:cNvPr id="8195" name="Rectangle 2"/>
          <p:cNvSpPr>
            <a:spLocks noGrp="1" noRot="1" noChangeAspect="1" noChangeArrowheads="1" noTextEdit="1"/>
          </p:cNvSpPr>
          <p:nvPr>
            <p:ph type="sldImg"/>
          </p:nvPr>
        </p:nvSpPr>
        <p:spPr>
          <a:xfrm>
            <a:off x="638175" y="742950"/>
            <a:ext cx="5365750" cy="3714750"/>
          </a:xfrm>
          <a:ln/>
        </p:spPr>
      </p:sp>
      <p:sp>
        <p:nvSpPr>
          <p:cNvPr id="8196" name="Rectangle 3"/>
          <p:cNvSpPr>
            <a:spLocks noGrp="1" noChangeArrowheads="1"/>
          </p:cNvSpPr>
          <p:nvPr>
            <p:ph type="body" idx="1"/>
          </p:nvPr>
        </p:nvSpPr>
        <p:spPr>
          <a:xfrm>
            <a:off x="885825" y="4703763"/>
            <a:ext cx="4868863" cy="4457700"/>
          </a:xfrm>
          <a:noFill/>
          <a:ln/>
        </p:spPr>
        <p:txBody>
          <a:bodyPr/>
          <a:lstStyle/>
          <a:p>
            <a:pPr eaLnBrk="1" hangingPunct="1"/>
            <a:endParaRPr lang="en-US"/>
          </a:p>
        </p:txBody>
      </p:sp>
    </p:spTree>
    <p:extLst>
      <p:ext uri="{BB962C8B-B14F-4D97-AF65-F5344CB8AC3E}">
        <p14:creationId xmlns:p14="http://schemas.microsoft.com/office/powerpoint/2010/main" val="2709375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61444" name="Slide Number Placeholder 3"/>
          <p:cNvSpPr>
            <a:spLocks noGrp="1"/>
          </p:cNvSpPr>
          <p:nvPr>
            <p:ph type="sldNum" sz="quarter" idx="5"/>
          </p:nvPr>
        </p:nvSpPr>
        <p:spPr/>
        <p:txBody>
          <a:bodyPr/>
          <a:lstStyle/>
          <a:p>
            <a:pPr>
              <a:defRPr/>
            </a:pPr>
            <a:fld id="{E67C6912-C21D-4FA7-B68B-86969563C447}" type="slidenum">
              <a:rPr lang="en-US" smtClean="0"/>
              <a:pPr>
                <a:defRPr/>
              </a:pPr>
              <a:t>11</a:t>
            </a:fld>
            <a:endParaRPr lang="en-US"/>
          </a:p>
        </p:txBody>
      </p:sp>
    </p:spTree>
    <p:extLst>
      <p:ext uri="{BB962C8B-B14F-4D97-AF65-F5344CB8AC3E}">
        <p14:creationId xmlns:p14="http://schemas.microsoft.com/office/powerpoint/2010/main" val="174042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87044" name="Slide Number Placeholder 3"/>
          <p:cNvSpPr>
            <a:spLocks noGrp="1"/>
          </p:cNvSpPr>
          <p:nvPr>
            <p:ph type="sldNum" sz="quarter" idx="5"/>
          </p:nvPr>
        </p:nvSpPr>
        <p:spPr/>
        <p:txBody>
          <a:bodyPr/>
          <a:lstStyle/>
          <a:p>
            <a:pPr>
              <a:defRPr/>
            </a:pPr>
            <a:fld id="{2281A98C-7F6D-41BD-8A41-4BD265242A68}" type="slidenum">
              <a:rPr lang="en-US" smtClean="0"/>
              <a:pPr>
                <a:defRPr/>
              </a:pPr>
              <a:t>12</a:t>
            </a:fld>
            <a:endParaRPr lang="en-US"/>
          </a:p>
        </p:txBody>
      </p:sp>
    </p:spTree>
    <p:extLst>
      <p:ext uri="{BB962C8B-B14F-4D97-AF65-F5344CB8AC3E}">
        <p14:creationId xmlns:p14="http://schemas.microsoft.com/office/powerpoint/2010/main" val="49296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52228" name="Slide Number Placeholder 3"/>
          <p:cNvSpPr>
            <a:spLocks noGrp="1"/>
          </p:cNvSpPr>
          <p:nvPr>
            <p:ph type="sldNum" sz="quarter" idx="5"/>
          </p:nvPr>
        </p:nvSpPr>
        <p:spPr/>
        <p:txBody>
          <a:bodyPr/>
          <a:lstStyle/>
          <a:p>
            <a:pPr>
              <a:defRPr/>
            </a:pPr>
            <a:fld id="{FB57FFC7-7CC6-4D29-93D6-C2688ADA0D31}" type="slidenum">
              <a:rPr lang="en-US" smtClean="0"/>
              <a:pPr>
                <a:defRPr/>
              </a:pPr>
              <a:t>13</a:t>
            </a:fld>
            <a:endParaRPr lang="en-US"/>
          </a:p>
        </p:txBody>
      </p:sp>
    </p:spTree>
    <p:extLst>
      <p:ext uri="{BB962C8B-B14F-4D97-AF65-F5344CB8AC3E}">
        <p14:creationId xmlns:p14="http://schemas.microsoft.com/office/powerpoint/2010/main" val="3768308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F7EE5B65-0873-4453-8FD4-29B47669A2FB}" type="slidenum">
              <a:rPr lang="es-ES" smtClean="0"/>
              <a:pPr>
                <a:defRPr/>
              </a:pPr>
              <a:t>14</a:t>
            </a:fld>
            <a:endParaRPr lang="es-ES"/>
          </a:p>
        </p:txBody>
      </p:sp>
      <p:sp>
        <p:nvSpPr>
          <p:cNvPr id="93187" name="Rectangle 2"/>
          <p:cNvSpPr>
            <a:spLocks noGrp="1" noRot="1" noChangeAspect="1" noChangeArrowheads="1" noTextEdit="1"/>
          </p:cNvSpPr>
          <p:nvPr>
            <p:ph type="sldImg"/>
          </p:nvPr>
        </p:nvSpPr>
        <p:spPr bwMode="auto">
          <a:xfrm>
            <a:off x="962025" y="692150"/>
            <a:ext cx="4933950" cy="3416300"/>
          </a:xfrm>
          <a:noFill/>
          <a:ln>
            <a:solidFill>
              <a:srgbClr val="000000"/>
            </a:solidFill>
            <a:miter lim="800000"/>
            <a:headEnd/>
            <a:tailEnd/>
          </a:ln>
        </p:spPr>
      </p:sp>
      <p:sp>
        <p:nvSpPr>
          <p:cNvPr id="93188" name="Rectangle 3"/>
          <p:cNvSpPr>
            <a:spLocks noGrp="1" noChangeArrowheads="1"/>
          </p:cNvSpPr>
          <p:nvPr>
            <p:ph type="body" idx="1"/>
          </p:nvPr>
        </p:nvSpPr>
        <p:spPr bwMode="auto">
          <a:xfrm>
            <a:off x="914400" y="4343400"/>
            <a:ext cx="5029200" cy="4111625"/>
          </a:xfrm>
          <a:noFill/>
        </p:spPr>
        <p:txBody>
          <a:bodyPr wrap="square" numCol="1" anchor="t" anchorCtr="0" compatLnSpc="1">
            <a:prstTxWarp prst="textNoShape">
              <a:avLst/>
            </a:prstTxWarp>
          </a:bodyPr>
          <a:lstStyle/>
          <a:p>
            <a:r>
              <a:rPr lang="en-GB"/>
              <a:t>Climate Change is a natural process and the earth undergoes what we refer to as natural climate variability- periods of cooling &amp; warming. We are presently in a an interglacial period where the large ice cover of the past have melted due to natural warming of the earth. The accompanying slide explains the causes of natural climate change from the theory put forward by Serbian Mathematician Milutin Milancovitch</a:t>
            </a:r>
          </a:p>
        </p:txBody>
      </p:sp>
    </p:spTree>
    <p:extLst>
      <p:ext uri="{BB962C8B-B14F-4D97-AF65-F5344CB8AC3E}">
        <p14:creationId xmlns:p14="http://schemas.microsoft.com/office/powerpoint/2010/main" val="1938337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AED56F49-2723-432A-9019-B34418C8D242}" type="slidenum">
              <a:rPr lang="en-US" smtClean="0"/>
              <a:pPr>
                <a:defRPr/>
              </a:pPr>
              <a:t>15</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365645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BZ"/>
          </a:p>
        </p:txBody>
      </p:sp>
      <p:sp>
        <p:nvSpPr>
          <p:cNvPr id="88068" name="Slide Number Placeholder 3"/>
          <p:cNvSpPr>
            <a:spLocks noGrp="1"/>
          </p:cNvSpPr>
          <p:nvPr>
            <p:ph type="sldNum" sz="quarter" idx="5"/>
          </p:nvPr>
        </p:nvSpPr>
        <p:spPr/>
        <p:txBody>
          <a:bodyPr/>
          <a:lstStyle/>
          <a:p>
            <a:pPr>
              <a:defRPr/>
            </a:pPr>
            <a:fld id="{099DF301-FA72-462B-8551-5F3C40EE1A4E}" type="slidenum">
              <a:rPr lang="en-US" smtClean="0"/>
              <a:pPr>
                <a:defRPr/>
              </a:pPr>
              <a:t>16</a:t>
            </a:fld>
            <a:endParaRPr lang="en-US"/>
          </a:p>
        </p:txBody>
      </p:sp>
    </p:spTree>
    <p:extLst>
      <p:ext uri="{BB962C8B-B14F-4D97-AF65-F5344CB8AC3E}">
        <p14:creationId xmlns:p14="http://schemas.microsoft.com/office/powerpoint/2010/main" val="1252902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64516" name="Slide Number Placeholder 3"/>
          <p:cNvSpPr>
            <a:spLocks noGrp="1"/>
          </p:cNvSpPr>
          <p:nvPr>
            <p:ph type="sldNum" sz="quarter" idx="5"/>
          </p:nvPr>
        </p:nvSpPr>
        <p:spPr/>
        <p:txBody>
          <a:bodyPr/>
          <a:lstStyle/>
          <a:p>
            <a:pPr>
              <a:defRPr/>
            </a:pPr>
            <a:fld id="{0C59E0A9-025B-4D09-8F40-7010B1CD5C4E}" type="slidenum">
              <a:rPr lang="en-US" smtClean="0"/>
              <a:pPr>
                <a:defRPr/>
              </a:pPr>
              <a:t>17</a:t>
            </a:fld>
            <a:endParaRPr lang="en-US"/>
          </a:p>
        </p:txBody>
      </p:sp>
    </p:spTree>
    <p:extLst>
      <p:ext uri="{BB962C8B-B14F-4D97-AF65-F5344CB8AC3E}">
        <p14:creationId xmlns:p14="http://schemas.microsoft.com/office/powerpoint/2010/main" val="1356259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B63F1681-6D8C-4F6A-A66A-8B32B02630A9}" type="slidenum">
              <a:rPr lang="en-US" smtClean="0"/>
              <a:pPr>
                <a:defRPr/>
              </a:pPr>
              <a:t>18</a:t>
            </a:fld>
            <a:endParaRPr 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865598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BZ"/>
          </a:p>
        </p:txBody>
      </p:sp>
      <p:sp>
        <p:nvSpPr>
          <p:cNvPr id="70660" name="Slide Number Placeholder 3"/>
          <p:cNvSpPr>
            <a:spLocks noGrp="1"/>
          </p:cNvSpPr>
          <p:nvPr>
            <p:ph type="sldNum" sz="quarter" idx="5"/>
          </p:nvPr>
        </p:nvSpPr>
        <p:spPr>
          <a:noFill/>
        </p:spPr>
        <p:txBody>
          <a:bodyPr/>
          <a:lstStyle/>
          <a:p>
            <a:fld id="{51BF8532-A0D8-4230-B87C-33617277756C}" type="slidenum">
              <a:rPr lang="en-US" smtClean="0"/>
              <a:pPr/>
              <a:t>20</a:t>
            </a:fld>
            <a:endParaRPr lang="en-US"/>
          </a:p>
        </p:txBody>
      </p:sp>
    </p:spTree>
    <p:extLst>
      <p:ext uri="{BB962C8B-B14F-4D97-AF65-F5344CB8AC3E}">
        <p14:creationId xmlns:p14="http://schemas.microsoft.com/office/powerpoint/2010/main" val="4280587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954088" y="693738"/>
            <a:ext cx="4948237" cy="3427412"/>
          </a:xfrm>
          <a:ln/>
        </p:spPr>
      </p:sp>
      <p:sp>
        <p:nvSpPr>
          <p:cNvPr id="82947" name="Notes Placeholder 2"/>
          <p:cNvSpPr>
            <a:spLocks noGrp="1"/>
          </p:cNvSpPr>
          <p:nvPr>
            <p:ph type="body" idx="1"/>
          </p:nvPr>
        </p:nvSpPr>
        <p:spPr>
          <a:noFill/>
          <a:ln/>
        </p:spPr>
        <p:txBody>
          <a:bodyPr/>
          <a:lstStyle/>
          <a:p>
            <a:endParaRPr lang="en-BZ"/>
          </a:p>
        </p:txBody>
      </p:sp>
      <p:sp>
        <p:nvSpPr>
          <p:cNvPr id="82948" name="Slide Number Placeholder 3"/>
          <p:cNvSpPr>
            <a:spLocks noGrp="1"/>
          </p:cNvSpPr>
          <p:nvPr>
            <p:ph type="sldNum" sz="quarter" idx="5"/>
          </p:nvPr>
        </p:nvSpPr>
        <p:spPr>
          <a:noFill/>
        </p:spPr>
        <p:txBody>
          <a:bodyPr/>
          <a:lstStyle/>
          <a:p>
            <a:fld id="{57A7ABCB-02D3-45E0-B3CD-A3C89F375C5C}" type="slidenum">
              <a:rPr lang="en-GB" smtClean="0"/>
              <a:pPr/>
              <a:t>21</a:t>
            </a:fld>
            <a:endParaRPr lang="en-GB"/>
          </a:p>
        </p:txBody>
      </p:sp>
    </p:spTree>
    <p:extLst>
      <p:ext uri="{BB962C8B-B14F-4D97-AF65-F5344CB8AC3E}">
        <p14:creationId xmlns:p14="http://schemas.microsoft.com/office/powerpoint/2010/main" val="134563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48132" name="Slide Number Placeholder 3"/>
          <p:cNvSpPr>
            <a:spLocks noGrp="1"/>
          </p:cNvSpPr>
          <p:nvPr>
            <p:ph type="sldNum" sz="quarter" idx="5"/>
          </p:nvPr>
        </p:nvSpPr>
        <p:spPr/>
        <p:txBody>
          <a:bodyPr/>
          <a:lstStyle/>
          <a:p>
            <a:pPr>
              <a:defRPr/>
            </a:pPr>
            <a:fld id="{42DD1ED0-BAE1-4618-9BD4-FA7D626219DD}" type="slidenum">
              <a:rPr lang="en-US" smtClean="0"/>
              <a:pPr>
                <a:defRPr/>
              </a:pPr>
              <a:t>2</a:t>
            </a:fld>
            <a:endParaRPr lang="en-US"/>
          </a:p>
        </p:txBody>
      </p:sp>
    </p:spTree>
    <p:extLst>
      <p:ext uri="{BB962C8B-B14F-4D97-AF65-F5344CB8AC3E}">
        <p14:creationId xmlns:p14="http://schemas.microsoft.com/office/powerpoint/2010/main" val="132098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954088" y="693738"/>
            <a:ext cx="4948237" cy="3427412"/>
          </a:xfrm>
          <a:ln/>
        </p:spPr>
      </p:sp>
      <p:sp>
        <p:nvSpPr>
          <p:cNvPr id="83971" name="Notes Placeholder 2"/>
          <p:cNvSpPr>
            <a:spLocks noGrp="1"/>
          </p:cNvSpPr>
          <p:nvPr>
            <p:ph type="body" idx="1"/>
          </p:nvPr>
        </p:nvSpPr>
        <p:spPr>
          <a:noFill/>
          <a:ln/>
        </p:spPr>
        <p:txBody>
          <a:bodyPr/>
          <a:lstStyle/>
          <a:p>
            <a:endParaRPr lang="en-BZ"/>
          </a:p>
        </p:txBody>
      </p:sp>
      <p:sp>
        <p:nvSpPr>
          <p:cNvPr id="83972" name="Slide Number Placeholder 3"/>
          <p:cNvSpPr>
            <a:spLocks noGrp="1"/>
          </p:cNvSpPr>
          <p:nvPr>
            <p:ph type="sldNum" sz="quarter" idx="5"/>
          </p:nvPr>
        </p:nvSpPr>
        <p:spPr>
          <a:noFill/>
        </p:spPr>
        <p:txBody>
          <a:bodyPr/>
          <a:lstStyle/>
          <a:p>
            <a:fld id="{3706C3F9-0643-44D1-98F1-8C4A8F602BF5}" type="slidenum">
              <a:rPr lang="en-GB" smtClean="0"/>
              <a:pPr/>
              <a:t>22</a:t>
            </a:fld>
            <a:endParaRPr lang="en-GB"/>
          </a:p>
        </p:txBody>
      </p:sp>
    </p:spTree>
    <p:extLst>
      <p:ext uri="{BB962C8B-B14F-4D97-AF65-F5344CB8AC3E}">
        <p14:creationId xmlns:p14="http://schemas.microsoft.com/office/powerpoint/2010/main" val="3035986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BZ"/>
          </a:p>
        </p:txBody>
      </p:sp>
      <p:sp>
        <p:nvSpPr>
          <p:cNvPr id="68612" name="Slide Number Placeholder 3"/>
          <p:cNvSpPr>
            <a:spLocks noGrp="1"/>
          </p:cNvSpPr>
          <p:nvPr>
            <p:ph type="sldNum" sz="quarter" idx="5"/>
          </p:nvPr>
        </p:nvSpPr>
        <p:spPr>
          <a:noFill/>
        </p:spPr>
        <p:txBody>
          <a:bodyPr/>
          <a:lstStyle/>
          <a:p>
            <a:fld id="{4F90AEB1-1B42-4A36-AAE2-C699D40DEC33}" type="slidenum">
              <a:rPr lang="en-US" smtClean="0"/>
              <a:pPr/>
              <a:t>26</a:t>
            </a:fld>
            <a:endParaRPr lang="en-US"/>
          </a:p>
        </p:txBody>
      </p:sp>
    </p:spTree>
    <p:extLst>
      <p:ext uri="{BB962C8B-B14F-4D97-AF65-F5344CB8AC3E}">
        <p14:creationId xmlns:p14="http://schemas.microsoft.com/office/powerpoint/2010/main" val="2961592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BZ"/>
          </a:p>
        </p:txBody>
      </p:sp>
      <p:sp>
        <p:nvSpPr>
          <p:cNvPr id="62468" name="Slide Number Placeholder 3"/>
          <p:cNvSpPr>
            <a:spLocks noGrp="1"/>
          </p:cNvSpPr>
          <p:nvPr>
            <p:ph type="sldNum" sz="quarter" idx="5"/>
          </p:nvPr>
        </p:nvSpPr>
        <p:spPr>
          <a:noFill/>
        </p:spPr>
        <p:txBody>
          <a:bodyPr/>
          <a:lstStyle/>
          <a:p>
            <a:fld id="{18A9BE3E-57B1-45FD-8295-58BB8C122059}" type="slidenum">
              <a:rPr lang="en-US" smtClean="0"/>
              <a:pPr/>
              <a:t>27</a:t>
            </a:fld>
            <a:endParaRPr lang="en-US"/>
          </a:p>
        </p:txBody>
      </p:sp>
    </p:spTree>
    <p:extLst>
      <p:ext uri="{BB962C8B-B14F-4D97-AF65-F5344CB8AC3E}">
        <p14:creationId xmlns:p14="http://schemas.microsoft.com/office/powerpoint/2010/main" val="59142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118788" name="Slide Number Placeholder 3"/>
          <p:cNvSpPr>
            <a:spLocks noGrp="1"/>
          </p:cNvSpPr>
          <p:nvPr>
            <p:ph type="sldNum" sz="quarter" idx="5"/>
          </p:nvPr>
        </p:nvSpPr>
        <p:spPr/>
        <p:txBody>
          <a:bodyPr/>
          <a:lstStyle/>
          <a:p>
            <a:pPr>
              <a:defRPr/>
            </a:pPr>
            <a:fld id="{CECF8E8E-7F4E-4DA3-BF7F-BF41B68F9E5B}" type="slidenum">
              <a:rPr lang="en-US" smtClean="0"/>
              <a:pPr>
                <a:defRPr/>
              </a:pPr>
              <a:t>29</a:t>
            </a:fld>
            <a:endParaRPr lang="en-US"/>
          </a:p>
        </p:txBody>
      </p:sp>
    </p:spTree>
    <p:extLst>
      <p:ext uri="{BB962C8B-B14F-4D97-AF65-F5344CB8AC3E}">
        <p14:creationId xmlns:p14="http://schemas.microsoft.com/office/powerpoint/2010/main" val="2232053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dirty="0"/>
          </a:p>
        </p:txBody>
      </p:sp>
      <p:sp>
        <p:nvSpPr>
          <p:cNvPr id="119812" name="Slide Number Placeholder 3"/>
          <p:cNvSpPr>
            <a:spLocks noGrp="1"/>
          </p:cNvSpPr>
          <p:nvPr>
            <p:ph type="sldNum" sz="quarter" idx="5"/>
          </p:nvPr>
        </p:nvSpPr>
        <p:spPr/>
        <p:txBody>
          <a:bodyPr/>
          <a:lstStyle/>
          <a:p>
            <a:pPr>
              <a:defRPr/>
            </a:pPr>
            <a:fld id="{E24945D4-486B-465D-9659-A62141E2B213}" type="slidenum">
              <a:rPr lang="en-US" smtClean="0"/>
              <a:pPr>
                <a:defRPr/>
              </a:pPr>
              <a:t>31</a:t>
            </a:fld>
            <a:endParaRPr lang="en-US"/>
          </a:p>
        </p:txBody>
      </p:sp>
    </p:spTree>
    <p:extLst>
      <p:ext uri="{BB962C8B-B14F-4D97-AF65-F5344CB8AC3E}">
        <p14:creationId xmlns:p14="http://schemas.microsoft.com/office/powerpoint/2010/main" val="3327875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76804" name="Slide Number Placeholder 3"/>
          <p:cNvSpPr>
            <a:spLocks noGrp="1"/>
          </p:cNvSpPr>
          <p:nvPr>
            <p:ph type="sldNum" sz="quarter" idx="5"/>
          </p:nvPr>
        </p:nvSpPr>
        <p:spPr/>
        <p:txBody>
          <a:bodyPr/>
          <a:lstStyle/>
          <a:p>
            <a:pPr>
              <a:defRPr/>
            </a:pPr>
            <a:fld id="{B69C3B81-619E-4834-A516-968A5FE78952}" type="slidenum">
              <a:rPr lang="en-US" smtClean="0"/>
              <a:pPr>
                <a:defRPr/>
              </a:pPr>
              <a:t>32</a:t>
            </a:fld>
            <a:endParaRPr lang="en-US"/>
          </a:p>
        </p:txBody>
      </p:sp>
    </p:spTree>
    <p:extLst>
      <p:ext uri="{BB962C8B-B14F-4D97-AF65-F5344CB8AC3E}">
        <p14:creationId xmlns:p14="http://schemas.microsoft.com/office/powerpoint/2010/main" val="2233669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128004" name="Slide Number Placeholder 3"/>
          <p:cNvSpPr>
            <a:spLocks noGrp="1"/>
          </p:cNvSpPr>
          <p:nvPr>
            <p:ph type="sldNum" sz="quarter" idx="5"/>
          </p:nvPr>
        </p:nvSpPr>
        <p:spPr/>
        <p:txBody>
          <a:bodyPr/>
          <a:lstStyle/>
          <a:p>
            <a:pPr>
              <a:defRPr/>
            </a:pPr>
            <a:fld id="{3AD16675-5A15-4815-B595-215DAB4FA8AA}" type="slidenum">
              <a:rPr lang="en-US" smtClean="0"/>
              <a:pPr>
                <a:defRPr/>
              </a:pPr>
              <a:t>34</a:t>
            </a:fld>
            <a:endParaRPr lang="en-US"/>
          </a:p>
        </p:txBody>
      </p:sp>
    </p:spTree>
    <p:extLst>
      <p:ext uri="{BB962C8B-B14F-4D97-AF65-F5344CB8AC3E}">
        <p14:creationId xmlns:p14="http://schemas.microsoft.com/office/powerpoint/2010/main" val="924494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dirty="0"/>
          </a:p>
        </p:txBody>
      </p:sp>
      <p:sp>
        <p:nvSpPr>
          <p:cNvPr id="9220" name="Slide Number Placeholder 3"/>
          <p:cNvSpPr>
            <a:spLocks noGrp="1"/>
          </p:cNvSpPr>
          <p:nvPr>
            <p:ph type="sldNum" sz="quarter" idx="5"/>
          </p:nvPr>
        </p:nvSpPr>
        <p:spPr>
          <a:noFill/>
        </p:spPr>
        <p:txBody>
          <a:bodyPr/>
          <a:lstStyle/>
          <a:p>
            <a:fld id="{60EB24CE-5E1E-428E-8E50-71457F5EB1A2}" type="slidenum">
              <a:rPr lang="en-GB" smtClean="0"/>
              <a:pPr/>
              <a:t>35</a:t>
            </a:fld>
            <a:endParaRPr lang="en-GB"/>
          </a:p>
        </p:txBody>
      </p:sp>
    </p:spTree>
    <p:extLst>
      <p:ext uri="{BB962C8B-B14F-4D97-AF65-F5344CB8AC3E}">
        <p14:creationId xmlns:p14="http://schemas.microsoft.com/office/powerpoint/2010/main" val="123062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BZ"/>
          </a:p>
        </p:txBody>
      </p:sp>
      <p:sp>
        <p:nvSpPr>
          <p:cNvPr id="4" name="Slide Number Placeholder 3"/>
          <p:cNvSpPr>
            <a:spLocks noGrp="1"/>
          </p:cNvSpPr>
          <p:nvPr>
            <p:ph type="sldNum" sz="quarter" idx="5"/>
          </p:nvPr>
        </p:nvSpPr>
        <p:spPr/>
        <p:txBody>
          <a:bodyPr/>
          <a:lstStyle/>
          <a:p>
            <a:pPr>
              <a:defRPr/>
            </a:pPr>
            <a:fld id="{293E0409-D0F9-4625-8568-B1AA82B37D8D}" type="slidenum">
              <a:rPr lang="en-BZ" smtClean="0"/>
              <a:pPr>
                <a:defRPr/>
              </a:pPr>
              <a:t>3</a:t>
            </a:fld>
            <a:endParaRPr lang="en-BZ"/>
          </a:p>
        </p:txBody>
      </p:sp>
    </p:spTree>
    <p:extLst>
      <p:ext uri="{BB962C8B-B14F-4D97-AF65-F5344CB8AC3E}">
        <p14:creationId xmlns:p14="http://schemas.microsoft.com/office/powerpoint/2010/main" val="198108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BZ"/>
          </a:p>
        </p:txBody>
      </p:sp>
      <p:sp>
        <p:nvSpPr>
          <p:cNvPr id="60420" name="Slide Number Placeholder 3"/>
          <p:cNvSpPr>
            <a:spLocks noGrp="1"/>
          </p:cNvSpPr>
          <p:nvPr>
            <p:ph type="sldNum" sz="quarter" idx="5"/>
          </p:nvPr>
        </p:nvSpPr>
        <p:spPr>
          <a:noFill/>
        </p:spPr>
        <p:txBody>
          <a:bodyPr/>
          <a:lstStyle/>
          <a:p>
            <a:fld id="{819A01AE-084C-427A-879A-93A15205E5B2}" type="slidenum">
              <a:rPr lang="en-US" smtClean="0"/>
              <a:pPr/>
              <a:t>4</a:t>
            </a:fld>
            <a:endParaRPr lang="en-US"/>
          </a:p>
        </p:txBody>
      </p:sp>
    </p:spTree>
    <p:extLst>
      <p:ext uri="{BB962C8B-B14F-4D97-AF65-F5344CB8AC3E}">
        <p14:creationId xmlns:p14="http://schemas.microsoft.com/office/powerpoint/2010/main" val="86679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49156" name="Slide Number Placeholder 3"/>
          <p:cNvSpPr>
            <a:spLocks noGrp="1"/>
          </p:cNvSpPr>
          <p:nvPr>
            <p:ph type="sldNum" sz="quarter" idx="5"/>
          </p:nvPr>
        </p:nvSpPr>
        <p:spPr/>
        <p:txBody>
          <a:bodyPr/>
          <a:lstStyle/>
          <a:p>
            <a:pPr>
              <a:defRPr/>
            </a:pPr>
            <a:fld id="{F8146C11-F5FD-4365-A653-59DD78A179DC}" type="slidenum">
              <a:rPr lang="en-US" smtClean="0"/>
              <a:pPr>
                <a:defRPr/>
              </a:pPr>
              <a:t>5</a:t>
            </a:fld>
            <a:endParaRPr lang="en-US"/>
          </a:p>
        </p:txBody>
      </p:sp>
    </p:spTree>
    <p:extLst>
      <p:ext uri="{BB962C8B-B14F-4D97-AF65-F5344CB8AC3E}">
        <p14:creationId xmlns:p14="http://schemas.microsoft.com/office/powerpoint/2010/main" val="370676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50180" name="Slide Number Placeholder 3"/>
          <p:cNvSpPr>
            <a:spLocks noGrp="1"/>
          </p:cNvSpPr>
          <p:nvPr>
            <p:ph type="sldNum" sz="quarter" idx="5"/>
          </p:nvPr>
        </p:nvSpPr>
        <p:spPr/>
        <p:txBody>
          <a:bodyPr/>
          <a:lstStyle/>
          <a:p>
            <a:pPr>
              <a:defRPr/>
            </a:pPr>
            <a:fld id="{E740C781-C7EB-40CB-A637-092B4DC1C93C}" type="slidenum">
              <a:rPr lang="en-US" smtClean="0"/>
              <a:pPr>
                <a:defRPr/>
              </a:pPr>
              <a:t>6</a:t>
            </a:fld>
            <a:endParaRPr lang="en-US"/>
          </a:p>
        </p:txBody>
      </p:sp>
    </p:spTree>
    <p:extLst>
      <p:ext uri="{BB962C8B-B14F-4D97-AF65-F5344CB8AC3E}">
        <p14:creationId xmlns:p14="http://schemas.microsoft.com/office/powerpoint/2010/main" val="38939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51204" name="Slide Number Placeholder 3"/>
          <p:cNvSpPr>
            <a:spLocks noGrp="1"/>
          </p:cNvSpPr>
          <p:nvPr>
            <p:ph type="sldNum" sz="quarter" idx="5"/>
          </p:nvPr>
        </p:nvSpPr>
        <p:spPr/>
        <p:txBody>
          <a:bodyPr/>
          <a:lstStyle/>
          <a:p>
            <a:pPr>
              <a:defRPr/>
            </a:pPr>
            <a:fld id="{5DBFEEBB-2291-4008-A5F7-F722913282E8}" type="slidenum">
              <a:rPr lang="en-US" smtClean="0"/>
              <a:pPr>
                <a:defRPr/>
              </a:pPr>
              <a:t>7</a:t>
            </a:fld>
            <a:endParaRPr lang="en-US"/>
          </a:p>
        </p:txBody>
      </p:sp>
    </p:spTree>
    <p:extLst>
      <p:ext uri="{BB962C8B-B14F-4D97-AF65-F5344CB8AC3E}">
        <p14:creationId xmlns:p14="http://schemas.microsoft.com/office/powerpoint/2010/main" val="164744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dirty="0"/>
          </a:p>
        </p:txBody>
      </p:sp>
      <p:sp>
        <p:nvSpPr>
          <p:cNvPr id="57348" name="Slide Number Placeholder 3"/>
          <p:cNvSpPr>
            <a:spLocks noGrp="1"/>
          </p:cNvSpPr>
          <p:nvPr>
            <p:ph type="sldNum" sz="quarter" idx="5"/>
          </p:nvPr>
        </p:nvSpPr>
        <p:spPr/>
        <p:txBody>
          <a:bodyPr/>
          <a:lstStyle/>
          <a:p>
            <a:pPr>
              <a:defRPr/>
            </a:pPr>
            <a:fld id="{AC8A8D8C-24FE-42E8-9663-2DDD565567AE}" type="slidenum">
              <a:rPr lang="en-US" smtClean="0"/>
              <a:pPr>
                <a:defRPr/>
              </a:pPr>
              <a:t>8</a:t>
            </a:fld>
            <a:endParaRPr lang="en-US"/>
          </a:p>
        </p:txBody>
      </p:sp>
    </p:spTree>
    <p:extLst>
      <p:ext uri="{BB962C8B-B14F-4D97-AF65-F5344CB8AC3E}">
        <p14:creationId xmlns:p14="http://schemas.microsoft.com/office/powerpoint/2010/main" val="355556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BZ"/>
          </a:p>
        </p:txBody>
      </p:sp>
      <p:sp>
        <p:nvSpPr>
          <p:cNvPr id="58372" name="Slide Number Placeholder 3"/>
          <p:cNvSpPr>
            <a:spLocks noGrp="1"/>
          </p:cNvSpPr>
          <p:nvPr>
            <p:ph type="sldNum" sz="quarter" idx="5"/>
          </p:nvPr>
        </p:nvSpPr>
        <p:spPr/>
        <p:txBody>
          <a:bodyPr/>
          <a:lstStyle/>
          <a:p>
            <a:pPr>
              <a:defRPr/>
            </a:pPr>
            <a:fld id="{445DCEB6-61EA-4182-8A77-709BF0E4EF98}" type="slidenum">
              <a:rPr lang="en-US" smtClean="0"/>
              <a:pPr>
                <a:defRPr/>
              </a:pPr>
              <a:t>10</a:t>
            </a:fld>
            <a:endParaRPr lang="en-US"/>
          </a:p>
        </p:txBody>
      </p:sp>
    </p:spTree>
    <p:extLst>
      <p:ext uri="{BB962C8B-B14F-4D97-AF65-F5344CB8AC3E}">
        <p14:creationId xmlns:p14="http://schemas.microsoft.com/office/powerpoint/2010/main" val="56634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1DFD14-EA5E-4F4A-8071-A9BF468EBE9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EA56A5-A79F-4B08-A948-6B000113904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42950" y="609600"/>
            <a:ext cx="616267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546063-E8DB-456B-B89B-5FA5092421C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3681" cy="1144588"/>
          </a:xfrm>
        </p:spPr>
        <p:txBody>
          <a:bodyPr/>
          <a:lstStyle/>
          <a:p>
            <a:r>
              <a:rPr lang="en-US"/>
              <a:t>Click to edit Master title style</a:t>
            </a:r>
            <a:endParaRPr lang="en-BZ"/>
          </a:p>
        </p:txBody>
      </p:sp>
      <p:sp>
        <p:nvSpPr>
          <p:cNvPr id="3" name="Text Placeholder 2"/>
          <p:cNvSpPr>
            <a:spLocks noGrp="1"/>
          </p:cNvSpPr>
          <p:nvPr>
            <p:ph type="body" sz="half" idx="1"/>
          </p:nvPr>
        </p:nvSpPr>
        <p:spPr>
          <a:xfrm>
            <a:off x="495300" y="1604964"/>
            <a:ext cx="8913681"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Content Placeholder 3"/>
          <p:cNvSpPr>
            <a:spLocks noGrp="1"/>
          </p:cNvSpPr>
          <p:nvPr>
            <p:ph sz="half" idx="2"/>
          </p:nvPr>
        </p:nvSpPr>
        <p:spPr>
          <a:xfrm>
            <a:off x="495300" y="3943350"/>
            <a:ext cx="8913681"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5" name="Date Placeholder 4"/>
          <p:cNvSpPr>
            <a:spLocks noGrp="1" noChangeArrowheads="1"/>
          </p:cNvSpPr>
          <p:nvPr>
            <p:ph type="dt" idx="10"/>
          </p:nvPr>
        </p:nvSpPr>
        <p:spPr>
          <a:xfrm>
            <a:off x="495300" y="6246814"/>
            <a:ext cx="2304521" cy="473075"/>
          </a:xfrm>
          <a:prstGeom prst="rect">
            <a:avLst/>
          </a:prstGeom>
          <a:ln/>
        </p:spPr>
        <p:txBody>
          <a:bodyPr/>
          <a:lstStyle>
            <a:lvl1pPr>
              <a:defRPr/>
            </a:lvl1pPr>
          </a:lstStyle>
          <a:p>
            <a:pPr>
              <a:defRPr/>
            </a:pPr>
            <a:fld id="{F7A38D11-C7BC-4F66-876D-94C805052CFF}" type="datetime1">
              <a:rPr lang="en-US" smtClean="0"/>
              <a:pPr>
                <a:defRPr/>
              </a:pPr>
              <a:t>11/16/2020</a:t>
            </a:fld>
            <a:endParaRPr lang="en-GB"/>
          </a:p>
        </p:txBody>
      </p:sp>
      <p:sp>
        <p:nvSpPr>
          <p:cNvPr id="6" name="Rectangle 5"/>
          <p:cNvSpPr>
            <a:spLocks noGrp="1" noChangeArrowheads="1"/>
          </p:cNvSpPr>
          <p:nvPr>
            <p:ph type="ftr" idx="11"/>
          </p:nvPr>
        </p:nvSpPr>
        <p:spPr>
          <a:ln/>
        </p:spPr>
        <p:txBody>
          <a:bodyPr/>
          <a:lstStyle>
            <a:lvl1pPr>
              <a:defRPr/>
            </a:lvl1pPr>
          </a:lstStyle>
          <a:p>
            <a:pPr>
              <a:defRPr/>
            </a:pPr>
            <a:r>
              <a:rPr lang="en-GB"/>
              <a:t>IPCC</a:t>
            </a:r>
          </a:p>
        </p:txBody>
      </p:sp>
      <p:sp>
        <p:nvSpPr>
          <p:cNvPr id="7" name="Slide Number Placeholder 6"/>
          <p:cNvSpPr>
            <a:spLocks noGrp="1" noChangeArrowheads="1"/>
          </p:cNvSpPr>
          <p:nvPr>
            <p:ph type="sldNum" idx="12"/>
          </p:nvPr>
        </p:nvSpPr>
        <p:spPr>
          <a:xfrm>
            <a:off x="7102740" y="6246814"/>
            <a:ext cx="2306241" cy="473075"/>
          </a:xfrm>
          <a:prstGeom prst="rect">
            <a:avLst/>
          </a:prstGeom>
          <a:ln/>
        </p:spPr>
        <p:txBody>
          <a:bodyPr/>
          <a:lstStyle>
            <a:lvl1pPr>
              <a:defRPr/>
            </a:lvl1pPr>
          </a:lstStyle>
          <a:p>
            <a:pPr>
              <a:defRPr/>
            </a:pPr>
            <a:fld id="{FF9ADA4E-9B89-4695-93AE-097D716C9AE0}" type="slidenum">
              <a:rPr lang="en-GB"/>
              <a:pPr>
                <a:defRPr/>
              </a:pPr>
              <a:t>‹#›</a:t>
            </a:fld>
            <a:endParaRPr lang="en-GB"/>
          </a:p>
        </p:txBody>
      </p:sp>
    </p:spTree>
    <p:extLst>
      <p:ext uri="{BB962C8B-B14F-4D97-AF65-F5344CB8AC3E}">
        <p14:creationId xmlns:p14="http://schemas.microsoft.com/office/powerpoint/2010/main" val="75618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2A3A0DF-A303-4404-B49D-953B76B6FF6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D9EA78-8153-447C-B6ED-C70C2A0D795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A96F4E-F63F-425B-B962-4D38C673241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3832345-0C0C-4EB9-B3B6-200DBA18B16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0992709-9178-4553-8FDC-5F634DE4814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814FE7A-9DD8-44A4-9DB2-8C4ADC59B52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AF631E-F71E-4CB7-BA21-661E123F7AC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A78116-C083-4300-A560-95FC7B46F18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099"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64B39A9-C8F8-4367-8097-A1AD61D85115}" type="slidenum">
              <a:rPr lang="en-GB"/>
              <a:pPr>
                <a:defRPr/>
              </a:pPr>
              <a:t>‹#›</a:t>
            </a:fld>
            <a:endParaRPr lang="en-GB"/>
          </a:p>
        </p:txBody>
      </p:sp>
      <p:sp>
        <p:nvSpPr>
          <p:cNvPr id="1031" name="Text Box 7"/>
          <p:cNvSpPr txBox="1">
            <a:spLocks noChangeArrowheads="1"/>
          </p:cNvSpPr>
          <p:nvPr userDrawn="1"/>
        </p:nvSpPr>
        <p:spPr bwMode="auto">
          <a:xfrm>
            <a:off x="9020175" y="1268413"/>
            <a:ext cx="685800" cy="5473700"/>
          </a:xfrm>
          <a:prstGeom prst="rect">
            <a:avLst/>
          </a:prstGeom>
          <a:noFill/>
          <a:ln w="9525">
            <a:noFill/>
            <a:miter lim="800000"/>
            <a:headEnd/>
            <a:tailEnd/>
          </a:ln>
        </p:spPr>
        <p:txBody>
          <a:bodyPr vert="eaVert"/>
          <a:lstStyle/>
          <a:p>
            <a:pPr eaLnBrk="0" hangingPunct="0">
              <a:defRPr/>
            </a:pPr>
            <a:r>
              <a:rPr lang="en-GB" sz="2600">
                <a:solidFill>
                  <a:srgbClr val="800080"/>
                </a:solidFill>
                <a:latin typeface="Gill Sans" pitchFamily="34" charset="0"/>
              </a:rPr>
              <a:t>european capacity building initiative ecbi</a:t>
            </a:r>
          </a:p>
        </p:txBody>
      </p:sp>
      <p:pic>
        <p:nvPicPr>
          <p:cNvPr id="4104" name="Picture 8"/>
          <p:cNvPicPr>
            <a:picLocks noChangeAspect="1" noChangeArrowheads="1"/>
          </p:cNvPicPr>
          <p:nvPr userDrawn="1"/>
        </p:nvPicPr>
        <p:blipFill>
          <a:blip r:embed="rId14" cstate="print"/>
          <a:srcRect r="1465" b="1465"/>
          <a:stretch>
            <a:fillRect/>
          </a:stretch>
        </p:blipFill>
        <p:spPr bwMode="auto">
          <a:xfrm>
            <a:off x="8699500" y="188913"/>
            <a:ext cx="968375" cy="968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image" Target="../media/image3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906000" cy="6858000"/>
          </a:xfrm>
          <a:prstGeom prst="rect">
            <a:avLst/>
          </a:prstGeom>
          <a:solidFill>
            <a:schemeClr val="bg1"/>
          </a:solidFill>
          <a:ln w="9525">
            <a:solidFill>
              <a:srgbClr val="FF00FF"/>
            </a:solidFill>
            <a:miter lim="800000"/>
            <a:headEnd/>
            <a:tailEnd/>
          </a:ln>
        </p:spPr>
        <p:txBody>
          <a:bodyPr wrap="none" anchor="ctr"/>
          <a:lstStyle/>
          <a:p>
            <a:pPr algn="ctr" eaLnBrk="0" hangingPunct="0"/>
            <a:endParaRPr lang="en-US" sz="4000">
              <a:solidFill>
                <a:srgbClr val="000099"/>
              </a:solidFill>
              <a:latin typeface="Gill Sans" pitchFamily="34" charset="0"/>
            </a:endParaRPr>
          </a:p>
        </p:txBody>
      </p:sp>
      <p:sp>
        <p:nvSpPr>
          <p:cNvPr id="5123" name="Text Box 3"/>
          <p:cNvSpPr txBox="1">
            <a:spLocks noChangeArrowheads="1"/>
          </p:cNvSpPr>
          <p:nvPr/>
        </p:nvSpPr>
        <p:spPr bwMode="auto">
          <a:xfrm>
            <a:off x="1747838" y="3213100"/>
            <a:ext cx="7561262" cy="1569660"/>
          </a:xfrm>
          <a:prstGeom prst="rect">
            <a:avLst/>
          </a:prstGeom>
          <a:noFill/>
          <a:ln w="9525">
            <a:noFill/>
            <a:miter lim="800000"/>
            <a:headEnd/>
            <a:tailEnd/>
          </a:ln>
        </p:spPr>
        <p:txBody>
          <a:bodyPr>
            <a:spAutoFit/>
          </a:bodyPr>
          <a:lstStyle/>
          <a:p>
            <a:pPr eaLnBrk="0" hangingPunct="0"/>
            <a:r>
              <a:rPr lang="en-US" sz="3200" dirty="0">
                <a:latin typeface="Gill Sans MT" pitchFamily="34" charset="0"/>
              </a:rPr>
              <a:t>The Science of Climate Change </a:t>
            </a:r>
            <a:endParaRPr lang="en-GB" dirty="0">
              <a:latin typeface="Gill Sans MT" pitchFamily="34" charset="0"/>
            </a:endParaRPr>
          </a:p>
          <a:p>
            <a:pPr eaLnBrk="0" hangingPunct="0"/>
            <a:endParaRPr lang="en-GB" dirty="0">
              <a:latin typeface="Gill Sans MT" pitchFamily="34" charset="0"/>
            </a:endParaRPr>
          </a:p>
          <a:p>
            <a:pPr eaLnBrk="0" hangingPunct="0"/>
            <a:r>
              <a:rPr lang="en-GB" sz="2000" dirty="0">
                <a:latin typeface="Gill Sans MT" pitchFamily="34" charset="0"/>
              </a:rPr>
              <a:t>Carlos Fuller, International and Regional Liaison Officer</a:t>
            </a:r>
          </a:p>
          <a:p>
            <a:pPr eaLnBrk="0" hangingPunct="0"/>
            <a:r>
              <a:rPr lang="en-GB" sz="2000" dirty="0">
                <a:latin typeface="Gill Sans MT" pitchFamily="34" charset="0"/>
              </a:rPr>
              <a:t>Caribbean Community Climate Change Centre</a:t>
            </a:r>
            <a:endParaRPr lang="en-US" sz="2000" dirty="0">
              <a:latin typeface="Gill Sans MT" pitchFamily="34" charset="0"/>
            </a:endParaRPr>
          </a:p>
        </p:txBody>
      </p:sp>
      <p:sp>
        <p:nvSpPr>
          <p:cNvPr id="5124" name="Rectangle 4"/>
          <p:cNvSpPr>
            <a:spLocks noChangeArrowheads="1"/>
          </p:cNvSpPr>
          <p:nvPr/>
        </p:nvSpPr>
        <p:spPr bwMode="auto">
          <a:xfrm>
            <a:off x="0" y="0"/>
            <a:ext cx="1209675" cy="6858000"/>
          </a:xfrm>
          <a:prstGeom prst="rect">
            <a:avLst/>
          </a:prstGeom>
          <a:solidFill>
            <a:srgbClr val="660066"/>
          </a:solidFill>
          <a:ln w="9525">
            <a:solidFill>
              <a:srgbClr val="660066"/>
            </a:solidFill>
            <a:miter lim="800000"/>
            <a:headEnd/>
            <a:tailEnd/>
          </a:ln>
        </p:spPr>
        <p:txBody>
          <a:bodyPr wrap="none" anchor="ctr"/>
          <a:lstStyle/>
          <a:p>
            <a:endParaRPr lang="en-US"/>
          </a:p>
        </p:txBody>
      </p:sp>
      <p:sp>
        <p:nvSpPr>
          <p:cNvPr id="5125" name="Rectangle 5"/>
          <p:cNvSpPr>
            <a:spLocks noChangeArrowheads="1"/>
          </p:cNvSpPr>
          <p:nvPr/>
        </p:nvSpPr>
        <p:spPr bwMode="auto">
          <a:xfrm>
            <a:off x="0" y="0"/>
            <a:ext cx="1116013" cy="6858000"/>
          </a:xfrm>
          <a:prstGeom prst="rect">
            <a:avLst/>
          </a:prstGeom>
          <a:gradFill rotWithShape="1">
            <a:gsLst>
              <a:gs pos="0">
                <a:srgbClr val="660066"/>
              </a:gs>
              <a:gs pos="50000">
                <a:srgbClr val="2F002F"/>
              </a:gs>
              <a:gs pos="100000">
                <a:srgbClr val="660066"/>
              </a:gs>
            </a:gsLst>
            <a:lin ang="0" scaled="1"/>
          </a:gradFill>
          <a:ln w="9525">
            <a:solidFill>
              <a:srgbClr val="660066"/>
            </a:solidFill>
            <a:miter lim="800000"/>
            <a:headEnd/>
            <a:tailEnd/>
          </a:ln>
        </p:spPr>
        <p:txBody>
          <a:bodyPr wrap="none" anchor="ctr"/>
          <a:lstStyle/>
          <a:p>
            <a:endParaRPr lang="en-US"/>
          </a:p>
        </p:txBody>
      </p:sp>
      <p:sp>
        <p:nvSpPr>
          <p:cNvPr id="5126" name="Text Box 9"/>
          <p:cNvSpPr txBox="1">
            <a:spLocks noChangeArrowheads="1"/>
          </p:cNvSpPr>
          <p:nvPr/>
        </p:nvSpPr>
        <p:spPr bwMode="auto">
          <a:xfrm rot="5400000">
            <a:off x="-2814637" y="2933700"/>
            <a:ext cx="6858000" cy="990600"/>
          </a:xfrm>
          <a:prstGeom prst="rect">
            <a:avLst/>
          </a:prstGeom>
          <a:noFill/>
          <a:ln w="9525">
            <a:noFill/>
            <a:miter lim="800000"/>
            <a:headEnd/>
            <a:tailEnd/>
          </a:ln>
        </p:spPr>
        <p:txBody>
          <a:bodyPr>
            <a:spAutoFit/>
          </a:bodyPr>
          <a:lstStyle/>
          <a:p>
            <a:pPr indent="96838"/>
            <a:r>
              <a:rPr lang="en-GB" sz="3500">
                <a:solidFill>
                  <a:schemeClr val="bg1"/>
                </a:solidFill>
                <a:latin typeface="Gill Sans MT" pitchFamily="34" charset="0"/>
              </a:rPr>
              <a:t>european capacity building initiative</a:t>
            </a:r>
            <a:endParaRPr lang="fr-FR" sz="3500">
              <a:solidFill>
                <a:schemeClr val="bg1"/>
              </a:solidFill>
              <a:latin typeface="Gill Sans MT" pitchFamily="34" charset="0"/>
            </a:endParaRPr>
          </a:p>
          <a:p>
            <a:pPr indent="96838"/>
            <a:r>
              <a:rPr lang="fr-FR">
                <a:solidFill>
                  <a:schemeClr val="bg1"/>
                </a:solidFill>
                <a:latin typeface="Gill Sans MT" pitchFamily="34" charset="0"/>
              </a:rPr>
              <a:t>initiative européenne de renforcement des capacités</a:t>
            </a:r>
            <a:endParaRPr lang="en-GB">
              <a:solidFill>
                <a:schemeClr val="bg1"/>
              </a:solidFill>
              <a:latin typeface="Gill Sans MT" pitchFamily="34" charset="0"/>
            </a:endParaRPr>
          </a:p>
        </p:txBody>
      </p:sp>
      <p:sp>
        <p:nvSpPr>
          <p:cNvPr id="5127" name="Text Box 10"/>
          <p:cNvSpPr txBox="1">
            <a:spLocks noChangeArrowheads="1"/>
          </p:cNvSpPr>
          <p:nvPr/>
        </p:nvSpPr>
        <p:spPr bwMode="auto">
          <a:xfrm>
            <a:off x="1244600" y="803275"/>
            <a:ext cx="8661400" cy="1311275"/>
          </a:xfrm>
          <a:prstGeom prst="rect">
            <a:avLst/>
          </a:prstGeom>
          <a:noFill/>
          <a:ln w="9525">
            <a:noFill/>
            <a:miter lim="800000"/>
            <a:headEnd/>
            <a:tailEnd/>
          </a:ln>
        </p:spPr>
        <p:txBody>
          <a:bodyPr>
            <a:spAutoFit/>
          </a:bodyPr>
          <a:lstStyle/>
          <a:p>
            <a:pPr>
              <a:tabLst>
                <a:tab pos="6096000" algn="r"/>
              </a:tabLst>
            </a:pPr>
            <a:r>
              <a:rPr lang="fr-FR" sz="8000">
                <a:solidFill>
                  <a:srgbClr val="660066"/>
                </a:solidFill>
                <a:latin typeface="Gill Sans MT" pitchFamily="34" charset="0"/>
              </a:rPr>
              <a:t>	ecbi</a:t>
            </a:r>
            <a:r>
              <a:rPr lang="fr-FR" sz="5400">
                <a:solidFill>
                  <a:srgbClr val="660066"/>
                </a:solidFill>
                <a:latin typeface="Gill Sans MT" pitchFamily="34" charset="0"/>
              </a:rPr>
              <a:t>	</a:t>
            </a:r>
            <a:endParaRPr lang="en-GB" sz="5400">
              <a:solidFill>
                <a:srgbClr val="660066"/>
              </a:solidFill>
              <a:latin typeface="Gill Sans MT" pitchFamily="34" charset="0"/>
            </a:endParaRPr>
          </a:p>
        </p:txBody>
      </p:sp>
      <p:pic>
        <p:nvPicPr>
          <p:cNvPr id="5128" name="Picture 7"/>
          <p:cNvPicPr>
            <a:picLocks noChangeAspect="1" noChangeArrowheads="1"/>
          </p:cNvPicPr>
          <p:nvPr/>
        </p:nvPicPr>
        <p:blipFill>
          <a:blip r:embed="rId3" cstate="print"/>
          <a:srcRect r="1465" b="1465"/>
          <a:stretch>
            <a:fillRect/>
          </a:stretch>
        </p:blipFill>
        <p:spPr bwMode="auto">
          <a:xfrm>
            <a:off x="7691438" y="325438"/>
            <a:ext cx="1546225" cy="1546225"/>
          </a:xfrm>
          <a:prstGeom prst="rect">
            <a:avLst/>
          </a:prstGeom>
          <a:noFill/>
          <a:ln w="9525">
            <a:noFill/>
            <a:miter lim="800000"/>
            <a:headEnd/>
            <a:tailEnd/>
          </a:ln>
        </p:spPr>
      </p:pic>
      <p:sp>
        <p:nvSpPr>
          <p:cNvPr id="5129" name="Rectangle 11"/>
          <p:cNvSpPr>
            <a:spLocks noChangeArrowheads="1"/>
          </p:cNvSpPr>
          <p:nvPr/>
        </p:nvSpPr>
        <p:spPr bwMode="auto">
          <a:xfrm>
            <a:off x="1749425" y="5695950"/>
            <a:ext cx="7488238" cy="901700"/>
          </a:xfrm>
          <a:prstGeom prst="rect">
            <a:avLst/>
          </a:prstGeom>
          <a:noFill/>
          <a:ln w="9525">
            <a:noFill/>
            <a:miter lim="800000"/>
            <a:headEnd/>
            <a:tailEnd/>
          </a:ln>
        </p:spPr>
        <p:txBody>
          <a:bodyPr>
            <a:spAutoFit/>
          </a:bodyPr>
          <a:lstStyle/>
          <a:p>
            <a:r>
              <a:rPr lang="en-GB" sz="1600" dirty="0">
                <a:solidFill>
                  <a:srgbClr val="660066"/>
                </a:solidFill>
                <a:latin typeface="Gill Sans MT" pitchFamily="34" charset="0"/>
              </a:rPr>
              <a:t>for sustained capacity building in support of international climate change negotiations</a:t>
            </a:r>
            <a:endParaRPr lang="fr-FR" sz="1600" dirty="0">
              <a:solidFill>
                <a:srgbClr val="660066"/>
              </a:solidFill>
              <a:latin typeface="Gill Sans MT" pitchFamily="34" charset="0"/>
            </a:endParaRPr>
          </a:p>
          <a:p>
            <a:pPr>
              <a:spcBef>
                <a:spcPts val="600"/>
              </a:spcBef>
            </a:pPr>
            <a:r>
              <a:rPr lang="fr-FR" sz="1600" dirty="0">
                <a:solidFill>
                  <a:srgbClr val="660066"/>
                </a:solidFill>
                <a:latin typeface="Gill Sans MT" pitchFamily="34" charset="0"/>
              </a:rPr>
              <a:t>pour un renforcement durable des capacités en appui aux négociations internationales sur les changements climatiques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AQ3"/>
          <p:cNvPicPr>
            <a:picLocks noChangeAspect="1" noChangeArrowheads="1"/>
          </p:cNvPicPr>
          <p:nvPr/>
        </p:nvPicPr>
        <p:blipFill>
          <a:blip r:embed="rId3" cstate="print"/>
          <a:srcRect/>
          <a:stretch>
            <a:fillRect/>
          </a:stretch>
        </p:blipFill>
        <p:spPr bwMode="auto">
          <a:xfrm>
            <a:off x="615950" y="762000"/>
            <a:ext cx="6165850" cy="5919788"/>
          </a:xfrm>
          <a:prstGeom prst="rect">
            <a:avLst/>
          </a:prstGeom>
          <a:noFill/>
          <a:ln w="9525">
            <a:noFill/>
            <a:miter lim="800000"/>
            <a:headEnd/>
            <a:tailEnd/>
          </a:ln>
        </p:spPr>
      </p:pic>
      <p:sp>
        <p:nvSpPr>
          <p:cNvPr id="17411" name="Text Box 3"/>
          <p:cNvSpPr txBox="1">
            <a:spLocks noChangeArrowheads="1"/>
          </p:cNvSpPr>
          <p:nvPr/>
        </p:nvSpPr>
        <p:spPr bwMode="auto">
          <a:xfrm>
            <a:off x="6918326" y="960439"/>
            <a:ext cx="2606675" cy="4524315"/>
          </a:xfrm>
          <a:prstGeom prst="rect">
            <a:avLst/>
          </a:prstGeom>
          <a:noFill/>
          <a:ln w="9525">
            <a:noFill/>
            <a:miter lim="800000"/>
            <a:headEnd/>
            <a:tailEnd/>
          </a:ln>
        </p:spPr>
        <p:txBody>
          <a:bodyPr>
            <a:spAutoFit/>
          </a:bodyPr>
          <a:lstStyle/>
          <a:p>
            <a:r>
              <a:rPr lang="en-US">
                <a:solidFill>
                  <a:schemeClr val="bg1"/>
                </a:solidFill>
              </a:rPr>
              <a:t>The most important spatial pattern (top) of the monthly Palmer Drought Severity Index (PDSI) for 1900 to 2002. </a:t>
            </a:r>
          </a:p>
          <a:p>
            <a:endParaRPr lang="en-US">
              <a:solidFill>
                <a:schemeClr val="bg1"/>
              </a:solidFill>
            </a:endParaRPr>
          </a:p>
          <a:p>
            <a:r>
              <a:rPr lang="en-US">
                <a:solidFill>
                  <a:schemeClr val="bg1"/>
                </a:solidFill>
              </a:rPr>
              <a:t>The time series (below) accounts for most of the trend in PDSI</a:t>
            </a:r>
            <a:r>
              <a:rPr lang="en-US"/>
              <a:t>.</a:t>
            </a:r>
          </a:p>
        </p:txBody>
      </p:sp>
      <p:sp>
        <p:nvSpPr>
          <p:cNvPr id="17412" name="Text Box 4"/>
          <p:cNvSpPr txBox="1">
            <a:spLocks noChangeArrowheads="1"/>
          </p:cNvSpPr>
          <p:nvPr/>
        </p:nvSpPr>
        <p:spPr bwMode="auto">
          <a:xfrm>
            <a:off x="3031196" y="146051"/>
            <a:ext cx="4584973" cy="461665"/>
          </a:xfrm>
          <a:prstGeom prst="rect">
            <a:avLst/>
          </a:prstGeom>
          <a:noFill/>
          <a:ln w="9525">
            <a:noFill/>
            <a:miter lim="800000"/>
            <a:headEnd/>
            <a:tailEnd/>
          </a:ln>
        </p:spPr>
        <p:txBody>
          <a:bodyPr wrap="none">
            <a:spAutoFit/>
          </a:bodyPr>
          <a:lstStyle/>
          <a:p>
            <a:pPr algn="ctr"/>
            <a:r>
              <a:rPr lang="en-US" b="1" dirty="0">
                <a:solidFill>
                  <a:srgbClr val="FF0000"/>
                </a:solidFill>
              </a:rPr>
              <a:t>Drought is increasing most places</a:t>
            </a:r>
          </a:p>
        </p:txBody>
      </p:sp>
      <p:sp>
        <p:nvSpPr>
          <p:cNvPr id="78853" name="AutoShape 5"/>
          <p:cNvSpPr>
            <a:spLocks noChangeArrowheads="1"/>
          </p:cNvSpPr>
          <p:nvPr/>
        </p:nvSpPr>
        <p:spPr bwMode="auto">
          <a:xfrm>
            <a:off x="5334000" y="914400"/>
            <a:ext cx="4191000" cy="2057400"/>
          </a:xfrm>
          <a:prstGeom prst="wedgeRoundRectCallout">
            <a:avLst>
              <a:gd name="adj1" fmla="val -53333"/>
              <a:gd name="adj2" fmla="val 133486"/>
              <a:gd name="adj3" fmla="val 16667"/>
            </a:avLst>
          </a:prstGeom>
          <a:solidFill>
            <a:srgbClr val="FFFF00"/>
          </a:solidFill>
          <a:ln w="28575">
            <a:solidFill>
              <a:srgbClr val="CC0000"/>
            </a:solidFill>
            <a:miter lim="800000"/>
            <a:headEnd/>
            <a:tailEnd/>
          </a:ln>
        </p:spPr>
        <p:txBody>
          <a:bodyPr/>
          <a:lstStyle/>
          <a:p>
            <a:pPr algn="ctr"/>
            <a:r>
              <a:rPr lang="en-US">
                <a:latin typeface="Comic Sans MS" pitchFamily="66" charset="0"/>
              </a:rPr>
              <a:t>Mainly decrease in rain over land in tropics and subtropics, but enhanced by increased atmospheric demand with warming</a:t>
            </a:r>
          </a:p>
        </p:txBody>
      </p:sp>
      <p:sp>
        <p:nvSpPr>
          <p:cNvPr id="2" name="TextBox 1">
            <a:extLst>
              <a:ext uri="{FF2B5EF4-FFF2-40B4-BE49-F238E27FC236}">
                <a16:creationId xmlns:a16="http://schemas.microsoft.com/office/drawing/2014/main" id="{FDF5D1E7-9B0F-4CDD-9902-31410A35EFE1}"/>
              </a:ext>
            </a:extLst>
          </p:cNvPr>
          <p:cNvSpPr txBox="1"/>
          <p:nvPr/>
        </p:nvSpPr>
        <p:spPr>
          <a:xfrm>
            <a:off x="7473280" y="6381328"/>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3234910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wipe(up)">
                                      <p:cBhvr>
                                        <p:cTn id="7"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ox3"/>
          <p:cNvPicPr>
            <a:picLocks noChangeAspect="1" noChangeArrowheads="1"/>
          </p:cNvPicPr>
          <p:nvPr/>
        </p:nvPicPr>
        <p:blipFill>
          <a:blip r:embed="rId3" cstate="print"/>
          <a:srcRect/>
          <a:stretch>
            <a:fillRect/>
          </a:stretch>
        </p:blipFill>
        <p:spPr bwMode="auto">
          <a:xfrm>
            <a:off x="299878" y="1419858"/>
            <a:ext cx="8763000" cy="3186112"/>
          </a:xfrm>
          <a:prstGeom prst="rect">
            <a:avLst/>
          </a:prstGeom>
          <a:noFill/>
          <a:ln w="9525">
            <a:noFill/>
            <a:miter lim="800000"/>
            <a:headEnd/>
            <a:tailEnd/>
          </a:ln>
        </p:spPr>
      </p:pic>
      <p:sp>
        <p:nvSpPr>
          <p:cNvPr id="18435" name="Text Box 3"/>
          <p:cNvSpPr txBox="1">
            <a:spLocks noChangeArrowheads="1"/>
          </p:cNvSpPr>
          <p:nvPr/>
        </p:nvSpPr>
        <p:spPr bwMode="auto">
          <a:xfrm>
            <a:off x="1447800" y="5038726"/>
            <a:ext cx="3233578" cy="1200329"/>
          </a:xfrm>
          <a:prstGeom prst="rect">
            <a:avLst/>
          </a:prstGeom>
          <a:noFill/>
          <a:ln w="9525">
            <a:noFill/>
            <a:miter lim="800000"/>
            <a:headEnd/>
            <a:tailEnd/>
          </a:ln>
        </p:spPr>
        <p:txBody>
          <a:bodyPr wrap="none">
            <a:spAutoFit/>
          </a:bodyPr>
          <a:lstStyle/>
          <a:p>
            <a:r>
              <a:rPr lang="en-US" b="1">
                <a:solidFill>
                  <a:schemeClr val="accent2"/>
                </a:solidFill>
                <a:latin typeface="Comic Sans MS" pitchFamily="66" charset="0"/>
              </a:rPr>
              <a:t>Extreme Heat Wave</a:t>
            </a:r>
          </a:p>
          <a:p>
            <a:r>
              <a:rPr lang="en-US" b="1">
                <a:solidFill>
                  <a:schemeClr val="accent2"/>
                </a:solidFill>
                <a:latin typeface="Comic Sans MS" pitchFamily="66" charset="0"/>
              </a:rPr>
              <a:t>Summer 2003</a:t>
            </a:r>
          </a:p>
          <a:p>
            <a:r>
              <a:rPr lang="en-US" b="1">
                <a:solidFill>
                  <a:schemeClr val="accent2"/>
                </a:solidFill>
                <a:latin typeface="Comic Sans MS" pitchFamily="66" charset="0"/>
              </a:rPr>
              <a:t>Europe</a:t>
            </a:r>
          </a:p>
        </p:txBody>
      </p:sp>
      <p:sp>
        <p:nvSpPr>
          <p:cNvPr id="18436" name="Text Box 4"/>
          <p:cNvSpPr txBox="1">
            <a:spLocks noChangeArrowheads="1"/>
          </p:cNvSpPr>
          <p:nvPr/>
        </p:nvSpPr>
        <p:spPr bwMode="auto">
          <a:xfrm>
            <a:off x="381000" y="298450"/>
            <a:ext cx="9144000" cy="579438"/>
          </a:xfrm>
          <a:prstGeom prst="rect">
            <a:avLst/>
          </a:prstGeom>
          <a:noFill/>
          <a:ln w="9525">
            <a:noFill/>
            <a:miter lim="800000"/>
            <a:headEnd/>
            <a:tailEnd/>
          </a:ln>
        </p:spPr>
        <p:txBody>
          <a:bodyPr>
            <a:spAutoFit/>
          </a:bodyPr>
          <a:lstStyle/>
          <a:p>
            <a:pPr algn="ctr"/>
            <a:r>
              <a:rPr lang="en-US" sz="3200" b="1" dirty="0">
                <a:solidFill>
                  <a:srgbClr val="FFFF00"/>
                </a:solidFill>
                <a:highlight>
                  <a:srgbClr val="FF00FF"/>
                </a:highlight>
              </a:rPr>
              <a:t>Heat waves are increasing: an example</a:t>
            </a:r>
          </a:p>
        </p:txBody>
      </p:sp>
      <p:grpSp>
        <p:nvGrpSpPr>
          <p:cNvPr id="18437" name="Group 5"/>
          <p:cNvGrpSpPr>
            <a:grpSpLocks/>
          </p:cNvGrpSpPr>
          <p:nvPr/>
        </p:nvGrpSpPr>
        <p:grpSpPr bwMode="auto">
          <a:xfrm>
            <a:off x="5791200" y="1600200"/>
            <a:ext cx="3352800" cy="4267200"/>
            <a:chOff x="3408" y="1008"/>
            <a:chExt cx="2112" cy="2688"/>
          </a:xfrm>
        </p:grpSpPr>
        <p:grpSp>
          <p:nvGrpSpPr>
            <p:cNvPr id="18438" name="Group 6"/>
            <p:cNvGrpSpPr>
              <a:grpSpLocks/>
            </p:cNvGrpSpPr>
            <p:nvPr/>
          </p:nvGrpSpPr>
          <p:grpSpPr bwMode="auto">
            <a:xfrm>
              <a:off x="4608" y="1008"/>
              <a:ext cx="912" cy="1248"/>
              <a:chOff x="4608" y="528"/>
              <a:chExt cx="864" cy="1200"/>
            </a:xfrm>
          </p:grpSpPr>
          <p:sp>
            <p:nvSpPr>
              <p:cNvPr id="18440" name="AutoShape 7"/>
              <p:cNvSpPr>
                <a:spLocks/>
              </p:cNvSpPr>
              <p:nvPr/>
            </p:nvSpPr>
            <p:spPr bwMode="auto">
              <a:xfrm>
                <a:off x="5184" y="528"/>
                <a:ext cx="288" cy="672"/>
              </a:xfrm>
              <a:prstGeom prst="rightBrace">
                <a:avLst>
                  <a:gd name="adj1" fmla="val 19444"/>
                  <a:gd name="adj2" fmla="val 50000"/>
                </a:avLst>
              </a:prstGeom>
              <a:noFill/>
              <a:ln w="38100">
                <a:solidFill>
                  <a:srgbClr val="CC0000"/>
                </a:solidFill>
                <a:round/>
                <a:headEnd/>
                <a:tailEnd/>
              </a:ln>
            </p:spPr>
            <p:txBody>
              <a:bodyPr wrap="none" anchor="ctr"/>
              <a:lstStyle/>
              <a:p>
                <a:endParaRPr lang="en-BZ"/>
              </a:p>
            </p:txBody>
          </p:sp>
          <p:sp>
            <p:nvSpPr>
              <p:cNvPr id="18441" name="Line 8"/>
              <p:cNvSpPr>
                <a:spLocks noChangeShapeType="1"/>
              </p:cNvSpPr>
              <p:nvPr/>
            </p:nvSpPr>
            <p:spPr bwMode="auto">
              <a:xfrm flipV="1">
                <a:off x="4608" y="1200"/>
                <a:ext cx="576" cy="528"/>
              </a:xfrm>
              <a:prstGeom prst="line">
                <a:avLst/>
              </a:prstGeom>
              <a:noFill/>
              <a:ln w="38100">
                <a:solidFill>
                  <a:srgbClr val="CC0000"/>
                </a:solidFill>
                <a:round/>
                <a:headEnd/>
                <a:tailEnd type="triangle" w="med" len="med"/>
              </a:ln>
            </p:spPr>
            <p:txBody>
              <a:bodyPr/>
              <a:lstStyle/>
              <a:p>
                <a:endParaRPr lang="en-BZ"/>
              </a:p>
            </p:txBody>
          </p:sp>
        </p:grpSp>
        <p:sp>
          <p:nvSpPr>
            <p:cNvPr id="18439" name="Text Box 9"/>
            <p:cNvSpPr txBox="1">
              <a:spLocks noChangeArrowheads="1"/>
            </p:cNvSpPr>
            <p:nvPr/>
          </p:nvSpPr>
          <p:spPr bwMode="auto">
            <a:xfrm>
              <a:off x="3408" y="3408"/>
              <a:ext cx="116" cy="288"/>
            </a:xfrm>
            <a:prstGeom prst="rect">
              <a:avLst/>
            </a:prstGeom>
            <a:noFill/>
            <a:ln w="9525">
              <a:noFill/>
              <a:miter lim="800000"/>
              <a:headEnd/>
              <a:tailEnd/>
            </a:ln>
          </p:spPr>
          <p:txBody>
            <a:bodyPr wrap="none">
              <a:spAutoFit/>
            </a:bodyPr>
            <a:lstStyle/>
            <a:p>
              <a:endParaRPr lang="en-GB" b="1">
                <a:latin typeface="Comic Sans MS" pitchFamily="66" charset="0"/>
              </a:endParaRPr>
            </a:p>
          </p:txBody>
        </p:sp>
      </p:grpSp>
      <p:sp>
        <p:nvSpPr>
          <p:cNvPr id="2" name="TextBox 1">
            <a:extLst>
              <a:ext uri="{FF2B5EF4-FFF2-40B4-BE49-F238E27FC236}">
                <a16:creationId xmlns:a16="http://schemas.microsoft.com/office/drawing/2014/main" id="{7314ABA0-F555-45BE-A5E7-46C690CBDA0D}"/>
              </a:ext>
            </a:extLst>
          </p:cNvPr>
          <p:cNvSpPr txBox="1"/>
          <p:nvPr/>
        </p:nvSpPr>
        <p:spPr>
          <a:xfrm>
            <a:off x="7329264" y="6345324"/>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12761723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1"/>
          </p:nvPr>
        </p:nvSpPr>
        <p:spPr>
          <a:noFill/>
        </p:spPr>
        <p:txBody>
          <a:bodyPr/>
          <a:lstStyle/>
          <a:p>
            <a:pPr defTabSz="414338">
              <a:tabLst>
                <a:tab pos="657225" algn="l"/>
                <a:tab pos="1312863" algn="l"/>
                <a:tab pos="1970088" algn="l"/>
                <a:tab pos="2627313" algn="l"/>
              </a:tabLst>
            </a:pPr>
            <a:r>
              <a:rPr lang="en-BZ"/>
              <a:t>University of Belize 15 March 2009 </a:t>
            </a:r>
            <a:endParaRPr lang="en-GB"/>
          </a:p>
        </p:txBody>
      </p:sp>
      <p:sp>
        <p:nvSpPr>
          <p:cNvPr id="16387" name="Text Box 2"/>
          <p:cNvSpPr txBox="1">
            <a:spLocks noChangeArrowheads="1"/>
          </p:cNvSpPr>
          <p:nvPr/>
        </p:nvSpPr>
        <p:spPr bwMode="auto">
          <a:xfrm>
            <a:off x="7467600" y="2209801"/>
            <a:ext cx="2057400" cy="3477875"/>
          </a:xfrm>
          <a:prstGeom prst="rect">
            <a:avLst/>
          </a:prstGeom>
          <a:noFill/>
          <a:ln w="9525">
            <a:noFill/>
            <a:miter lim="800000"/>
            <a:headEnd/>
            <a:tailEnd/>
          </a:ln>
        </p:spPr>
        <p:txBody>
          <a:bodyPr>
            <a:spAutoFit/>
          </a:bodyPr>
          <a:lstStyle/>
          <a:p>
            <a:r>
              <a:rPr lang="en-US" sz="2000" b="1" dirty="0">
                <a:solidFill>
                  <a:schemeClr val="bg1"/>
                </a:solidFill>
              </a:rPr>
              <a:t>N. Atlantic hurricane record best after 1944 with aircraft surveillance.</a:t>
            </a:r>
          </a:p>
          <a:p>
            <a:endParaRPr lang="en-US" sz="2000" b="1" dirty="0">
              <a:solidFill>
                <a:schemeClr val="bg1"/>
              </a:solidFill>
            </a:endParaRPr>
          </a:p>
          <a:p>
            <a:r>
              <a:rPr lang="en-US" sz="2000" b="1" dirty="0">
                <a:solidFill>
                  <a:schemeClr val="bg1"/>
                </a:solidFill>
              </a:rPr>
              <a:t>Global number and percentage of intense hurricanes </a:t>
            </a:r>
          </a:p>
          <a:p>
            <a:r>
              <a:rPr lang="en-US" sz="2000" b="1" dirty="0">
                <a:solidFill>
                  <a:schemeClr val="bg1"/>
                </a:solidFill>
              </a:rPr>
              <a:t>is increasing</a:t>
            </a:r>
          </a:p>
        </p:txBody>
      </p:sp>
      <p:sp>
        <p:nvSpPr>
          <p:cNvPr id="16388" name="Rectangle 3"/>
          <p:cNvSpPr>
            <a:spLocks noChangeArrowheads="1"/>
          </p:cNvSpPr>
          <p:nvPr/>
        </p:nvSpPr>
        <p:spPr bwMode="auto">
          <a:xfrm>
            <a:off x="2214563" y="2228851"/>
            <a:ext cx="9144000" cy="461665"/>
          </a:xfrm>
          <a:prstGeom prst="rect">
            <a:avLst/>
          </a:prstGeom>
          <a:noFill/>
          <a:ln w="9525">
            <a:noFill/>
            <a:miter lim="800000"/>
            <a:headEnd/>
            <a:tailEnd/>
          </a:ln>
        </p:spPr>
        <p:txBody>
          <a:bodyPr>
            <a:spAutoFit/>
          </a:bodyPr>
          <a:lstStyle/>
          <a:p>
            <a:endParaRPr lang="en-BZ"/>
          </a:p>
        </p:txBody>
      </p:sp>
      <p:sp>
        <p:nvSpPr>
          <p:cNvPr id="16389" name="Rectangle 4"/>
          <p:cNvSpPr>
            <a:spLocks noChangeArrowheads="1"/>
          </p:cNvSpPr>
          <p:nvPr/>
        </p:nvSpPr>
        <p:spPr bwMode="auto">
          <a:xfrm>
            <a:off x="2605088" y="1700214"/>
            <a:ext cx="9144000" cy="461665"/>
          </a:xfrm>
          <a:prstGeom prst="rect">
            <a:avLst/>
          </a:prstGeom>
          <a:noFill/>
          <a:ln w="9525">
            <a:noFill/>
            <a:miter lim="800000"/>
            <a:headEnd/>
            <a:tailEnd/>
          </a:ln>
        </p:spPr>
        <p:txBody>
          <a:bodyPr>
            <a:spAutoFit/>
          </a:bodyPr>
          <a:lstStyle/>
          <a:p>
            <a:endParaRPr lang="en-BZ"/>
          </a:p>
        </p:txBody>
      </p:sp>
      <p:pic>
        <p:nvPicPr>
          <p:cNvPr id="16390" name="Picture 5" descr="animehurr"/>
          <p:cNvPicPr>
            <a:picLocks noChangeAspect="1" noChangeArrowheads="1" noCrop="1"/>
          </p:cNvPicPr>
          <p:nvPr/>
        </p:nvPicPr>
        <p:blipFill>
          <a:blip r:embed="rId3" cstate="print"/>
          <a:srcRect/>
          <a:stretch>
            <a:fillRect/>
          </a:stretch>
        </p:blipFill>
        <p:spPr bwMode="auto">
          <a:xfrm>
            <a:off x="7321662" y="990600"/>
            <a:ext cx="1600200" cy="1600200"/>
          </a:xfrm>
          <a:prstGeom prst="rect">
            <a:avLst/>
          </a:prstGeom>
          <a:noFill/>
          <a:ln w="9525">
            <a:noFill/>
            <a:miter lim="800000"/>
            <a:headEnd/>
            <a:tailEnd/>
          </a:ln>
        </p:spPr>
      </p:pic>
      <p:sp>
        <p:nvSpPr>
          <p:cNvPr id="16391" name="Text Box 6"/>
          <p:cNvSpPr txBox="1">
            <a:spLocks noChangeArrowheads="1"/>
          </p:cNvSpPr>
          <p:nvPr/>
        </p:nvSpPr>
        <p:spPr bwMode="auto">
          <a:xfrm>
            <a:off x="1066800" y="146051"/>
            <a:ext cx="6973832" cy="461665"/>
          </a:xfrm>
          <a:prstGeom prst="rect">
            <a:avLst/>
          </a:prstGeom>
          <a:noFill/>
          <a:ln w="9525">
            <a:noFill/>
            <a:miter lim="800000"/>
            <a:headEnd/>
            <a:tailEnd/>
          </a:ln>
        </p:spPr>
        <p:txBody>
          <a:bodyPr wrap="none">
            <a:spAutoFit/>
          </a:bodyPr>
          <a:lstStyle/>
          <a:p>
            <a:r>
              <a:rPr lang="en-US" b="1" dirty="0">
                <a:solidFill>
                  <a:srgbClr val="FF0000"/>
                </a:solidFill>
              </a:rPr>
              <a:t>North Atlantic hurricanes have increased with SSTs</a:t>
            </a:r>
          </a:p>
        </p:txBody>
      </p:sp>
      <p:pic>
        <p:nvPicPr>
          <p:cNvPr id="16392" name="Picture 7" descr="Natl_rec44V"/>
          <p:cNvPicPr>
            <a:picLocks noChangeAspect="1" noChangeArrowheads="1"/>
          </p:cNvPicPr>
          <p:nvPr/>
        </p:nvPicPr>
        <p:blipFill>
          <a:blip r:embed="rId4" cstate="print"/>
          <a:srcRect/>
          <a:stretch>
            <a:fillRect/>
          </a:stretch>
        </p:blipFill>
        <p:spPr bwMode="auto">
          <a:xfrm>
            <a:off x="1111250" y="990601"/>
            <a:ext cx="6051550" cy="2962275"/>
          </a:xfrm>
          <a:prstGeom prst="rect">
            <a:avLst/>
          </a:prstGeom>
          <a:noFill/>
          <a:ln w="9525">
            <a:noFill/>
            <a:miter lim="800000"/>
            <a:headEnd/>
            <a:tailEnd/>
          </a:ln>
        </p:spPr>
      </p:pic>
      <p:pic>
        <p:nvPicPr>
          <p:cNvPr id="16393" name="Picture 8" descr="NAtlSSTs"/>
          <p:cNvPicPr>
            <a:picLocks noChangeAspect="1" noChangeArrowheads="1"/>
          </p:cNvPicPr>
          <p:nvPr/>
        </p:nvPicPr>
        <p:blipFill>
          <a:blip r:embed="rId5" cstate="print"/>
          <a:srcRect/>
          <a:stretch>
            <a:fillRect/>
          </a:stretch>
        </p:blipFill>
        <p:spPr bwMode="auto">
          <a:xfrm>
            <a:off x="533400" y="4086226"/>
            <a:ext cx="6261100" cy="2466975"/>
          </a:xfrm>
          <a:prstGeom prst="rect">
            <a:avLst/>
          </a:prstGeom>
          <a:noFill/>
          <a:ln w="9525">
            <a:noFill/>
            <a:miter lim="800000"/>
            <a:headEnd/>
            <a:tailEnd/>
          </a:ln>
        </p:spPr>
      </p:pic>
      <p:sp>
        <p:nvSpPr>
          <p:cNvPr id="16394" name="Text Box 9"/>
          <p:cNvSpPr txBox="1">
            <a:spLocks noChangeArrowheads="1"/>
          </p:cNvSpPr>
          <p:nvPr/>
        </p:nvSpPr>
        <p:spPr bwMode="auto">
          <a:xfrm>
            <a:off x="4267201" y="4184651"/>
            <a:ext cx="732893" cy="461665"/>
          </a:xfrm>
          <a:prstGeom prst="rect">
            <a:avLst/>
          </a:prstGeom>
          <a:noFill/>
          <a:ln w="9525">
            <a:noFill/>
            <a:miter lim="800000"/>
            <a:headEnd/>
            <a:tailEnd/>
          </a:ln>
        </p:spPr>
        <p:txBody>
          <a:bodyPr wrap="none">
            <a:spAutoFit/>
          </a:bodyPr>
          <a:lstStyle/>
          <a:p>
            <a:r>
              <a:rPr lang="en-US" b="1"/>
              <a:t>SST</a:t>
            </a:r>
          </a:p>
        </p:txBody>
      </p:sp>
      <p:sp>
        <p:nvSpPr>
          <p:cNvPr id="16395" name="Text Box 10"/>
          <p:cNvSpPr txBox="1">
            <a:spLocks noChangeArrowheads="1"/>
          </p:cNvSpPr>
          <p:nvPr/>
        </p:nvSpPr>
        <p:spPr bwMode="auto">
          <a:xfrm>
            <a:off x="2895600" y="4144964"/>
            <a:ext cx="1163638" cy="274637"/>
          </a:xfrm>
          <a:prstGeom prst="rect">
            <a:avLst/>
          </a:prstGeom>
          <a:noFill/>
          <a:ln w="9525">
            <a:noFill/>
            <a:miter lim="800000"/>
            <a:headEnd/>
            <a:tailEnd/>
          </a:ln>
        </p:spPr>
        <p:txBody>
          <a:bodyPr wrap="none">
            <a:spAutoFit/>
          </a:bodyPr>
          <a:lstStyle/>
          <a:p>
            <a:r>
              <a:rPr lang="en-US" sz="1200" b="1">
                <a:latin typeface="Tahoma" pitchFamily="34" charset="0"/>
              </a:rPr>
              <a:t>(1944-2005)</a:t>
            </a:r>
          </a:p>
        </p:txBody>
      </p:sp>
      <p:sp>
        <p:nvSpPr>
          <p:cNvPr id="16396" name="Line 11"/>
          <p:cNvSpPr>
            <a:spLocks noChangeShapeType="1"/>
          </p:cNvSpPr>
          <p:nvPr/>
        </p:nvSpPr>
        <p:spPr bwMode="auto">
          <a:xfrm>
            <a:off x="6553200" y="5029200"/>
            <a:ext cx="0" cy="152400"/>
          </a:xfrm>
          <a:prstGeom prst="line">
            <a:avLst/>
          </a:prstGeom>
          <a:noFill/>
          <a:ln w="38100">
            <a:solidFill>
              <a:srgbClr val="DC0000"/>
            </a:solidFill>
            <a:round/>
            <a:headEnd/>
            <a:tailEnd/>
          </a:ln>
        </p:spPr>
        <p:txBody>
          <a:bodyPr/>
          <a:lstStyle/>
          <a:p>
            <a:endParaRPr lang="en-BZ"/>
          </a:p>
        </p:txBody>
      </p:sp>
      <p:grpSp>
        <p:nvGrpSpPr>
          <p:cNvPr id="2" name="Group 12"/>
          <p:cNvGrpSpPr>
            <a:grpSpLocks/>
          </p:cNvGrpSpPr>
          <p:nvPr/>
        </p:nvGrpSpPr>
        <p:grpSpPr bwMode="auto">
          <a:xfrm>
            <a:off x="5638800" y="990600"/>
            <a:ext cx="3886200" cy="4572000"/>
            <a:chOff x="3312" y="624"/>
            <a:chExt cx="2448" cy="2880"/>
          </a:xfrm>
        </p:grpSpPr>
        <p:grpSp>
          <p:nvGrpSpPr>
            <p:cNvPr id="3" name="Group 13"/>
            <p:cNvGrpSpPr>
              <a:grpSpLocks/>
            </p:cNvGrpSpPr>
            <p:nvPr/>
          </p:nvGrpSpPr>
          <p:grpSpPr bwMode="auto">
            <a:xfrm>
              <a:off x="3312" y="624"/>
              <a:ext cx="633" cy="2880"/>
              <a:chOff x="3312" y="624"/>
              <a:chExt cx="633" cy="2880"/>
            </a:xfrm>
          </p:grpSpPr>
          <p:sp>
            <p:nvSpPr>
              <p:cNvPr id="16400" name="Rectangle 14"/>
              <p:cNvSpPr>
                <a:spLocks noChangeArrowheads="1"/>
              </p:cNvSpPr>
              <p:nvPr/>
            </p:nvSpPr>
            <p:spPr bwMode="auto">
              <a:xfrm>
                <a:off x="3312" y="624"/>
                <a:ext cx="610" cy="2880"/>
              </a:xfrm>
              <a:prstGeom prst="rect">
                <a:avLst/>
              </a:prstGeom>
              <a:solidFill>
                <a:srgbClr val="FFFF00">
                  <a:alpha val="20000"/>
                </a:srgbClr>
              </a:solidFill>
              <a:ln w="9525">
                <a:noFill/>
                <a:miter lim="800000"/>
                <a:headEnd/>
                <a:tailEnd/>
              </a:ln>
            </p:spPr>
            <p:txBody>
              <a:bodyPr wrap="none" anchor="ctr"/>
              <a:lstStyle/>
              <a:p>
                <a:endParaRPr lang="en-BZ"/>
              </a:p>
            </p:txBody>
          </p:sp>
          <p:sp>
            <p:nvSpPr>
              <p:cNvPr id="16401" name="Line 15"/>
              <p:cNvSpPr>
                <a:spLocks noChangeShapeType="1"/>
              </p:cNvSpPr>
              <p:nvPr/>
            </p:nvSpPr>
            <p:spPr bwMode="auto">
              <a:xfrm>
                <a:off x="3312" y="1008"/>
                <a:ext cx="633" cy="0"/>
              </a:xfrm>
              <a:prstGeom prst="line">
                <a:avLst/>
              </a:prstGeom>
              <a:noFill/>
              <a:ln w="76200" cmpd="tri">
                <a:solidFill>
                  <a:srgbClr val="FF0000"/>
                </a:solidFill>
                <a:round/>
                <a:headEnd type="triangle" w="med" len="med"/>
                <a:tailEnd type="triangle" w="med" len="med"/>
              </a:ln>
            </p:spPr>
            <p:txBody>
              <a:bodyPr/>
              <a:lstStyle/>
              <a:p>
                <a:endParaRPr lang="en-BZ"/>
              </a:p>
            </p:txBody>
          </p:sp>
          <p:sp>
            <p:nvSpPr>
              <p:cNvPr id="16402" name="Line 16"/>
              <p:cNvSpPr>
                <a:spLocks noChangeShapeType="1"/>
              </p:cNvSpPr>
              <p:nvPr/>
            </p:nvSpPr>
            <p:spPr bwMode="auto">
              <a:xfrm>
                <a:off x="3312" y="3504"/>
                <a:ext cx="633" cy="0"/>
              </a:xfrm>
              <a:prstGeom prst="line">
                <a:avLst/>
              </a:prstGeom>
              <a:noFill/>
              <a:ln w="76200" cmpd="tri">
                <a:solidFill>
                  <a:srgbClr val="FF0000"/>
                </a:solidFill>
                <a:round/>
                <a:headEnd type="triangle" w="med" len="med"/>
                <a:tailEnd type="triangle" w="med" len="med"/>
              </a:ln>
            </p:spPr>
            <p:txBody>
              <a:bodyPr/>
              <a:lstStyle/>
              <a:p>
                <a:endParaRPr lang="en-BZ"/>
              </a:p>
            </p:txBody>
          </p:sp>
        </p:grpSp>
        <p:sp>
          <p:nvSpPr>
            <p:cNvPr id="16399" name="AutoShape 17"/>
            <p:cNvSpPr>
              <a:spLocks noChangeArrowheads="1"/>
            </p:cNvSpPr>
            <p:nvPr/>
          </p:nvSpPr>
          <p:spPr bwMode="auto">
            <a:xfrm>
              <a:off x="3936" y="2016"/>
              <a:ext cx="1824" cy="547"/>
            </a:xfrm>
            <a:prstGeom prst="wedgeRoundRectCallout">
              <a:avLst>
                <a:gd name="adj1" fmla="val -65514"/>
                <a:gd name="adj2" fmla="val 128426"/>
                <a:gd name="adj3" fmla="val 16667"/>
              </a:avLst>
            </a:prstGeom>
            <a:solidFill>
              <a:srgbClr val="FFFF00"/>
            </a:solidFill>
            <a:ln w="9525">
              <a:solidFill>
                <a:schemeClr val="tx1"/>
              </a:solidFill>
              <a:miter lim="800000"/>
              <a:headEnd/>
              <a:tailEnd/>
            </a:ln>
          </p:spPr>
          <p:txBody>
            <a:bodyPr/>
            <a:lstStyle/>
            <a:p>
              <a:pPr algn="ctr"/>
              <a:r>
                <a:rPr lang="en-US">
                  <a:solidFill>
                    <a:srgbClr val="FF0000"/>
                  </a:solidFill>
                  <a:latin typeface="Comic Sans MS" pitchFamily="66" charset="0"/>
                </a:rPr>
                <a:t>Marked increase after 1994</a:t>
              </a:r>
            </a:p>
          </p:txBody>
        </p:sp>
      </p:grpSp>
      <p:sp>
        <p:nvSpPr>
          <p:cNvPr id="4" name="TextBox 3">
            <a:extLst>
              <a:ext uri="{FF2B5EF4-FFF2-40B4-BE49-F238E27FC236}">
                <a16:creationId xmlns:a16="http://schemas.microsoft.com/office/drawing/2014/main" id="{20246E63-35B8-422B-A681-8B1459B0432A}"/>
              </a:ext>
            </a:extLst>
          </p:cNvPr>
          <p:cNvSpPr txBox="1"/>
          <p:nvPr/>
        </p:nvSpPr>
        <p:spPr>
          <a:xfrm>
            <a:off x="8040632" y="6248400"/>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929925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5"/>
          <p:cNvPicPr>
            <a:picLocks noChangeAspect="1" noChangeArrowheads="1"/>
          </p:cNvPicPr>
          <p:nvPr/>
        </p:nvPicPr>
        <p:blipFill>
          <a:blip r:embed="rId3" cstate="print"/>
          <a:srcRect b="4134"/>
          <a:stretch>
            <a:fillRect/>
          </a:stretch>
        </p:blipFill>
        <p:spPr bwMode="auto">
          <a:xfrm>
            <a:off x="164468" y="1232756"/>
            <a:ext cx="8662988" cy="5091113"/>
          </a:xfrm>
          <a:prstGeom prst="rect">
            <a:avLst/>
          </a:prstGeom>
          <a:noFill/>
          <a:ln w="9525">
            <a:noFill/>
            <a:miter lim="800000"/>
            <a:headEnd/>
            <a:tailEnd/>
          </a:ln>
        </p:spPr>
      </p:pic>
      <p:sp>
        <p:nvSpPr>
          <p:cNvPr id="11267" name="Rectangle 3"/>
          <p:cNvSpPr>
            <a:spLocks noGrp="1" noChangeArrowheads="1"/>
          </p:cNvSpPr>
          <p:nvPr>
            <p:ph type="title"/>
          </p:nvPr>
        </p:nvSpPr>
        <p:spPr>
          <a:xfrm>
            <a:off x="533400" y="0"/>
            <a:ext cx="8763000" cy="914400"/>
          </a:xfrm>
        </p:spPr>
        <p:txBody>
          <a:bodyPr/>
          <a:lstStyle/>
          <a:p>
            <a:pPr eaLnBrk="1"/>
            <a:r>
              <a:rPr lang="fr-FR" sz="2400" b="1">
                <a:solidFill>
                  <a:srgbClr val="FF0000"/>
                </a:solidFill>
              </a:rPr>
              <a:t>Weather-related economic damages have increased</a:t>
            </a:r>
            <a:endParaRPr lang="en-AU" sz="2400" b="1">
              <a:solidFill>
                <a:srgbClr val="FF0000"/>
              </a:solidFill>
            </a:endParaRPr>
          </a:p>
        </p:txBody>
      </p:sp>
    </p:spTree>
    <p:extLst>
      <p:ext uri="{BB962C8B-B14F-4D97-AF65-F5344CB8AC3E}">
        <p14:creationId xmlns:p14="http://schemas.microsoft.com/office/powerpoint/2010/main" val="348872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609600" y="230434"/>
            <a:ext cx="7020272" cy="533400"/>
          </a:xfrm>
        </p:spPr>
        <p:txBody>
          <a:bodyPr/>
          <a:lstStyle/>
          <a:p>
            <a:pPr>
              <a:lnSpc>
                <a:spcPct val="110000"/>
              </a:lnSpc>
            </a:pPr>
            <a:r>
              <a:rPr lang="en-US" sz="2800" b="1" dirty="0">
                <a:solidFill>
                  <a:srgbClr val="000099"/>
                </a:solidFill>
                <a:latin typeface="Copperplate33bc" pitchFamily="2" charset="0"/>
              </a:rPr>
              <a:t>Main Drivers in Natural Climate Change – Long Term</a:t>
            </a:r>
          </a:p>
        </p:txBody>
      </p:sp>
      <p:sp>
        <p:nvSpPr>
          <p:cNvPr id="20483" name="Rectangle 3"/>
          <p:cNvSpPr>
            <a:spLocks noGrp="1" noChangeArrowheads="1"/>
          </p:cNvSpPr>
          <p:nvPr>
            <p:ph type="body" idx="1"/>
          </p:nvPr>
        </p:nvSpPr>
        <p:spPr>
          <a:xfrm>
            <a:off x="609600" y="1066801"/>
            <a:ext cx="5638800" cy="5440363"/>
          </a:xfrm>
          <a:noFill/>
        </p:spPr>
        <p:txBody>
          <a:bodyPr/>
          <a:lstStyle/>
          <a:p>
            <a:pPr>
              <a:lnSpc>
                <a:spcPct val="80000"/>
              </a:lnSpc>
            </a:pPr>
            <a:r>
              <a:rPr lang="en-US" sz="2000" dirty="0"/>
              <a:t>The Sun  - Source of Heat Energy in Earth Atmosphere System – Solar Constant not Changing – Annual Solar Radiation Amount Entering Atmosphere Not Changing</a:t>
            </a:r>
          </a:p>
          <a:p>
            <a:pPr>
              <a:lnSpc>
                <a:spcPct val="80000"/>
              </a:lnSpc>
            </a:pPr>
            <a:endParaRPr lang="en-US" sz="1000" dirty="0"/>
          </a:p>
          <a:p>
            <a:pPr>
              <a:lnSpc>
                <a:spcPct val="80000"/>
              </a:lnSpc>
            </a:pPr>
            <a:r>
              <a:rPr lang="en-US" sz="2000" dirty="0"/>
              <a:t>Earths Rotation – Milutin Milankovitch</a:t>
            </a:r>
          </a:p>
          <a:p>
            <a:pPr lvl="1">
              <a:lnSpc>
                <a:spcPct val="80000"/>
              </a:lnSpc>
              <a:buClr>
                <a:schemeClr val="tx1"/>
              </a:buClr>
              <a:buFont typeface="Wingdings" pitchFamily="2" charset="2"/>
              <a:buChar char="Ø"/>
            </a:pPr>
            <a:r>
              <a:rPr lang="en-US" sz="1800" dirty="0"/>
              <a:t> Orbital Eccentricity – Shape of Orbit changes during a cycle of 100K years from Near Circular to Elliptical and back</a:t>
            </a:r>
          </a:p>
          <a:p>
            <a:pPr lvl="1">
              <a:lnSpc>
                <a:spcPct val="80000"/>
              </a:lnSpc>
              <a:buClr>
                <a:schemeClr val="tx1"/>
              </a:buClr>
              <a:buFont typeface="Wingdings" pitchFamily="2" charset="2"/>
              <a:buChar char="Ø"/>
            </a:pPr>
            <a:r>
              <a:rPr lang="en-US" sz="1800" dirty="0"/>
              <a:t>Tilt of Axis of Rotation today about 23.5 deg But in a Cycle of 41K years Varies Between 21.5 – 24.5 deg</a:t>
            </a:r>
          </a:p>
          <a:p>
            <a:pPr lvl="1">
              <a:lnSpc>
                <a:spcPct val="80000"/>
              </a:lnSpc>
              <a:buClr>
                <a:schemeClr val="tx1"/>
              </a:buClr>
              <a:buFont typeface="Wingdings" pitchFamily="2" charset="2"/>
              <a:buChar char="Ø"/>
            </a:pPr>
            <a:r>
              <a:rPr lang="en-US" sz="1800" dirty="0"/>
              <a:t>Precession – Earths Axis Wobbles like a Spinning Top – Points to Different Spots in Sky during Cycle of 23 - 26K years</a:t>
            </a:r>
          </a:p>
          <a:p>
            <a:pPr>
              <a:lnSpc>
                <a:spcPct val="80000"/>
              </a:lnSpc>
              <a:buClr>
                <a:schemeClr val="tx1"/>
              </a:buClr>
              <a:buFontTx/>
              <a:buChar char="•"/>
            </a:pPr>
            <a:r>
              <a:rPr lang="en-US" sz="2000" dirty="0"/>
              <a:t>Chronology of Temp Change Established for 450K years through Oxygen Isotope Analysis &amp; Statistical Analysis of Climate Sensitive Organisms show Good Correlation with above Three Processes</a:t>
            </a:r>
          </a:p>
        </p:txBody>
      </p:sp>
      <p:pic>
        <p:nvPicPr>
          <p:cNvPr id="20484" name="Picture 4" descr="eccentric"/>
          <p:cNvPicPr>
            <a:picLocks noChangeAspect="1" noChangeArrowheads="1"/>
          </p:cNvPicPr>
          <p:nvPr/>
        </p:nvPicPr>
        <p:blipFill>
          <a:blip r:embed="rId3" cstate="print"/>
          <a:srcRect/>
          <a:stretch>
            <a:fillRect/>
          </a:stretch>
        </p:blipFill>
        <p:spPr bwMode="auto">
          <a:xfrm>
            <a:off x="6324600" y="762000"/>
            <a:ext cx="2895600" cy="1905000"/>
          </a:xfrm>
          <a:prstGeom prst="rect">
            <a:avLst/>
          </a:prstGeom>
          <a:noFill/>
          <a:ln w="9525">
            <a:noFill/>
            <a:miter lim="800000"/>
            <a:headEnd/>
            <a:tailEnd/>
          </a:ln>
        </p:spPr>
      </p:pic>
      <p:pic>
        <p:nvPicPr>
          <p:cNvPr id="20485" name="Picture 5" descr="axial"/>
          <p:cNvPicPr>
            <a:picLocks noChangeAspect="1" noChangeArrowheads="1"/>
          </p:cNvPicPr>
          <p:nvPr/>
        </p:nvPicPr>
        <p:blipFill>
          <a:blip r:embed="rId4" cstate="print"/>
          <a:srcRect/>
          <a:stretch>
            <a:fillRect/>
          </a:stretch>
        </p:blipFill>
        <p:spPr bwMode="auto">
          <a:xfrm>
            <a:off x="6324600" y="2667000"/>
            <a:ext cx="2895600" cy="1676400"/>
          </a:xfrm>
          <a:prstGeom prst="rect">
            <a:avLst/>
          </a:prstGeom>
          <a:noFill/>
          <a:ln w="9525">
            <a:noFill/>
            <a:miter lim="800000"/>
            <a:headEnd/>
            <a:tailEnd/>
          </a:ln>
        </p:spPr>
      </p:pic>
      <p:pic>
        <p:nvPicPr>
          <p:cNvPr id="20486" name="Picture 6" descr="precess"/>
          <p:cNvPicPr>
            <a:picLocks noChangeAspect="1" noChangeArrowheads="1"/>
          </p:cNvPicPr>
          <p:nvPr/>
        </p:nvPicPr>
        <p:blipFill>
          <a:blip r:embed="rId5" cstate="print"/>
          <a:srcRect/>
          <a:stretch>
            <a:fillRect/>
          </a:stretch>
        </p:blipFill>
        <p:spPr bwMode="auto">
          <a:xfrm>
            <a:off x="6324600" y="4343401"/>
            <a:ext cx="2895600" cy="2170113"/>
          </a:xfrm>
          <a:prstGeom prst="rect">
            <a:avLst/>
          </a:prstGeom>
          <a:noFill/>
          <a:ln w="9525">
            <a:noFill/>
            <a:miter lim="800000"/>
            <a:headEnd/>
            <a:tailEnd/>
          </a:ln>
        </p:spPr>
      </p:pic>
    </p:spTree>
    <p:extLst>
      <p:ext uri="{BB962C8B-B14F-4D97-AF65-F5344CB8AC3E}">
        <p14:creationId xmlns:p14="http://schemas.microsoft.com/office/powerpoint/2010/main" val="294868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PM-1_011607_b"/>
          <p:cNvPicPr>
            <a:picLocks noChangeAspect="1" noChangeArrowheads="1"/>
          </p:cNvPicPr>
          <p:nvPr/>
        </p:nvPicPr>
        <p:blipFill>
          <a:blip r:embed="rId3" cstate="print"/>
          <a:srcRect/>
          <a:stretch>
            <a:fillRect/>
          </a:stretch>
        </p:blipFill>
        <p:spPr bwMode="auto">
          <a:xfrm>
            <a:off x="5220942" y="344487"/>
            <a:ext cx="3962400" cy="6513513"/>
          </a:xfrm>
          <a:prstGeom prst="rect">
            <a:avLst/>
          </a:prstGeom>
          <a:noFill/>
          <a:ln w="9525">
            <a:noFill/>
            <a:miter lim="800000"/>
            <a:headEnd/>
            <a:tailEnd/>
          </a:ln>
        </p:spPr>
      </p:pic>
      <p:sp>
        <p:nvSpPr>
          <p:cNvPr id="21507" name="Rectangle 3"/>
          <p:cNvSpPr>
            <a:spLocks noChangeArrowheads="1"/>
          </p:cNvSpPr>
          <p:nvPr/>
        </p:nvSpPr>
        <p:spPr bwMode="auto">
          <a:xfrm>
            <a:off x="713722" y="3037662"/>
            <a:ext cx="4237037" cy="1914525"/>
          </a:xfrm>
          <a:prstGeom prst="rect">
            <a:avLst/>
          </a:prstGeom>
          <a:solidFill>
            <a:schemeClr val="accent1"/>
          </a:solidFill>
          <a:ln w="9525">
            <a:solidFill>
              <a:schemeClr val="tx1"/>
            </a:solidFill>
            <a:miter lim="800000"/>
            <a:headEnd/>
            <a:tailEnd/>
          </a:ln>
        </p:spPr>
        <p:txBody>
          <a:bodyPr wrap="none" anchor="ctr"/>
          <a:lstStyle/>
          <a:p>
            <a:pPr eaLnBrk="0">
              <a:lnSpc>
                <a:spcPct val="80000"/>
              </a:lnSpc>
            </a:pPr>
            <a:r>
              <a:rPr lang="en-US" sz="2000" dirty="0"/>
              <a:t>CO</a:t>
            </a:r>
            <a:r>
              <a:rPr lang="en-US" sz="2000" baseline="-25000" dirty="0"/>
              <a:t>2</a:t>
            </a:r>
            <a:r>
              <a:rPr lang="en-US" sz="2000" dirty="0"/>
              <a:t>, CH</a:t>
            </a:r>
            <a:r>
              <a:rPr lang="en-US" sz="2000" baseline="-25000" dirty="0"/>
              <a:t>4</a:t>
            </a:r>
            <a:r>
              <a:rPr lang="en-US" sz="2000" dirty="0"/>
              <a:t> and N</a:t>
            </a:r>
            <a:r>
              <a:rPr lang="en-US" sz="2000" baseline="-25000" dirty="0"/>
              <a:t>2</a:t>
            </a:r>
            <a:r>
              <a:rPr lang="en-US" sz="2000" dirty="0"/>
              <a:t>O Concentrations</a:t>
            </a:r>
          </a:p>
          <a:p>
            <a:pPr eaLnBrk="0">
              <a:lnSpc>
                <a:spcPct val="80000"/>
              </a:lnSpc>
            </a:pPr>
            <a:endParaRPr lang="en-US" sz="2000" dirty="0"/>
          </a:p>
          <a:p>
            <a:pPr eaLnBrk="0">
              <a:lnSpc>
                <a:spcPct val="80000"/>
              </a:lnSpc>
              <a:buFont typeface="Wingdings" pitchFamily="2" charset="2"/>
              <a:buNone/>
            </a:pPr>
            <a:r>
              <a:rPr lang="en-US" sz="2000" dirty="0"/>
              <a:t>- far exceed pre-industrial values</a:t>
            </a:r>
          </a:p>
          <a:p>
            <a:pPr eaLnBrk="0">
              <a:buFont typeface="Wingdings" pitchFamily="2" charset="2"/>
              <a:buNone/>
            </a:pPr>
            <a:r>
              <a:rPr lang="en-US" sz="2000" dirty="0"/>
              <a:t>- increased markedly since 1750</a:t>
            </a:r>
          </a:p>
          <a:p>
            <a:pPr eaLnBrk="0">
              <a:buFont typeface="Wingdings" pitchFamily="2" charset="2"/>
              <a:buNone/>
            </a:pPr>
            <a:r>
              <a:rPr lang="en-US" sz="2000" dirty="0"/>
              <a:t>  due to human activities</a:t>
            </a:r>
          </a:p>
        </p:txBody>
      </p:sp>
      <p:sp>
        <p:nvSpPr>
          <p:cNvPr id="21508" name="Rectangle 4"/>
          <p:cNvSpPr>
            <a:spLocks noChangeArrowheads="1"/>
          </p:cNvSpPr>
          <p:nvPr/>
        </p:nvSpPr>
        <p:spPr bwMode="auto">
          <a:xfrm>
            <a:off x="742577" y="5046305"/>
            <a:ext cx="4217988" cy="1393825"/>
          </a:xfrm>
          <a:prstGeom prst="rect">
            <a:avLst/>
          </a:prstGeom>
          <a:solidFill>
            <a:schemeClr val="accent1"/>
          </a:solidFill>
          <a:ln w="9525">
            <a:solidFill>
              <a:schemeClr val="tx1"/>
            </a:solidFill>
            <a:miter lim="800000"/>
            <a:headEnd/>
            <a:tailEnd/>
          </a:ln>
        </p:spPr>
        <p:txBody>
          <a:bodyPr anchor="ctr"/>
          <a:lstStyle/>
          <a:p>
            <a:pPr eaLnBrk="0"/>
            <a:r>
              <a:rPr lang="en-US" sz="2000" dirty="0"/>
              <a:t>Relatively little variation before</a:t>
            </a:r>
          </a:p>
          <a:p>
            <a:pPr eaLnBrk="0"/>
            <a:r>
              <a:rPr lang="en-US" sz="2000" dirty="0"/>
              <a:t>the industrial era</a:t>
            </a:r>
          </a:p>
        </p:txBody>
      </p:sp>
      <p:sp>
        <p:nvSpPr>
          <p:cNvPr id="21509" name="Rectangle 5"/>
          <p:cNvSpPr>
            <a:spLocks noChangeArrowheads="1"/>
          </p:cNvSpPr>
          <p:nvPr/>
        </p:nvSpPr>
        <p:spPr bwMode="auto">
          <a:xfrm>
            <a:off x="-45104" y="1840099"/>
            <a:ext cx="4995863" cy="746125"/>
          </a:xfrm>
          <a:prstGeom prst="rect">
            <a:avLst/>
          </a:prstGeom>
          <a:noFill/>
          <a:ln w="9525">
            <a:noFill/>
            <a:miter lim="800000"/>
            <a:headEnd/>
            <a:tailEnd/>
          </a:ln>
        </p:spPr>
        <p:txBody>
          <a:bodyPr anchor="ctr"/>
          <a:lstStyle/>
          <a:p>
            <a:pPr marL="782638" algn="ctr" defTabSz="414338"/>
            <a:r>
              <a:rPr lang="en-US" sz="3200" dirty="0"/>
              <a:t>Human and Natural Drivers of Climate Change</a:t>
            </a:r>
          </a:p>
        </p:txBody>
      </p:sp>
      <p:sp>
        <p:nvSpPr>
          <p:cNvPr id="6" name="Title 5"/>
          <p:cNvSpPr>
            <a:spLocks noGrp="1"/>
          </p:cNvSpPr>
          <p:nvPr>
            <p:ph type="title"/>
          </p:nvPr>
        </p:nvSpPr>
        <p:spPr>
          <a:xfrm>
            <a:off x="778955" y="180020"/>
            <a:ext cx="8420100" cy="1143000"/>
          </a:xfrm>
        </p:spPr>
        <p:txBody>
          <a:bodyPr/>
          <a:lstStyle/>
          <a:p>
            <a:endParaRPr lang="en-US" dirty="0"/>
          </a:p>
        </p:txBody>
      </p:sp>
      <p:sp>
        <p:nvSpPr>
          <p:cNvPr id="7" name="Content Placeholder 6"/>
          <p:cNvSpPr>
            <a:spLocks noGrp="1"/>
          </p:cNvSpPr>
          <p:nvPr>
            <p:ph idx="1"/>
          </p:nvPr>
        </p:nvSpPr>
        <p:spPr>
          <a:xfrm>
            <a:off x="570259" y="708249"/>
            <a:ext cx="8229600" cy="5805264"/>
          </a:xfrm>
        </p:spPr>
        <p:txBody>
          <a:bodyPr/>
          <a:lstStyle/>
          <a:p>
            <a:endParaRPr lang="en-US" dirty="0"/>
          </a:p>
        </p:txBody>
      </p:sp>
      <p:sp>
        <p:nvSpPr>
          <p:cNvPr id="2" name="TextBox 1">
            <a:extLst>
              <a:ext uri="{FF2B5EF4-FFF2-40B4-BE49-F238E27FC236}">
                <a16:creationId xmlns:a16="http://schemas.microsoft.com/office/drawing/2014/main" id="{51285773-D24C-4D39-98E8-DA89073F99D7}"/>
              </a:ext>
            </a:extLst>
          </p:cNvPr>
          <p:cNvSpPr txBox="1"/>
          <p:nvPr/>
        </p:nvSpPr>
        <p:spPr>
          <a:xfrm>
            <a:off x="8901166" y="6440130"/>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32409923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Wdiagram"/>
          <p:cNvPicPr>
            <a:picLocks noChangeAspect="1" noChangeArrowheads="1"/>
          </p:cNvPicPr>
          <p:nvPr/>
        </p:nvPicPr>
        <p:blipFill>
          <a:blip r:embed="rId3" cstate="print"/>
          <a:srcRect/>
          <a:stretch>
            <a:fillRect/>
          </a:stretch>
        </p:blipFill>
        <p:spPr bwMode="auto">
          <a:xfrm>
            <a:off x="2155825" y="0"/>
            <a:ext cx="5594350" cy="6858000"/>
          </a:xfrm>
          <a:prstGeom prst="rect">
            <a:avLst/>
          </a:prstGeom>
          <a:noFill/>
          <a:ln w="9525">
            <a:noFill/>
            <a:miter lim="800000"/>
            <a:headEnd/>
            <a:tailEnd/>
          </a:ln>
        </p:spPr>
      </p:pic>
      <p:sp>
        <p:nvSpPr>
          <p:cNvPr id="2" name="TextBox 1">
            <a:extLst>
              <a:ext uri="{FF2B5EF4-FFF2-40B4-BE49-F238E27FC236}">
                <a16:creationId xmlns:a16="http://schemas.microsoft.com/office/drawing/2014/main" id="{226B92C2-8957-4631-A32D-2C3663627BFC}"/>
              </a:ext>
            </a:extLst>
          </p:cNvPr>
          <p:cNvSpPr txBox="1"/>
          <p:nvPr/>
        </p:nvSpPr>
        <p:spPr>
          <a:xfrm>
            <a:off x="8121352" y="6396335"/>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406759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3311526" y="1336675"/>
            <a:ext cx="6213475" cy="4876800"/>
          </a:xfrm>
          <a:prstGeom prst="rect">
            <a:avLst/>
          </a:prstGeom>
          <a:noFill/>
          <a:ln w="9525">
            <a:noFill/>
            <a:miter lim="800000"/>
            <a:headEnd/>
            <a:tailEnd/>
          </a:ln>
        </p:spPr>
      </p:pic>
      <p:sp>
        <p:nvSpPr>
          <p:cNvPr id="29699" name="Text Box 3"/>
          <p:cNvSpPr txBox="1">
            <a:spLocks noChangeArrowheads="1"/>
          </p:cNvSpPr>
          <p:nvPr/>
        </p:nvSpPr>
        <p:spPr bwMode="auto">
          <a:xfrm>
            <a:off x="920750" y="1568450"/>
            <a:ext cx="184150" cy="457200"/>
          </a:xfrm>
          <a:prstGeom prst="rect">
            <a:avLst/>
          </a:prstGeom>
          <a:noFill/>
          <a:ln w="9525">
            <a:noFill/>
            <a:miter lim="800000"/>
            <a:headEnd/>
            <a:tailEnd/>
          </a:ln>
        </p:spPr>
        <p:txBody>
          <a:bodyPr wrap="none">
            <a:spAutoFit/>
          </a:bodyPr>
          <a:lstStyle/>
          <a:p>
            <a:pPr algn="r" eaLnBrk="0"/>
            <a:endParaRPr lang="en-GB"/>
          </a:p>
        </p:txBody>
      </p:sp>
      <p:sp>
        <p:nvSpPr>
          <p:cNvPr id="29700" name="Text Box 4"/>
          <p:cNvSpPr>
            <a:spLocks noGrp="1" noChangeArrowheads="1"/>
          </p:cNvSpPr>
          <p:nvPr>
            <p:ph type="body" idx="1"/>
          </p:nvPr>
        </p:nvSpPr>
        <p:spPr>
          <a:xfrm>
            <a:off x="381000" y="0"/>
            <a:ext cx="9144000" cy="6858000"/>
          </a:xfrm>
        </p:spPr>
        <p:txBody>
          <a:bodyPr vert="horz" wrap="square" lIns="91440" tIns="45720" rIns="91440" bIns="45720" numCol="1" anchor="t" anchorCtr="0" compatLnSpc="1">
            <a:prstTxWarp prst="textNoShape">
              <a:avLst/>
            </a:prstTxWarp>
          </a:bodyPr>
          <a:lstStyle/>
          <a:p>
            <a:pPr eaLnBrk="1">
              <a:buFont typeface="StarSymbol"/>
              <a:buNone/>
            </a:pPr>
            <a:endParaRPr lang="en-US" dirty="0">
              <a:latin typeface="TimesNewRomanPSMT" charset="0"/>
            </a:endParaRPr>
          </a:p>
          <a:p>
            <a:pPr algn="r" eaLnBrk="1">
              <a:buFontTx/>
              <a:buNone/>
            </a:pPr>
            <a:endParaRPr lang="en-US" dirty="0">
              <a:solidFill>
                <a:schemeClr val="tx1"/>
              </a:solidFill>
            </a:endParaRPr>
          </a:p>
        </p:txBody>
      </p:sp>
      <p:sp>
        <p:nvSpPr>
          <p:cNvPr id="29701" name="Text Box 5"/>
          <p:cNvSpPr txBox="1">
            <a:spLocks noChangeArrowheads="1"/>
          </p:cNvSpPr>
          <p:nvPr/>
        </p:nvSpPr>
        <p:spPr bwMode="auto">
          <a:xfrm>
            <a:off x="557213" y="1308101"/>
            <a:ext cx="2711450" cy="5262979"/>
          </a:xfrm>
          <a:prstGeom prst="rect">
            <a:avLst/>
          </a:prstGeom>
          <a:noFill/>
          <a:ln w="9525">
            <a:noFill/>
            <a:miter lim="800000"/>
            <a:headEnd/>
            <a:tailEnd/>
          </a:ln>
        </p:spPr>
        <p:txBody>
          <a:bodyPr>
            <a:spAutoFit/>
          </a:bodyPr>
          <a:lstStyle/>
          <a:p>
            <a:pPr eaLnBrk="0"/>
            <a:r>
              <a:rPr lang="fr-CH" dirty="0" err="1">
                <a:solidFill>
                  <a:schemeClr val="tx2"/>
                </a:solidFill>
              </a:rPr>
              <a:t>Projected</a:t>
            </a:r>
            <a:r>
              <a:rPr lang="fr-CH" dirty="0">
                <a:solidFill>
                  <a:schemeClr val="tx2"/>
                </a:solidFill>
              </a:rPr>
              <a:t> </a:t>
            </a:r>
            <a:r>
              <a:rPr lang="fr-CH" dirty="0" err="1">
                <a:solidFill>
                  <a:schemeClr val="tx2"/>
                </a:solidFill>
              </a:rPr>
              <a:t>warming</a:t>
            </a:r>
            <a:endParaRPr lang="fr-CH" dirty="0">
              <a:solidFill>
                <a:schemeClr val="tx2"/>
              </a:solidFill>
            </a:endParaRPr>
          </a:p>
          <a:p>
            <a:pPr eaLnBrk="0"/>
            <a:r>
              <a:rPr lang="en-US" dirty="0">
                <a:solidFill>
                  <a:schemeClr val="tx2"/>
                </a:solidFill>
              </a:rPr>
              <a:t>in 21st century </a:t>
            </a:r>
          </a:p>
          <a:p>
            <a:pPr eaLnBrk="0"/>
            <a:r>
              <a:rPr lang="en-US" dirty="0">
                <a:solidFill>
                  <a:schemeClr val="tx2"/>
                </a:solidFill>
              </a:rPr>
              <a:t>expected to be</a:t>
            </a:r>
          </a:p>
          <a:p>
            <a:pPr eaLnBrk="0"/>
            <a:r>
              <a:rPr lang="en-US" dirty="0">
                <a:solidFill>
                  <a:schemeClr val="tx2"/>
                </a:solidFill>
              </a:rPr>
              <a:t> </a:t>
            </a:r>
          </a:p>
          <a:p>
            <a:pPr eaLnBrk="0"/>
            <a:r>
              <a:rPr lang="en-US" dirty="0">
                <a:solidFill>
                  <a:schemeClr val="tx2"/>
                </a:solidFill>
              </a:rPr>
              <a:t>greatest over land </a:t>
            </a:r>
          </a:p>
          <a:p>
            <a:pPr eaLnBrk="0"/>
            <a:r>
              <a:rPr lang="en-US" dirty="0">
                <a:solidFill>
                  <a:schemeClr val="tx2"/>
                </a:solidFill>
              </a:rPr>
              <a:t>and at most high </a:t>
            </a:r>
          </a:p>
          <a:p>
            <a:pPr eaLnBrk="0"/>
            <a:r>
              <a:rPr lang="en-US" dirty="0">
                <a:solidFill>
                  <a:schemeClr val="tx2"/>
                </a:solidFill>
              </a:rPr>
              <a:t>northern latitudes</a:t>
            </a:r>
          </a:p>
          <a:p>
            <a:pPr eaLnBrk="0"/>
            <a:endParaRPr lang="en-US" dirty="0">
              <a:solidFill>
                <a:schemeClr val="tx2"/>
              </a:solidFill>
            </a:endParaRPr>
          </a:p>
          <a:p>
            <a:pPr eaLnBrk="0"/>
            <a:r>
              <a:rPr lang="en-US" dirty="0">
                <a:solidFill>
                  <a:schemeClr val="tx2"/>
                </a:solidFill>
              </a:rPr>
              <a:t>and least over the </a:t>
            </a:r>
          </a:p>
          <a:p>
            <a:pPr eaLnBrk="0"/>
            <a:r>
              <a:rPr lang="en-US" dirty="0">
                <a:solidFill>
                  <a:schemeClr val="tx2"/>
                </a:solidFill>
              </a:rPr>
              <a:t>Southern Ocean </a:t>
            </a:r>
          </a:p>
          <a:p>
            <a:pPr eaLnBrk="0"/>
            <a:r>
              <a:rPr lang="en-US" dirty="0">
                <a:solidFill>
                  <a:schemeClr val="tx2"/>
                </a:solidFill>
              </a:rPr>
              <a:t>and parts of the </a:t>
            </a:r>
          </a:p>
          <a:p>
            <a:pPr eaLnBrk="0"/>
            <a:r>
              <a:rPr lang="en-US" dirty="0">
                <a:solidFill>
                  <a:schemeClr val="tx2"/>
                </a:solidFill>
              </a:rPr>
              <a:t>North Atlantic </a:t>
            </a:r>
          </a:p>
          <a:p>
            <a:pPr eaLnBrk="0"/>
            <a:r>
              <a:rPr lang="en-US" dirty="0">
                <a:solidFill>
                  <a:schemeClr val="tx2"/>
                </a:solidFill>
              </a:rPr>
              <a:t>Ocean</a:t>
            </a:r>
            <a:endParaRPr lang="fr-CH" dirty="0">
              <a:solidFill>
                <a:schemeClr val="tx2"/>
              </a:solidFill>
            </a:endParaRPr>
          </a:p>
          <a:p>
            <a:pPr eaLnBrk="0"/>
            <a:endParaRPr lang="en-US" dirty="0">
              <a:solidFill>
                <a:schemeClr val="bg1"/>
              </a:solidFill>
            </a:endParaRPr>
          </a:p>
        </p:txBody>
      </p:sp>
      <p:sp>
        <p:nvSpPr>
          <p:cNvPr id="29702" name="Rectangle 6"/>
          <p:cNvSpPr>
            <a:spLocks noGrp="1" noChangeArrowheads="1"/>
          </p:cNvSpPr>
          <p:nvPr>
            <p:ph type="title"/>
          </p:nvPr>
        </p:nvSpPr>
        <p:spPr>
          <a:xfrm>
            <a:off x="754064" y="384176"/>
            <a:ext cx="8516937" cy="746125"/>
          </a:xfrm>
        </p:spPr>
        <p:txBody>
          <a:bodyPr/>
          <a:lstStyle/>
          <a:p>
            <a:pPr eaLnBrk="1"/>
            <a:r>
              <a:rPr lang="en-US" sz="3200" dirty="0"/>
              <a:t>Projections of Future Changes in Climate</a:t>
            </a:r>
          </a:p>
        </p:txBody>
      </p:sp>
      <p:sp>
        <p:nvSpPr>
          <p:cNvPr id="2" name="TextBox 1">
            <a:extLst>
              <a:ext uri="{FF2B5EF4-FFF2-40B4-BE49-F238E27FC236}">
                <a16:creationId xmlns:a16="http://schemas.microsoft.com/office/drawing/2014/main" id="{1EBC51B5-DA95-4CEC-BFBA-608EE9640715}"/>
              </a:ext>
            </a:extLst>
          </p:cNvPr>
          <p:cNvSpPr txBox="1"/>
          <p:nvPr/>
        </p:nvSpPr>
        <p:spPr>
          <a:xfrm>
            <a:off x="2575727" y="6189016"/>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33533222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00089" y="182564"/>
            <a:ext cx="8516937" cy="746125"/>
          </a:xfrm>
        </p:spPr>
        <p:txBody>
          <a:bodyPr/>
          <a:lstStyle/>
          <a:p>
            <a:pPr eaLnBrk="1"/>
            <a:r>
              <a:rPr lang="en-US" sz="3200" dirty="0">
                <a:solidFill>
                  <a:srgbClr val="FF0000"/>
                </a:solidFill>
              </a:rPr>
              <a:t>Projections of Future Changes in Climate</a:t>
            </a:r>
          </a:p>
        </p:txBody>
      </p:sp>
      <p:pic>
        <p:nvPicPr>
          <p:cNvPr id="30723" name="Picture 3" descr="SPM-6-plenary"/>
          <p:cNvPicPr>
            <a:picLocks noChangeAspect="1" noChangeArrowheads="1"/>
          </p:cNvPicPr>
          <p:nvPr/>
        </p:nvPicPr>
        <p:blipFill>
          <a:blip r:embed="rId3" cstate="print"/>
          <a:srcRect/>
          <a:stretch>
            <a:fillRect/>
          </a:stretch>
        </p:blipFill>
        <p:spPr bwMode="auto">
          <a:xfrm>
            <a:off x="660400" y="1162050"/>
            <a:ext cx="8534400" cy="3822700"/>
          </a:xfrm>
          <a:prstGeom prst="rect">
            <a:avLst/>
          </a:prstGeom>
          <a:noFill/>
          <a:ln w="9525">
            <a:noFill/>
            <a:miter lim="800000"/>
            <a:headEnd/>
            <a:tailEnd/>
          </a:ln>
        </p:spPr>
      </p:pic>
      <p:sp>
        <p:nvSpPr>
          <p:cNvPr id="2" name="TextBox 1">
            <a:extLst>
              <a:ext uri="{FF2B5EF4-FFF2-40B4-BE49-F238E27FC236}">
                <a16:creationId xmlns:a16="http://schemas.microsoft.com/office/drawing/2014/main" id="{21899A4B-8987-4E40-A331-F9600E8D48EF}"/>
              </a:ext>
            </a:extLst>
          </p:cNvPr>
          <p:cNvSpPr txBox="1"/>
          <p:nvPr/>
        </p:nvSpPr>
        <p:spPr>
          <a:xfrm>
            <a:off x="1028564" y="5373216"/>
            <a:ext cx="7740860" cy="523220"/>
          </a:xfrm>
          <a:prstGeom prst="rect">
            <a:avLst/>
          </a:prstGeom>
          <a:noFill/>
        </p:spPr>
        <p:txBody>
          <a:bodyPr wrap="square" rtlCol="0">
            <a:spAutoFit/>
          </a:bodyPr>
          <a:lstStyle/>
          <a:p>
            <a:r>
              <a:rPr lang="en-US" sz="2800" dirty="0"/>
              <a:t>Drying across the tropics: wetter in polar regions</a:t>
            </a:r>
          </a:p>
        </p:txBody>
      </p:sp>
      <p:sp>
        <p:nvSpPr>
          <p:cNvPr id="3" name="TextBox 2">
            <a:extLst>
              <a:ext uri="{FF2B5EF4-FFF2-40B4-BE49-F238E27FC236}">
                <a16:creationId xmlns:a16="http://schemas.microsoft.com/office/drawing/2014/main" id="{DE98CF97-32A4-45AA-BF68-8BD964311245}"/>
              </a:ext>
            </a:extLst>
          </p:cNvPr>
          <p:cNvSpPr txBox="1"/>
          <p:nvPr/>
        </p:nvSpPr>
        <p:spPr>
          <a:xfrm>
            <a:off x="7869324" y="6273316"/>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28071023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736" y="274638"/>
            <a:ext cx="6491064" cy="490066"/>
          </a:xfrm>
        </p:spPr>
        <p:txBody>
          <a:bodyPr rtlCol="0">
            <a:noAutofit/>
          </a:bodyPr>
          <a:lstStyle/>
          <a:p>
            <a:pPr eaLnBrk="1" fontAlgn="auto" hangingPunct="1">
              <a:spcAft>
                <a:spcPts val="0"/>
              </a:spcAft>
              <a:defRPr/>
            </a:pPr>
            <a:r>
              <a:rPr lang="en-US" sz="3200" dirty="0"/>
              <a:t>WGI AR5 -  Temperature Projections</a:t>
            </a:r>
          </a:p>
        </p:txBody>
      </p:sp>
      <p:sp>
        <p:nvSpPr>
          <p:cNvPr id="3" name="Content Placeholder 2"/>
          <p:cNvSpPr>
            <a:spLocks noGrp="1"/>
          </p:cNvSpPr>
          <p:nvPr>
            <p:ph idx="1"/>
          </p:nvPr>
        </p:nvSpPr>
        <p:spPr>
          <a:xfrm>
            <a:off x="5547990" y="1340768"/>
            <a:ext cx="3960440" cy="4392488"/>
          </a:xfrm>
        </p:spPr>
        <p:txBody>
          <a:bodyPr rtlCol="0">
            <a:normAutofit/>
          </a:bodyPr>
          <a:lstStyle/>
          <a:p>
            <a:pPr marL="0" indent="0" eaLnBrk="1" fontAlgn="auto" hangingPunct="1">
              <a:spcAft>
                <a:spcPts val="0"/>
              </a:spcAft>
              <a:buNone/>
              <a:defRPr/>
            </a:pPr>
            <a:endParaRPr lang="en-US" sz="2400" dirty="0"/>
          </a:p>
          <a:p>
            <a:pPr marL="0" indent="0" eaLnBrk="1" fontAlgn="auto" hangingPunct="1">
              <a:spcAft>
                <a:spcPts val="0"/>
              </a:spcAft>
              <a:buNone/>
              <a:defRPr/>
            </a:pPr>
            <a:r>
              <a:rPr lang="en-US" sz="2400" dirty="0"/>
              <a:t>“Without additional mitigation… global mean surface temperature increases in 2100 from 3.7 to 4.8°C compared to pre‐industrial levels” </a:t>
            </a:r>
            <a:r>
              <a:rPr lang="en-US" sz="2400" b="1" dirty="0"/>
              <a:t> </a:t>
            </a:r>
          </a:p>
          <a:p>
            <a:pPr marL="0" lvl="1" indent="0" eaLnBrk="1" fontAlgn="auto" hangingPunct="1">
              <a:spcAft>
                <a:spcPts val="0"/>
              </a:spcAft>
              <a:buNone/>
              <a:defRPr/>
            </a:pPr>
            <a:endParaRPr lang="en-AU" sz="2000" dirty="0">
              <a:solidFill>
                <a:schemeClr val="accent2">
                  <a:lumMod val="75000"/>
                </a:schemeClr>
              </a:solidFill>
            </a:endParaRPr>
          </a:p>
          <a:p>
            <a:pPr marL="0" lvl="1" indent="0" eaLnBrk="1" fontAlgn="auto" hangingPunct="1">
              <a:spcAft>
                <a:spcPts val="0"/>
              </a:spcAft>
              <a:buNone/>
              <a:defRPr/>
            </a:pPr>
            <a:r>
              <a:rPr lang="en-AU" sz="2000" dirty="0">
                <a:solidFill>
                  <a:schemeClr val="accent2">
                    <a:lumMod val="75000"/>
                  </a:schemeClr>
                </a:solidFill>
              </a:rPr>
              <a:t>- warming possible up to 7.8°C when including climate uncertainty.</a:t>
            </a:r>
            <a:endParaRPr lang="en-US" sz="2000" dirty="0">
              <a:solidFill>
                <a:schemeClr val="accent2">
                  <a:lumMod val="75000"/>
                </a:schemeClr>
              </a:solidFill>
            </a:endParaRPr>
          </a:p>
          <a:p>
            <a:pPr marL="0" indent="0" eaLnBrk="1" fontAlgn="auto" hangingPunct="1">
              <a:spcAft>
                <a:spcPts val="0"/>
              </a:spcAft>
              <a:buNone/>
              <a:defRPr/>
            </a:pPr>
            <a:endParaRPr lang="en-US" sz="2400" b="1" dirty="0"/>
          </a:p>
          <a:p>
            <a:pPr marL="0" indent="0" eaLnBrk="1" fontAlgn="auto" hangingPunct="1">
              <a:spcAft>
                <a:spcPts val="0"/>
              </a:spcAft>
              <a:buNone/>
              <a:defRPr/>
            </a:pPr>
            <a:endParaRPr lang="en-US" sz="2400" dirty="0"/>
          </a:p>
        </p:txBody>
      </p:sp>
      <p:pic>
        <p:nvPicPr>
          <p:cNvPr id="5" name="Content Placeholder 6"/>
          <p:cNvPicPr>
            <a:picLocks noChangeAspect="1"/>
          </p:cNvPicPr>
          <p:nvPr/>
        </p:nvPicPr>
        <p:blipFill rotWithShape="1">
          <a:blip r:embed="rId2" cstate="print"/>
          <a:srcRect t="-2373" r="47972" b="-2499"/>
          <a:stretch/>
        </p:blipFill>
        <p:spPr bwMode="auto">
          <a:xfrm>
            <a:off x="483569" y="1484784"/>
            <a:ext cx="4998555" cy="439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4" name="TextBox 3">
            <a:extLst>
              <a:ext uri="{FF2B5EF4-FFF2-40B4-BE49-F238E27FC236}">
                <a16:creationId xmlns:a16="http://schemas.microsoft.com/office/drawing/2014/main" id="{43A0E6D4-046B-41E6-89EE-997435B5B69B}"/>
              </a:ext>
            </a:extLst>
          </p:cNvPr>
          <p:cNvSpPr txBox="1"/>
          <p:nvPr/>
        </p:nvSpPr>
        <p:spPr>
          <a:xfrm>
            <a:off x="6753200" y="6165304"/>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317959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t="6764"/>
          <a:stretch>
            <a:fillRect/>
          </a:stretch>
        </p:blipFill>
        <p:spPr bwMode="auto">
          <a:xfrm>
            <a:off x="128464" y="872716"/>
            <a:ext cx="8686800" cy="5530850"/>
          </a:xfrm>
          <a:prstGeom prst="rect">
            <a:avLst/>
          </a:prstGeom>
          <a:noFill/>
          <a:ln w="9525">
            <a:noFill/>
            <a:miter lim="800000"/>
            <a:headEnd/>
            <a:tailEnd/>
          </a:ln>
        </p:spPr>
      </p:pic>
      <p:sp>
        <p:nvSpPr>
          <p:cNvPr id="7171" name="Rectangle 3"/>
          <p:cNvSpPr>
            <a:spLocks noGrp="1" noChangeArrowheads="1"/>
          </p:cNvSpPr>
          <p:nvPr>
            <p:ph type="title"/>
          </p:nvPr>
        </p:nvSpPr>
        <p:spPr>
          <a:xfrm>
            <a:off x="236476" y="164646"/>
            <a:ext cx="8763000" cy="914400"/>
          </a:xfrm>
        </p:spPr>
        <p:txBody>
          <a:bodyPr/>
          <a:lstStyle/>
          <a:p>
            <a:pPr eaLnBrk="1"/>
            <a:r>
              <a:rPr lang="fr-FR" sz="2400" b="1" dirty="0">
                <a:solidFill>
                  <a:srgbClr val="FF0000"/>
                </a:solidFill>
              </a:rPr>
              <a:t>Global </a:t>
            </a:r>
            <a:r>
              <a:rPr lang="fr-FR" sz="2400" b="1" dirty="0" err="1">
                <a:solidFill>
                  <a:srgbClr val="FF0000"/>
                </a:solidFill>
              </a:rPr>
              <a:t>mean</a:t>
            </a:r>
            <a:r>
              <a:rPr lang="fr-FR" sz="2400" b="1" dirty="0">
                <a:solidFill>
                  <a:srgbClr val="FF0000"/>
                </a:solidFill>
              </a:rPr>
              <a:t> surface </a:t>
            </a:r>
            <a:r>
              <a:rPr lang="fr-FR" sz="2400" b="1" dirty="0" err="1">
                <a:solidFill>
                  <a:srgbClr val="FF0000"/>
                </a:solidFill>
              </a:rPr>
              <a:t>temperatures</a:t>
            </a:r>
            <a:r>
              <a:rPr lang="fr-FR" sz="2400" b="1" dirty="0">
                <a:solidFill>
                  <a:srgbClr val="FF0000"/>
                </a:solidFill>
              </a:rPr>
              <a:t> have </a:t>
            </a:r>
            <a:r>
              <a:rPr lang="fr-FR" sz="2400" b="1" dirty="0" err="1">
                <a:solidFill>
                  <a:srgbClr val="FF0000"/>
                </a:solidFill>
              </a:rPr>
              <a:t>increased</a:t>
            </a:r>
            <a:endParaRPr lang="en-AU" sz="2400" b="1" dirty="0">
              <a:solidFill>
                <a:srgbClr val="FF0000"/>
              </a:solidFill>
            </a:endParaRPr>
          </a:p>
        </p:txBody>
      </p:sp>
      <p:sp>
        <p:nvSpPr>
          <p:cNvPr id="2" name="TextBox 1">
            <a:extLst>
              <a:ext uri="{FF2B5EF4-FFF2-40B4-BE49-F238E27FC236}">
                <a16:creationId xmlns:a16="http://schemas.microsoft.com/office/drawing/2014/main" id="{B7379005-6188-4914-AB91-D2DADE6366A7}"/>
              </a:ext>
            </a:extLst>
          </p:cNvPr>
          <p:cNvSpPr txBox="1"/>
          <p:nvPr/>
        </p:nvSpPr>
        <p:spPr>
          <a:xfrm>
            <a:off x="7833320" y="6231689"/>
            <a:ext cx="864096" cy="461665"/>
          </a:xfrm>
          <a:prstGeom prst="rect">
            <a:avLst/>
          </a:prstGeom>
          <a:noFill/>
        </p:spPr>
        <p:txBody>
          <a:bodyPr wrap="square" rtlCol="0">
            <a:spAutoFit/>
          </a:bodyPr>
          <a:lstStyle/>
          <a:p>
            <a:r>
              <a:rPr lang="en-US" dirty="0"/>
              <a:t>IPCC</a:t>
            </a:r>
          </a:p>
        </p:txBody>
      </p:sp>
    </p:spTree>
    <p:extLst>
      <p:ext uri="{BB962C8B-B14F-4D97-AF65-F5344CB8AC3E}">
        <p14:creationId xmlns:p14="http://schemas.microsoft.com/office/powerpoint/2010/main" val="3519576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0601ulc_b_fig3_2_engl"/>
          <p:cNvPicPr>
            <a:picLocks noChangeAspect="1" noChangeArrowheads="1"/>
          </p:cNvPicPr>
          <p:nvPr/>
        </p:nvPicPr>
        <p:blipFill>
          <a:blip r:embed="rId3" cstate="print"/>
          <a:srcRect/>
          <a:stretch>
            <a:fillRect/>
          </a:stretch>
        </p:blipFill>
        <p:spPr bwMode="auto">
          <a:xfrm>
            <a:off x="152401" y="811212"/>
            <a:ext cx="8305800" cy="5235575"/>
          </a:xfrm>
          <a:prstGeom prst="rect">
            <a:avLst/>
          </a:prstGeom>
          <a:solidFill>
            <a:srgbClr val="FFCC66"/>
          </a:solidFill>
          <a:effectLst>
            <a:outerShdw dist="107763" dir="18900000" algn="ctr" rotWithShape="0">
              <a:srgbClr val="808080"/>
            </a:outerShdw>
          </a:effectLst>
        </p:spPr>
      </p:pic>
      <p:sp>
        <p:nvSpPr>
          <p:cNvPr id="20483" name="TextBox 3"/>
          <p:cNvSpPr txBox="1">
            <a:spLocks noChangeArrowheads="1"/>
          </p:cNvSpPr>
          <p:nvPr/>
        </p:nvSpPr>
        <p:spPr bwMode="auto">
          <a:xfrm>
            <a:off x="6933220" y="6237312"/>
            <a:ext cx="869149" cy="461665"/>
          </a:xfrm>
          <a:prstGeom prst="rect">
            <a:avLst/>
          </a:prstGeom>
          <a:noFill/>
          <a:ln w="9525">
            <a:noFill/>
            <a:miter lim="800000"/>
            <a:headEnd/>
            <a:tailEnd/>
          </a:ln>
        </p:spPr>
        <p:txBody>
          <a:bodyPr wrap="none">
            <a:spAutoFit/>
          </a:bodyPr>
          <a:lstStyle/>
          <a:p>
            <a:r>
              <a:rPr lang="en-US" dirty="0"/>
              <a:t>IPCC</a:t>
            </a:r>
            <a:endParaRPr lang="en-BZ" dirty="0"/>
          </a:p>
        </p:txBody>
      </p:sp>
    </p:spTree>
    <p:extLst>
      <p:ext uri="{BB962C8B-B14F-4D97-AF65-F5344CB8AC3E}">
        <p14:creationId xmlns:p14="http://schemas.microsoft.com/office/powerpoint/2010/main" val="36754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388317" y="333254"/>
            <a:ext cx="3008313" cy="1162050"/>
          </a:xfrm>
        </p:spPr>
        <p:txBody>
          <a:bodyPr>
            <a:normAutofit fontScale="90000"/>
          </a:bodyPr>
          <a:lstStyle/>
          <a:p>
            <a:r>
              <a:rPr lang="en-US" sz="3600" dirty="0"/>
              <a:t>Results from the Regional PRECIS Model</a:t>
            </a:r>
          </a:p>
        </p:txBody>
      </p:sp>
      <p:sp>
        <p:nvSpPr>
          <p:cNvPr id="9" name="Content Placeholder 8"/>
          <p:cNvSpPr>
            <a:spLocks noGrp="1"/>
          </p:cNvSpPr>
          <p:nvPr>
            <p:ph idx="1"/>
          </p:nvPr>
        </p:nvSpPr>
        <p:spPr>
          <a:xfrm>
            <a:off x="3646972" y="160527"/>
            <a:ext cx="5111750" cy="5853113"/>
          </a:xfrm>
        </p:spPr>
        <p:txBody>
          <a:bodyPr>
            <a:normAutofit/>
          </a:bodyPr>
          <a:lstStyle/>
          <a:p>
            <a:r>
              <a:rPr lang="en-US" sz="2400" dirty="0"/>
              <a:t>Mean changes in the annual surface temperature for period 2071-2099</a:t>
            </a:r>
            <a:endParaRPr lang="en-BZ" sz="2400" dirty="0"/>
          </a:p>
        </p:txBody>
      </p:sp>
      <p:sp>
        <p:nvSpPr>
          <p:cNvPr id="10" name="Text Placeholder 9"/>
          <p:cNvSpPr>
            <a:spLocks noGrp="1"/>
          </p:cNvSpPr>
          <p:nvPr>
            <p:ph type="body" sz="half" idx="2"/>
          </p:nvPr>
        </p:nvSpPr>
        <p:spPr>
          <a:xfrm>
            <a:off x="245341" y="1422699"/>
            <a:ext cx="3259138" cy="4691063"/>
          </a:xfrm>
        </p:spPr>
        <p:txBody>
          <a:bodyPr>
            <a:normAutofit/>
          </a:bodyPr>
          <a:lstStyle/>
          <a:p>
            <a:r>
              <a:rPr lang="en-US" sz="2000" dirty="0"/>
              <a:t>Annual warming of between 1°C  and 5°C by the 2080s</a:t>
            </a:r>
          </a:p>
          <a:p>
            <a:endParaRPr lang="en-US" sz="2000" dirty="0"/>
          </a:p>
          <a:p>
            <a:r>
              <a:rPr lang="en-US" sz="2000" dirty="0"/>
              <a:t>Greater warming   in the NW Caribbean   (Jamaica, Cuba, Hispaniola, Belize) than in the eastern Caribbean</a:t>
            </a:r>
          </a:p>
          <a:p>
            <a:endParaRPr lang="en-US" sz="2000" dirty="0"/>
          </a:p>
          <a:p>
            <a:r>
              <a:rPr lang="en-US" sz="2000" dirty="0"/>
              <a:t>Greater warming in the summer months than in the cooler and traditionally drier months of the year</a:t>
            </a:r>
            <a:endParaRPr lang="en-BZ" sz="2000" dirty="0"/>
          </a:p>
        </p:txBody>
      </p:sp>
      <p:sp>
        <p:nvSpPr>
          <p:cNvPr id="8" name="Footer Placeholder 7"/>
          <p:cNvSpPr>
            <a:spLocks noGrp="1"/>
          </p:cNvSpPr>
          <p:nvPr>
            <p:ph type="ftr" sz="quarter" idx="11"/>
          </p:nvPr>
        </p:nvSpPr>
        <p:spPr>
          <a:xfrm>
            <a:off x="1302192" y="5923116"/>
            <a:ext cx="3136900" cy="457200"/>
          </a:xfrm>
        </p:spPr>
        <p:txBody>
          <a:bodyPr/>
          <a:lstStyle/>
          <a:p>
            <a:r>
              <a:rPr lang="en-US" sz="2000" dirty="0"/>
              <a:t>CCCCC</a:t>
            </a:r>
          </a:p>
        </p:txBody>
      </p:sp>
      <p:pic>
        <p:nvPicPr>
          <p:cNvPr id="32771" name="Picture 5"/>
          <p:cNvPicPr>
            <a:picLocks noChangeAspect="1" noChangeArrowheads="1"/>
          </p:cNvPicPr>
          <p:nvPr/>
        </p:nvPicPr>
        <p:blipFill>
          <a:blip r:embed="rId3" cstate="print"/>
          <a:srcRect/>
          <a:stretch>
            <a:fillRect/>
          </a:stretch>
        </p:blipFill>
        <p:spPr bwMode="auto">
          <a:xfrm>
            <a:off x="3396630" y="1640818"/>
            <a:ext cx="5456904" cy="4173469"/>
          </a:xfrm>
          <a:prstGeom prst="rect">
            <a:avLst/>
          </a:prstGeom>
          <a:noFill/>
          <a:ln w="9525">
            <a:noFill/>
            <a:miter lim="800000"/>
            <a:headEnd/>
            <a:tailEnd/>
          </a:ln>
        </p:spPr>
      </p:pic>
      <p:sp>
        <p:nvSpPr>
          <p:cNvPr id="32772" name="Text Box 6"/>
          <p:cNvSpPr txBox="1">
            <a:spLocks noChangeArrowheads="1"/>
          </p:cNvSpPr>
          <p:nvPr/>
        </p:nvSpPr>
        <p:spPr bwMode="auto">
          <a:xfrm>
            <a:off x="4376936" y="5733256"/>
            <a:ext cx="2177676" cy="453088"/>
          </a:xfrm>
          <a:prstGeom prst="rect">
            <a:avLst/>
          </a:prstGeom>
          <a:noFill/>
          <a:ln w="9525">
            <a:noFill/>
            <a:miter lim="800000"/>
            <a:headEnd/>
            <a:tailEnd/>
          </a:ln>
        </p:spPr>
        <p:txBody>
          <a:bodyPr wrap="none" lIns="82945" tIns="41473" rIns="82945" bIns="41473">
            <a:spAutoFit/>
          </a:bodyPr>
          <a:lstStyle/>
          <a:p>
            <a:pPr defTabSz="828675"/>
            <a:r>
              <a:rPr lang="en-US" dirty="0">
                <a:solidFill>
                  <a:schemeClr val="bg1"/>
                </a:solidFill>
              </a:rPr>
              <a:t>ECHAM 4 – B2</a:t>
            </a:r>
          </a:p>
        </p:txBody>
      </p:sp>
      <p:sp>
        <p:nvSpPr>
          <p:cNvPr id="32773" name="Text Box 7"/>
          <p:cNvSpPr txBox="1">
            <a:spLocks noChangeArrowheads="1"/>
          </p:cNvSpPr>
          <p:nvPr/>
        </p:nvSpPr>
        <p:spPr bwMode="auto">
          <a:xfrm>
            <a:off x="4376937" y="1268760"/>
            <a:ext cx="2050077" cy="453088"/>
          </a:xfrm>
          <a:prstGeom prst="rect">
            <a:avLst/>
          </a:prstGeom>
          <a:noFill/>
          <a:ln w="9525">
            <a:noFill/>
            <a:miter lim="800000"/>
            <a:headEnd/>
            <a:tailEnd/>
          </a:ln>
        </p:spPr>
        <p:txBody>
          <a:bodyPr wrap="none" lIns="82945" tIns="41473" rIns="82945" bIns="41473">
            <a:spAutoFit/>
          </a:bodyPr>
          <a:lstStyle/>
          <a:p>
            <a:pPr defTabSz="828675"/>
            <a:r>
              <a:rPr lang="en-US" dirty="0">
                <a:solidFill>
                  <a:schemeClr val="bg1"/>
                </a:solidFill>
              </a:rPr>
              <a:t>ECHAM 4- A2</a:t>
            </a:r>
          </a:p>
        </p:txBody>
      </p:sp>
      <p:sp>
        <p:nvSpPr>
          <p:cNvPr id="32774" name="Text Box 8"/>
          <p:cNvSpPr txBox="1">
            <a:spLocks noChangeArrowheads="1"/>
          </p:cNvSpPr>
          <p:nvPr/>
        </p:nvSpPr>
        <p:spPr bwMode="auto">
          <a:xfrm>
            <a:off x="7041233" y="1268760"/>
            <a:ext cx="2136639" cy="453088"/>
          </a:xfrm>
          <a:prstGeom prst="rect">
            <a:avLst/>
          </a:prstGeom>
          <a:noFill/>
          <a:ln w="9525">
            <a:noFill/>
            <a:miter lim="800000"/>
            <a:headEnd/>
            <a:tailEnd/>
          </a:ln>
        </p:spPr>
        <p:txBody>
          <a:bodyPr wrap="none" lIns="82945" tIns="41473" rIns="82945" bIns="41473">
            <a:spAutoFit/>
          </a:bodyPr>
          <a:lstStyle/>
          <a:p>
            <a:pPr defTabSz="828675"/>
            <a:r>
              <a:rPr lang="en-US" dirty="0">
                <a:solidFill>
                  <a:schemeClr val="bg1"/>
                </a:solidFill>
              </a:rPr>
              <a:t>HADCM3 – A2</a:t>
            </a:r>
          </a:p>
        </p:txBody>
      </p:sp>
      <p:sp>
        <p:nvSpPr>
          <p:cNvPr id="32775" name="Text Box 9"/>
          <p:cNvSpPr txBox="1">
            <a:spLocks noChangeArrowheads="1"/>
          </p:cNvSpPr>
          <p:nvPr/>
        </p:nvSpPr>
        <p:spPr bwMode="auto">
          <a:xfrm>
            <a:off x="4905235" y="5932610"/>
            <a:ext cx="2135998" cy="453088"/>
          </a:xfrm>
          <a:prstGeom prst="rect">
            <a:avLst/>
          </a:prstGeom>
          <a:noFill/>
          <a:ln w="9525">
            <a:noFill/>
            <a:miter lim="800000"/>
            <a:headEnd/>
            <a:tailEnd/>
          </a:ln>
        </p:spPr>
        <p:txBody>
          <a:bodyPr wrap="none" lIns="82945" tIns="41473" rIns="82945" bIns="41473">
            <a:spAutoFit/>
          </a:bodyPr>
          <a:lstStyle/>
          <a:p>
            <a:pPr defTabSz="828675"/>
            <a:r>
              <a:rPr lang="en-US" dirty="0">
                <a:solidFill>
                  <a:srgbClr val="000000"/>
                </a:solidFill>
              </a:rPr>
              <a:t>HADCM3 – B2</a:t>
            </a:r>
          </a:p>
        </p:txBody>
      </p:sp>
    </p:spTree>
    <p:extLst>
      <p:ext uri="{BB962C8B-B14F-4D97-AF65-F5344CB8AC3E}">
        <p14:creationId xmlns:p14="http://schemas.microsoft.com/office/powerpoint/2010/main" val="338325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016896" y="260648"/>
            <a:ext cx="5040560" cy="1162050"/>
          </a:xfrm>
        </p:spPr>
        <p:txBody>
          <a:bodyPr>
            <a:noAutofit/>
          </a:bodyPr>
          <a:lstStyle/>
          <a:p>
            <a:r>
              <a:rPr lang="en-US" sz="2400" dirty="0"/>
              <a:t>Annual mean changes in precipitation (%) for  2071-2099</a:t>
            </a:r>
          </a:p>
        </p:txBody>
      </p:sp>
      <p:sp>
        <p:nvSpPr>
          <p:cNvPr id="9" name="Content Placeholder 8"/>
          <p:cNvSpPr>
            <a:spLocks noGrp="1"/>
          </p:cNvSpPr>
          <p:nvPr>
            <p:ph idx="1"/>
          </p:nvPr>
        </p:nvSpPr>
        <p:spPr>
          <a:xfrm>
            <a:off x="3384550" y="260648"/>
            <a:ext cx="5537200" cy="5853113"/>
          </a:xfrm>
        </p:spPr>
        <p:txBody>
          <a:bodyPr/>
          <a:lstStyle/>
          <a:p>
            <a:pPr>
              <a:buNone/>
            </a:pPr>
            <a:endParaRPr lang="en-BZ" dirty="0"/>
          </a:p>
        </p:txBody>
      </p:sp>
      <p:sp>
        <p:nvSpPr>
          <p:cNvPr id="10" name="Text Placeholder 9"/>
          <p:cNvSpPr>
            <a:spLocks noGrp="1"/>
          </p:cNvSpPr>
          <p:nvPr>
            <p:ph type="body" sz="half" idx="2"/>
          </p:nvPr>
        </p:nvSpPr>
        <p:spPr>
          <a:xfrm>
            <a:off x="306358" y="391278"/>
            <a:ext cx="3008313" cy="5793507"/>
          </a:xfrm>
        </p:spPr>
        <p:txBody>
          <a:bodyPr>
            <a:normAutofit/>
          </a:bodyPr>
          <a:lstStyle/>
          <a:p>
            <a:r>
              <a:rPr lang="en-US" sz="2800" dirty="0"/>
              <a:t>Results from the Regional PRECIS Model</a:t>
            </a:r>
          </a:p>
          <a:p>
            <a:endParaRPr lang="en-US" dirty="0"/>
          </a:p>
          <a:p>
            <a:r>
              <a:rPr lang="en-US" sz="2000" dirty="0"/>
              <a:t>A drier Caribbean except for western Cuba , south Bahamas, Costa Rica and Panama</a:t>
            </a:r>
          </a:p>
          <a:p>
            <a:endParaRPr lang="en-US" sz="2000" dirty="0"/>
          </a:p>
          <a:p>
            <a:r>
              <a:rPr lang="en-US" sz="2000" dirty="0"/>
              <a:t>A pronounced north/south gradient in rainfall change during the dry season (January to April)</a:t>
            </a:r>
          </a:p>
          <a:p>
            <a:endParaRPr lang="en-US" sz="2000" dirty="0"/>
          </a:p>
          <a:p>
            <a:r>
              <a:rPr lang="en-US" sz="2000" dirty="0"/>
              <a:t>Wet season becoming drier</a:t>
            </a:r>
            <a:endParaRPr lang="en-BZ" sz="2000" dirty="0"/>
          </a:p>
        </p:txBody>
      </p:sp>
      <p:sp>
        <p:nvSpPr>
          <p:cNvPr id="8" name="Footer Placeholder 7"/>
          <p:cNvSpPr>
            <a:spLocks noGrp="1"/>
          </p:cNvSpPr>
          <p:nvPr>
            <p:ph type="ftr" sz="quarter" idx="11"/>
          </p:nvPr>
        </p:nvSpPr>
        <p:spPr/>
        <p:txBody>
          <a:bodyPr/>
          <a:lstStyle/>
          <a:p>
            <a:r>
              <a:rPr lang="en-US" sz="2000" dirty="0"/>
              <a:t>CCCCC</a:t>
            </a:r>
          </a:p>
        </p:txBody>
      </p:sp>
      <p:pic>
        <p:nvPicPr>
          <p:cNvPr id="33795" name="Picture 5"/>
          <p:cNvPicPr>
            <a:picLocks noChangeAspect="1" noChangeArrowheads="1"/>
          </p:cNvPicPr>
          <p:nvPr/>
        </p:nvPicPr>
        <p:blipFill>
          <a:blip r:embed="rId3" cstate="print"/>
          <a:srcRect/>
          <a:stretch>
            <a:fillRect/>
          </a:stretch>
        </p:blipFill>
        <p:spPr bwMode="auto">
          <a:xfrm>
            <a:off x="3944889" y="1844825"/>
            <a:ext cx="5463261" cy="3942315"/>
          </a:xfrm>
          <a:prstGeom prst="rect">
            <a:avLst/>
          </a:prstGeom>
          <a:noFill/>
          <a:ln w="9525">
            <a:noFill/>
            <a:miter lim="800000"/>
            <a:headEnd/>
            <a:tailEnd/>
          </a:ln>
        </p:spPr>
      </p:pic>
      <p:sp>
        <p:nvSpPr>
          <p:cNvPr id="33796" name="Text Box 6"/>
          <p:cNvSpPr txBox="1">
            <a:spLocks noChangeArrowheads="1"/>
          </p:cNvSpPr>
          <p:nvPr/>
        </p:nvSpPr>
        <p:spPr bwMode="auto">
          <a:xfrm>
            <a:off x="4232921" y="1484784"/>
            <a:ext cx="2101373" cy="453088"/>
          </a:xfrm>
          <a:prstGeom prst="rect">
            <a:avLst/>
          </a:prstGeom>
          <a:noFill/>
          <a:ln w="9525">
            <a:noFill/>
            <a:miter lim="800000"/>
            <a:headEnd/>
            <a:tailEnd/>
          </a:ln>
        </p:spPr>
        <p:txBody>
          <a:bodyPr wrap="none" lIns="82945" tIns="41473" rIns="82945" bIns="41473">
            <a:spAutoFit/>
          </a:bodyPr>
          <a:lstStyle/>
          <a:p>
            <a:pPr defTabSz="828675"/>
            <a:r>
              <a:rPr lang="en-US" dirty="0"/>
              <a:t>ECHAM4 – A2</a:t>
            </a:r>
          </a:p>
        </p:txBody>
      </p:sp>
      <p:sp>
        <p:nvSpPr>
          <p:cNvPr id="33797" name="Text Box 7"/>
          <p:cNvSpPr txBox="1">
            <a:spLocks noChangeArrowheads="1"/>
          </p:cNvSpPr>
          <p:nvPr/>
        </p:nvSpPr>
        <p:spPr bwMode="auto">
          <a:xfrm>
            <a:off x="4160912" y="5733256"/>
            <a:ext cx="2100732" cy="453088"/>
          </a:xfrm>
          <a:prstGeom prst="rect">
            <a:avLst/>
          </a:prstGeom>
          <a:noFill/>
          <a:ln w="9525">
            <a:noFill/>
            <a:miter lim="800000"/>
            <a:headEnd/>
            <a:tailEnd/>
          </a:ln>
        </p:spPr>
        <p:txBody>
          <a:bodyPr wrap="none" lIns="82945" tIns="41473" rIns="82945" bIns="41473">
            <a:spAutoFit/>
          </a:bodyPr>
          <a:lstStyle/>
          <a:p>
            <a:pPr defTabSz="828675"/>
            <a:r>
              <a:rPr lang="en-US" dirty="0"/>
              <a:t>ECHAM4 – B2</a:t>
            </a:r>
          </a:p>
        </p:txBody>
      </p:sp>
      <p:sp>
        <p:nvSpPr>
          <p:cNvPr id="33798" name="Text Box 8"/>
          <p:cNvSpPr txBox="1">
            <a:spLocks noChangeArrowheads="1"/>
          </p:cNvSpPr>
          <p:nvPr/>
        </p:nvSpPr>
        <p:spPr bwMode="auto">
          <a:xfrm>
            <a:off x="6897217" y="1484784"/>
            <a:ext cx="2136639" cy="453088"/>
          </a:xfrm>
          <a:prstGeom prst="rect">
            <a:avLst/>
          </a:prstGeom>
          <a:noFill/>
          <a:ln w="9525">
            <a:noFill/>
            <a:miter lim="800000"/>
            <a:headEnd/>
            <a:tailEnd/>
          </a:ln>
        </p:spPr>
        <p:txBody>
          <a:bodyPr wrap="none" lIns="82945" tIns="41473" rIns="82945" bIns="41473">
            <a:spAutoFit/>
          </a:bodyPr>
          <a:lstStyle/>
          <a:p>
            <a:pPr defTabSz="828675"/>
            <a:r>
              <a:rPr lang="en-US" dirty="0"/>
              <a:t>HADCM3 – A2</a:t>
            </a:r>
          </a:p>
        </p:txBody>
      </p:sp>
      <p:sp>
        <p:nvSpPr>
          <p:cNvPr id="33799" name="Text Box 9"/>
          <p:cNvSpPr txBox="1">
            <a:spLocks noChangeArrowheads="1"/>
          </p:cNvSpPr>
          <p:nvPr/>
        </p:nvSpPr>
        <p:spPr bwMode="auto">
          <a:xfrm>
            <a:off x="7113240" y="5733256"/>
            <a:ext cx="2135998" cy="453088"/>
          </a:xfrm>
          <a:prstGeom prst="rect">
            <a:avLst/>
          </a:prstGeom>
          <a:noFill/>
          <a:ln w="9525">
            <a:noFill/>
            <a:miter lim="800000"/>
            <a:headEnd/>
            <a:tailEnd/>
          </a:ln>
        </p:spPr>
        <p:txBody>
          <a:bodyPr wrap="none" lIns="82945" tIns="41473" rIns="82945" bIns="41473">
            <a:spAutoFit/>
          </a:bodyPr>
          <a:lstStyle/>
          <a:p>
            <a:pPr defTabSz="828675"/>
            <a:r>
              <a:rPr lang="en-US" dirty="0">
                <a:solidFill>
                  <a:srgbClr val="000000"/>
                </a:solidFill>
              </a:rPr>
              <a:t>HADCM3 – B2</a:t>
            </a:r>
          </a:p>
        </p:txBody>
      </p:sp>
    </p:spTree>
    <p:extLst>
      <p:ext uri="{BB962C8B-B14F-4D97-AF65-F5344CB8AC3E}">
        <p14:creationId xmlns:p14="http://schemas.microsoft.com/office/powerpoint/2010/main" val="104769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026" descr="how to produce a climate projection"/>
          <p:cNvPicPr>
            <a:picLocks noChangeAspect="1" noChangeArrowheads="1"/>
          </p:cNvPicPr>
          <p:nvPr/>
        </p:nvPicPr>
        <p:blipFill>
          <a:blip r:embed="rId2" cstate="print"/>
          <a:srcRect/>
          <a:stretch>
            <a:fillRect/>
          </a:stretch>
        </p:blipFill>
        <p:spPr bwMode="auto">
          <a:xfrm>
            <a:off x="952500" y="654050"/>
            <a:ext cx="8001000" cy="5549900"/>
          </a:xfrm>
          <a:prstGeom prst="rect">
            <a:avLst/>
          </a:prstGeom>
          <a:noFill/>
          <a:effectLst>
            <a:outerShdw dist="107763" dir="18900000" algn="ctr" rotWithShape="0">
              <a:srgbClr val="808080"/>
            </a:outerShdw>
          </a:effectLst>
        </p:spPr>
      </p:pic>
      <p:sp>
        <p:nvSpPr>
          <p:cNvPr id="24579" name="Text Box 1027"/>
          <p:cNvSpPr txBox="1">
            <a:spLocks noChangeArrowheads="1"/>
          </p:cNvSpPr>
          <p:nvPr/>
        </p:nvSpPr>
        <p:spPr bwMode="auto">
          <a:xfrm>
            <a:off x="1038226" y="6248401"/>
            <a:ext cx="7193829" cy="461665"/>
          </a:xfrm>
          <a:prstGeom prst="rect">
            <a:avLst/>
          </a:prstGeom>
          <a:noFill/>
          <a:ln w="12700">
            <a:noFill/>
            <a:miter lim="800000"/>
            <a:headEnd type="none" w="sm" len="sm"/>
            <a:tailEnd type="none" w="sm" len="sm"/>
          </a:ln>
        </p:spPr>
        <p:txBody>
          <a:bodyPr wrap="none">
            <a:spAutoFit/>
          </a:bodyPr>
          <a:lstStyle/>
          <a:p>
            <a:pPr eaLnBrk="0" hangingPunct="0"/>
            <a:r>
              <a:rPr lang="de-DE" b="1" dirty="0"/>
              <a:t>The information chain leading to a climate projection</a:t>
            </a:r>
          </a:p>
        </p:txBody>
      </p:sp>
      <p:sp>
        <p:nvSpPr>
          <p:cNvPr id="2" name="TextBox 1">
            <a:extLst>
              <a:ext uri="{FF2B5EF4-FFF2-40B4-BE49-F238E27FC236}">
                <a16:creationId xmlns:a16="http://schemas.microsoft.com/office/drawing/2014/main" id="{0AB2224D-F616-4653-9E5C-7581268B2464}"/>
              </a:ext>
            </a:extLst>
          </p:cNvPr>
          <p:cNvSpPr txBox="1"/>
          <p:nvPr/>
        </p:nvSpPr>
        <p:spPr>
          <a:xfrm>
            <a:off x="8264301" y="6254713"/>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186522201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F3E647-CDA4-4C26-B6AD-451DF484C9E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041" y="0"/>
            <a:ext cx="873981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92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t="24374"/>
          <a:stretch>
            <a:fillRect/>
          </a:stretch>
        </p:blipFill>
        <p:spPr bwMode="auto">
          <a:xfrm>
            <a:off x="152400" y="1304764"/>
            <a:ext cx="8534400" cy="5257800"/>
          </a:xfrm>
          <a:prstGeom prst="rect">
            <a:avLst/>
          </a:prstGeom>
          <a:noFill/>
          <a:ln w="9525">
            <a:noFill/>
            <a:miter lim="800000"/>
            <a:headEnd/>
            <a:tailEnd/>
          </a:ln>
        </p:spPr>
      </p:pic>
      <p:sp>
        <p:nvSpPr>
          <p:cNvPr id="23555" name="Text Box 3"/>
          <p:cNvSpPr txBox="1">
            <a:spLocks noChangeArrowheads="1"/>
          </p:cNvSpPr>
          <p:nvPr/>
        </p:nvSpPr>
        <p:spPr bwMode="auto">
          <a:xfrm>
            <a:off x="4419600" y="762000"/>
            <a:ext cx="1066800" cy="457200"/>
          </a:xfrm>
          <a:prstGeom prst="rect">
            <a:avLst/>
          </a:prstGeom>
          <a:noFill/>
          <a:ln w="9525">
            <a:noFill/>
            <a:miter lim="800000"/>
            <a:headEnd/>
            <a:tailEnd/>
          </a:ln>
        </p:spPr>
        <p:txBody>
          <a:bodyPr>
            <a:spAutoFit/>
          </a:bodyPr>
          <a:lstStyle/>
          <a:p>
            <a:pPr>
              <a:spcBef>
                <a:spcPct val="50000"/>
              </a:spcBef>
            </a:pPr>
            <a:endParaRPr lang="en-AU">
              <a:cs typeface="Times New Roman" pitchFamily="18" charset="0"/>
            </a:endParaRPr>
          </a:p>
        </p:txBody>
      </p:sp>
      <p:sp>
        <p:nvSpPr>
          <p:cNvPr id="23556" name="Rectangle 4"/>
          <p:cNvSpPr>
            <a:spLocks noGrp="1" noChangeArrowheads="1"/>
          </p:cNvSpPr>
          <p:nvPr>
            <p:ph type="title"/>
          </p:nvPr>
        </p:nvSpPr>
        <p:spPr>
          <a:xfrm>
            <a:off x="152400" y="72436"/>
            <a:ext cx="8610600" cy="1143000"/>
          </a:xfrm>
        </p:spPr>
        <p:txBody>
          <a:bodyPr/>
          <a:lstStyle/>
          <a:p>
            <a:r>
              <a:rPr lang="fr-FR" sz="2400" b="1" dirty="0">
                <a:solidFill>
                  <a:srgbClr val="FF0000"/>
                </a:solidFill>
              </a:rPr>
              <a:t>CO</a:t>
            </a:r>
            <a:r>
              <a:rPr lang="fr-FR" sz="2400" b="1" baseline="-25000" dirty="0">
                <a:solidFill>
                  <a:srgbClr val="FF0000"/>
                </a:solidFill>
              </a:rPr>
              <a:t>2</a:t>
            </a:r>
            <a:r>
              <a:rPr lang="fr-FR" sz="2400" b="1" dirty="0">
                <a:solidFill>
                  <a:srgbClr val="FF0000"/>
                </a:solidFill>
              </a:rPr>
              <a:t> concentrations, </a:t>
            </a:r>
            <a:r>
              <a:rPr lang="fr-FR" sz="2400" b="1" dirty="0" err="1">
                <a:solidFill>
                  <a:srgbClr val="FF0000"/>
                </a:solidFill>
              </a:rPr>
              <a:t>temperature</a:t>
            </a:r>
            <a:r>
              <a:rPr lang="fr-FR" sz="2400" b="1" dirty="0">
                <a:solidFill>
                  <a:srgbClr val="FF0000"/>
                </a:solidFill>
              </a:rPr>
              <a:t> and </a:t>
            </a:r>
            <a:r>
              <a:rPr lang="fr-FR" sz="2400" b="1" dirty="0" err="1">
                <a:solidFill>
                  <a:srgbClr val="FF0000"/>
                </a:solidFill>
              </a:rPr>
              <a:t>sea</a:t>
            </a:r>
            <a:r>
              <a:rPr lang="fr-FR" sz="2400" b="1" dirty="0">
                <a:solidFill>
                  <a:srgbClr val="FF0000"/>
                </a:solidFill>
              </a:rPr>
              <a:t> </a:t>
            </a:r>
            <a:r>
              <a:rPr lang="fr-FR" sz="2400" b="1" dirty="0" err="1">
                <a:solidFill>
                  <a:srgbClr val="FF0000"/>
                </a:solidFill>
              </a:rPr>
              <a:t>level</a:t>
            </a:r>
            <a:r>
              <a:rPr lang="fr-FR" sz="2400" b="1" dirty="0">
                <a:solidFill>
                  <a:srgbClr val="FF0000"/>
                </a:solidFill>
              </a:rPr>
              <a:t> continue to </a:t>
            </a:r>
            <a:r>
              <a:rPr lang="fr-FR" sz="2400" b="1" dirty="0" err="1">
                <a:solidFill>
                  <a:srgbClr val="FF0000"/>
                </a:solidFill>
              </a:rPr>
              <a:t>rise</a:t>
            </a:r>
            <a:r>
              <a:rPr lang="fr-FR" sz="2400" b="1" dirty="0">
                <a:solidFill>
                  <a:srgbClr val="FF0000"/>
                </a:solidFill>
              </a:rPr>
              <a:t> long </a:t>
            </a:r>
            <a:r>
              <a:rPr lang="fr-FR" sz="2400" b="1" dirty="0" err="1">
                <a:solidFill>
                  <a:srgbClr val="FF0000"/>
                </a:solidFill>
              </a:rPr>
              <a:t>after</a:t>
            </a:r>
            <a:r>
              <a:rPr lang="fr-FR" sz="2400" b="1" dirty="0">
                <a:solidFill>
                  <a:srgbClr val="FF0000"/>
                </a:solidFill>
              </a:rPr>
              <a:t> </a:t>
            </a:r>
            <a:r>
              <a:rPr lang="fr-FR" sz="2400" b="1" dirty="0" err="1">
                <a:solidFill>
                  <a:srgbClr val="FF0000"/>
                </a:solidFill>
              </a:rPr>
              <a:t>emissions</a:t>
            </a:r>
            <a:r>
              <a:rPr lang="fr-FR" sz="2400" b="1" dirty="0">
                <a:solidFill>
                  <a:srgbClr val="FF0000"/>
                </a:solidFill>
              </a:rPr>
              <a:t> are </a:t>
            </a:r>
            <a:r>
              <a:rPr lang="fr-FR" sz="2400" b="1" dirty="0" err="1">
                <a:solidFill>
                  <a:srgbClr val="FF0000"/>
                </a:solidFill>
              </a:rPr>
              <a:t>reduced</a:t>
            </a:r>
            <a:endParaRPr lang="en-AU" sz="2400" b="1" dirty="0">
              <a:solidFill>
                <a:srgbClr val="FF0000"/>
              </a:solidFill>
            </a:endParaRPr>
          </a:p>
        </p:txBody>
      </p:sp>
      <p:sp>
        <p:nvSpPr>
          <p:cNvPr id="2" name="TextBox 1">
            <a:extLst>
              <a:ext uri="{FF2B5EF4-FFF2-40B4-BE49-F238E27FC236}">
                <a16:creationId xmlns:a16="http://schemas.microsoft.com/office/drawing/2014/main" id="{015CEB7C-EDA2-4AC5-934E-B2F37D24DB5E}"/>
              </a:ext>
            </a:extLst>
          </p:cNvPr>
          <p:cNvSpPr txBox="1"/>
          <p:nvPr/>
        </p:nvSpPr>
        <p:spPr>
          <a:xfrm>
            <a:off x="8884451" y="6331731"/>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2257056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72480" y="326628"/>
            <a:ext cx="9144000" cy="990600"/>
          </a:xfrm>
        </p:spPr>
        <p:txBody>
          <a:bodyPr/>
          <a:lstStyle/>
          <a:p>
            <a:pPr eaLnBrk="1"/>
            <a:r>
              <a:rPr lang="en-US" sz="2400" b="1" dirty="0">
                <a:solidFill>
                  <a:srgbClr val="FF0000"/>
                </a:solidFill>
              </a:rPr>
              <a:t>More adverse than beneficial impacts on biological and socioeconomic systems are projected</a:t>
            </a:r>
            <a:endParaRPr lang="en-AU" sz="2400" b="1" dirty="0">
              <a:solidFill>
                <a:srgbClr val="FF0000"/>
              </a:solidFill>
            </a:endParaRPr>
          </a:p>
        </p:txBody>
      </p:sp>
      <p:sp>
        <p:nvSpPr>
          <p:cNvPr id="4" name="Footer Placeholder 3"/>
          <p:cNvSpPr>
            <a:spLocks noGrp="1"/>
          </p:cNvSpPr>
          <p:nvPr>
            <p:ph type="ftr" sz="quarter" idx="11"/>
          </p:nvPr>
        </p:nvSpPr>
        <p:spPr/>
        <p:txBody>
          <a:bodyPr/>
          <a:lstStyle/>
          <a:p>
            <a:r>
              <a:rPr lang="en-US" sz="2000" dirty="0"/>
              <a:t>IPCC</a:t>
            </a:r>
          </a:p>
        </p:txBody>
      </p:sp>
      <p:pic>
        <p:nvPicPr>
          <p:cNvPr id="24579" name="Picture 3" descr="20-potential change"/>
          <p:cNvPicPr>
            <a:picLocks noChangeAspect="1" noChangeArrowheads="1"/>
          </p:cNvPicPr>
          <p:nvPr/>
        </p:nvPicPr>
        <p:blipFill>
          <a:blip r:embed="rId3" cstate="print"/>
          <a:srcRect t="7196" b="11993"/>
          <a:stretch>
            <a:fillRect/>
          </a:stretch>
        </p:blipFill>
        <p:spPr bwMode="auto">
          <a:xfrm>
            <a:off x="524508" y="1303031"/>
            <a:ext cx="8151440" cy="4836022"/>
          </a:xfrm>
          <a:prstGeom prst="rect">
            <a:avLst/>
          </a:prstGeom>
          <a:noFill/>
          <a:ln w="9525">
            <a:noFill/>
            <a:miter lim="800000"/>
            <a:headEnd/>
            <a:tailEnd/>
          </a:ln>
        </p:spPr>
      </p:pic>
    </p:spTree>
    <p:extLst>
      <p:ext uri="{BB962C8B-B14F-4D97-AF65-F5344CB8AC3E}">
        <p14:creationId xmlns:p14="http://schemas.microsoft.com/office/powerpoint/2010/main" val="3515075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t="9053"/>
          <a:stretch>
            <a:fillRect/>
          </a:stretch>
        </p:blipFill>
        <p:spPr bwMode="auto">
          <a:xfrm>
            <a:off x="4556956" y="2510960"/>
            <a:ext cx="4411216" cy="3083947"/>
          </a:xfrm>
          <a:prstGeom prst="rect">
            <a:avLst/>
          </a:prstGeom>
          <a:noFill/>
          <a:ln w="9525">
            <a:noFill/>
            <a:miter lim="800000"/>
            <a:headEnd/>
            <a:tailEnd/>
          </a:ln>
        </p:spPr>
      </p:pic>
      <p:sp>
        <p:nvSpPr>
          <p:cNvPr id="12291" name="Rectangle 3"/>
          <p:cNvSpPr>
            <a:spLocks noGrp="1" noChangeArrowheads="1"/>
          </p:cNvSpPr>
          <p:nvPr>
            <p:ph type="title"/>
          </p:nvPr>
        </p:nvSpPr>
        <p:spPr/>
        <p:txBody>
          <a:bodyPr>
            <a:normAutofit/>
          </a:bodyPr>
          <a:lstStyle/>
          <a:p>
            <a:pPr eaLnBrk="1"/>
            <a:r>
              <a:rPr lang="fr-FR" sz="2800" b="1" dirty="0" err="1">
                <a:solidFill>
                  <a:srgbClr val="FF0000"/>
                </a:solidFill>
              </a:rPr>
              <a:t>Sea</a:t>
            </a:r>
            <a:r>
              <a:rPr lang="fr-FR" sz="2800" b="1" dirty="0">
                <a:solidFill>
                  <a:srgbClr val="FF0000"/>
                </a:solidFill>
              </a:rPr>
              <a:t> </a:t>
            </a:r>
            <a:r>
              <a:rPr lang="fr-FR" sz="2800" b="1" dirty="0" err="1">
                <a:solidFill>
                  <a:srgbClr val="FF0000"/>
                </a:solidFill>
              </a:rPr>
              <a:t>Levels</a:t>
            </a:r>
            <a:r>
              <a:rPr lang="fr-FR" sz="2800" b="1" dirty="0">
                <a:solidFill>
                  <a:srgbClr val="FF0000"/>
                </a:solidFill>
              </a:rPr>
              <a:t> have </a:t>
            </a:r>
            <a:r>
              <a:rPr lang="fr-FR" sz="2800" b="1" dirty="0" err="1">
                <a:solidFill>
                  <a:srgbClr val="FF0000"/>
                </a:solidFill>
              </a:rPr>
              <a:t>risen</a:t>
            </a:r>
            <a:br>
              <a:rPr lang="en-US" sz="2800" b="1" dirty="0">
                <a:solidFill>
                  <a:srgbClr val="FF0000"/>
                </a:solidFill>
              </a:rPr>
            </a:br>
            <a:endParaRPr lang="en-AU" sz="2800" b="1" dirty="0">
              <a:solidFill>
                <a:srgbClr val="FF0000"/>
              </a:solidFill>
            </a:endParaRPr>
          </a:p>
        </p:txBody>
      </p:sp>
      <p:sp>
        <p:nvSpPr>
          <p:cNvPr id="8" name="Content Placeholder 7"/>
          <p:cNvSpPr>
            <a:spLocks noGrp="1"/>
          </p:cNvSpPr>
          <p:nvPr>
            <p:ph sz="half" idx="1"/>
          </p:nvPr>
        </p:nvSpPr>
        <p:spPr>
          <a:xfrm>
            <a:off x="236476" y="1995534"/>
            <a:ext cx="4133850" cy="4114800"/>
          </a:xfrm>
        </p:spPr>
        <p:txBody>
          <a:bodyPr>
            <a:normAutofit/>
          </a:bodyPr>
          <a:lstStyle/>
          <a:p>
            <a:pPr>
              <a:buNone/>
            </a:pPr>
            <a:r>
              <a:rPr lang="en-US" sz="3600" dirty="0"/>
              <a:t>Guyana:</a:t>
            </a:r>
          </a:p>
          <a:p>
            <a:r>
              <a:rPr lang="en-US" sz="3600" dirty="0"/>
              <a:t>Sea level rise is 5 times greater than global avg.</a:t>
            </a:r>
          </a:p>
          <a:p>
            <a:pPr lvl="1"/>
            <a:r>
              <a:rPr lang="en-US" sz="3200" dirty="0"/>
              <a:t>10.2 mm per year from 1951-1979</a:t>
            </a:r>
          </a:p>
          <a:p>
            <a:endParaRPr lang="en-BZ" dirty="0"/>
          </a:p>
        </p:txBody>
      </p:sp>
      <p:sp>
        <p:nvSpPr>
          <p:cNvPr id="9" name="Content Placeholder 8"/>
          <p:cNvSpPr>
            <a:spLocks noGrp="1"/>
          </p:cNvSpPr>
          <p:nvPr>
            <p:ph sz="half" idx="2"/>
          </p:nvPr>
        </p:nvSpPr>
        <p:spPr>
          <a:xfrm>
            <a:off x="4477891" y="2021893"/>
            <a:ext cx="4133850" cy="4114800"/>
          </a:xfrm>
        </p:spPr>
        <p:txBody>
          <a:bodyPr>
            <a:normAutofit/>
          </a:bodyPr>
          <a:lstStyle/>
          <a:p>
            <a:endParaRPr lang="en-BZ" dirty="0"/>
          </a:p>
        </p:txBody>
      </p:sp>
      <p:sp>
        <p:nvSpPr>
          <p:cNvPr id="5" name="Footer Placeholder 4"/>
          <p:cNvSpPr>
            <a:spLocks noGrp="1"/>
          </p:cNvSpPr>
          <p:nvPr>
            <p:ph type="ftr" sz="quarter" idx="11"/>
          </p:nvPr>
        </p:nvSpPr>
        <p:spPr>
          <a:xfrm>
            <a:off x="5097016" y="4293097"/>
            <a:ext cx="2895600" cy="365125"/>
          </a:xfrm>
        </p:spPr>
        <p:txBody>
          <a:bodyPr/>
          <a:lstStyle/>
          <a:p>
            <a:r>
              <a:rPr lang="en-US" sz="2000" dirty="0"/>
              <a:t>IPCC</a:t>
            </a:r>
          </a:p>
        </p:txBody>
      </p:sp>
      <p:sp>
        <p:nvSpPr>
          <p:cNvPr id="12292" name="TextBox 3"/>
          <p:cNvSpPr txBox="1">
            <a:spLocks noChangeArrowheads="1"/>
          </p:cNvSpPr>
          <p:nvPr/>
        </p:nvSpPr>
        <p:spPr bwMode="auto">
          <a:xfrm>
            <a:off x="6249144" y="5675028"/>
            <a:ext cx="869149" cy="461665"/>
          </a:xfrm>
          <a:prstGeom prst="rect">
            <a:avLst/>
          </a:prstGeom>
          <a:noFill/>
          <a:ln w="9525">
            <a:noFill/>
            <a:miter lim="800000"/>
            <a:headEnd/>
            <a:tailEnd/>
          </a:ln>
        </p:spPr>
        <p:txBody>
          <a:bodyPr wrap="none">
            <a:spAutoFit/>
          </a:bodyPr>
          <a:lstStyle/>
          <a:p>
            <a:r>
              <a:rPr lang="en-US" dirty="0"/>
              <a:t>IPCC</a:t>
            </a:r>
            <a:endParaRPr lang="en-BZ" dirty="0"/>
          </a:p>
        </p:txBody>
      </p:sp>
    </p:spTree>
    <p:extLst>
      <p:ext uri="{BB962C8B-B14F-4D97-AF65-F5344CB8AC3E}">
        <p14:creationId xmlns:p14="http://schemas.microsoft.com/office/powerpoint/2010/main" val="2010832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728" y="188640"/>
            <a:ext cx="6635080" cy="490066"/>
          </a:xfrm>
        </p:spPr>
        <p:txBody>
          <a:bodyPr>
            <a:noAutofit/>
          </a:bodyPr>
          <a:lstStyle/>
          <a:p>
            <a:r>
              <a:rPr lang="en-BZ" sz="3600" b="1" dirty="0"/>
              <a:t>Impacts of 1m SLR for CARICOM </a:t>
            </a:r>
            <a:endParaRPr lang="en-BZ" sz="3600" dirty="0"/>
          </a:p>
        </p:txBody>
      </p:sp>
      <p:sp>
        <p:nvSpPr>
          <p:cNvPr id="3" name="Content Placeholder 2"/>
          <p:cNvSpPr>
            <a:spLocks noGrp="1"/>
          </p:cNvSpPr>
          <p:nvPr>
            <p:ph idx="1"/>
          </p:nvPr>
        </p:nvSpPr>
        <p:spPr>
          <a:xfrm>
            <a:off x="776536" y="1052736"/>
            <a:ext cx="8229600" cy="5544616"/>
          </a:xfrm>
        </p:spPr>
        <p:txBody>
          <a:bodyPr>
            <a:normAutofit/>
          </a:bodyPr>
          <a:lstStyle/>
          <a:p>
            <a:r>
              <a:rPr lang="en-BZ" sz="1600" dirty="0"/>
              <a:t>Over 2,700 km</a:t>
            </a:r>
            <a:r>
              <a:rPr lang="en-BZ" sz="1600" baseline="30000" dirty="0"/>
              <a:t>2</a:t>
            </a:r>
            <a:r>
              <a:rPr lang="en-BZ" sz="1600" dirty="0"/>
              <a:t> land area lost (10% of The Bahamas) valued at over US$70 billion </a:t>
            </a:r>
          </a:p>
          <a:p>
            <a:r>
              <a:rPr lang="en-BZ" sz="1600" dirty="0"/>
              <a:t>Over 100,000 people displaced (8% of population in Suriname, 5% of The Bahamas, 3% Belize)</a:t>
            </a:r>
          </a:p>
          <a:p>
            <a:pPr lvl="1"/>
            <a:r>
              <a:rPr lang="en-BZ" sz="1400" dirty="0"/>
              <a:t>Cost to rebuild basic housing, roads and services (water, electricity) for displaced population approximately US $1.8 billion</a:t>
            </a:r>
          </a:p>
          <a:p>
            <a:r>
              <a:rPr lang="en-BZ" sz="1600" dirty="0"/>
              <a:t>Annual GDP losses of US $1.2 billion (over 6% in Suriname, 5% in The Bahamas, 3% in Guyana and Belize)</a:t>
            </a:r>
          </a:p>
          <a:p>
            <a:r>
              <a:rPr lang="en-BZ" sz="1600" dirty="0"/>
              <a:t>At least 16 multi-million dollar tourism resorts lost, with a replacement cost of over US $1.6 billion and the livelihoods of thousands of employees and communities affected</a:t>
            </a:r>
          </a:p>
          <a:p>
            <a:r>
              <a:rPr lang="en-BZ" sz="1600" dirty="0"/>
              <a:t>Over 1% agricultural land lost, with implications for food supply and rural livelihoods (4% in Suriname, 3% in The Bahamas, 2% in Jamaica)</a:t>
            </a:r>
          </a:p>
          <a:p>
            <a:r>
              <a:rPr lang="en-BZ" sz="1600" dirty="0"/>
              <a:t>Transportation networks severely disrupted</a:t>
            </a:r>
          </a:p>
          <a:p>
            <a:pPr lvl="1"/>
            <a:r>
              <a:rPr lang="en-BZ" sz="1400" dirty="0"/>
              <a:t>Loss of 10% of CARICOM island airports at a cost of over US $715 million</a:t>
            </a:r>
          </a:p>
          <a:p>
            <a:pPr lvl="1"/>
            <a:r>
              <a:rPr lang="en-BZ" sz="1400" dirty="0"/>
              <a:t>Lands surrounding 14 ports inundated (out of 50) at a cost of over US $320 million </a:t>
            </a:r>
          </a:p>
          <a:p>
            <a:pPr lvl="1"/>
            <a:r>
              <a:rPr lang="en-BZ" sz="1400" dirty="0"/>
              <a:t>Reconstruction cost of lost roads exceeds US $178 million (6% of road network in Guyana, 4% in Suriname, 2% in The Bahamas)</a:t>
            </a:r>
            <a:endParaRPr lang="en-BZ" sz="1400" b="1" dirty="0"/>
          </a:p>
          <a:p>
            <a:r>
              <a:rPr lang="en-BZ" sz="1600" b="1" dirty="0"/>
              <a:t>Total Economic Impact:</a:t>
            </a:r>
          </a:p>
          <a:p>
            <a:pPr lvl="1"/>
            <a:r>
              <a:rPr lang="en-BZ" sz="1200" dirty="0"/>
              <a:t>GDP loss = &gt; US $1.2 billion per year (cumulatively US $30 billion if 1m SLR occurs in 2075)</a:t>
            </a:r>
          </a:p>
          <a:p>
            <a:pPr lvl="1"/>
            <a:r>
              <a:rPr lang="en-BZ" sz="1200" dirty="0"/>
              <a:t>Permanently lost land value = US $70 billion</a:t>
            </a:r>
          </a:p>
          <a:p>
            <a:pPr lvl="1"/>
            <a:r>
              <a:rPr lang="en-BZ" sz="1200" dirty="0"/>
              <a:t>Reconstruction / relocation costs = $4.64 billion </a:t>
            </a:r>
          </a:p>
        </p:txBody>
      </p:sp>
      <p:sp>
        <p:nvSpPr>
          <p:cNvPr id="5" name="Footer Placeholder 4"/>
          <p:cNvSpPr>
            <a:spLocks noGrp="1"/>
          </p:cNvSpPr>
          <p:nvPr>
            <p:ph type="ftr" sz="quarter" idx="11"/>
          </p:nvPr>
        </p:nvSpPr>
        <p:spPr>
          <a:xfrm>
            <a:off x="1316596" y="6231835"/>
            <a:ext cx="7272808" cy="365125"/>
          </a:xfrm>
        </p:spPr>
        <p:txBody>
          <a:bodyPr/>
          <a:lstStyle/>
          <a:p>
            <a:r>
              <a:rPr lang="en-BZ" b="1" dirty="0">
                <a:solidFill>
                  <a:srgbClr val="000000"/>
                </a:solidFill>
              </a:rPr>
              <a:t>Source: Simpson, et. al., (2009) An Overview of Modelling Climate Change Impacts in the Caribbean Region with contribution from the Pacific Islands, United Nations Development Programme (UNDP), Barbados, West Indies </a:t>
            </a:r>
            <a:endParaRPr lang="en-US" b="1" dirty="0">
              <a:solidFill>
                <a:srgbClr val="000000"/>
              </a:solidFill>
            </a:endParaRPr>
          </a:p>
        </p:txBody>
      </p:sp>
    </p:spTree>
    <p:extLst>
      <p:ext uri="{BB962C8B-B14F-4D97-AF65-F5344CB8AC3E}">
        <p14:creationId xmlns:p14="http://schemas.microsoft.com/office/powerpoint/2010/main" val="68201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6286500"/>
            <a:ext cx="9144000" cy="381000"/>
          </a:xfrm>
        </p:spPr>
        <p:txBody>
          <a:bodyPr/>
          <a:lstStyle/>
          <a:p>
            <a:pPr eaLnBrk="1"/>
            <a:r>
              <a:rPr lang="en-GB" sz="2400" b="1">
                <a:solidFill>
                  <a:srgbClr val="FF0000"/>
                </a:solidFill>
              </a:rPr>
              <a:t>Coral bleaching events are increasing &amp; are expected to increase</a:t>
            </a:r>
            <a:r>
              <a:rPr lang="en-AU" sz="2400" b="1">
                <a:solidFill>
                  <a:srgbClr val="FF0000"/>
                </a:solidFill>
              </a:rPr>
              <a:t> even further</a:t>
            </a:r>
          </a:p>
        </p:txBody>
      </p:sp>
      <p:pic>
        <p:nvPicPr>
          <p:cNvPr id="34819" name="Picture 5" descr="gel"/>
          <p:cNvPicPr>
            <a:picLocks noChangeAspect="1" noChangeArrowheads="1"/>
          </p:cNvPicPr>
          <p:nvPr/>
        </p:nvPicPr>
        <p:blipFill>
          <a:blip r:embed="rId3" cstate="print"/>
          <a:srcRect/>
          <a:stretch>
            <a:fillRect/>
          </a:stretch>
        </p:blipFill>
        <p:spPr bwMode="auto">
          <a:xfrm>
            <a:off x="1023938" y="0"/>
            <a:ext cx="3352800" cy="2311400"/>
          </a:xfrm>
          <a:prstGeom prst="rect">
            <a:avLst/>
          </a:prstGeom>
          <a:noFill/>
          <a:ln w="9525">
            <a:noFill/>
            <a:miter lim="800000"/>
            <a:headEnd/>
            <a:tailEnd/>
          </a:ln>
        </p:spPr>
      </p:pic>
      <p:pic>
        <p:nvPicPr>
          <p:cNvPr id="34820" name="Picture 6" descr="gel1"/>
          <p:cNvPicPr>
            <a:picLocks noChangeAspect="1" noChangeArrowheads="1"/>
          </p:cNvPicPr>
          <p:nvPr/>
        </p:nvPicPr>
        <p:blipFill>
          <a:blip r:embed="rId4" cstate="print"/>
          <a:srcRect/>
          <a:stretch>
            <a:fillRect/>
          </a:stretch>
        </p:blipFill>
        <p:spPr bwMode="auto">
          <a:xfrm>
            <a:off x="5381625" y="0"/>
            <a:ext cx="3276600" cy="2184400"/>
          </a:xfrm>
          <a:prstGeom prst="rect">
            <a:avLst/>
          </a:prstGeom>
          <a:noFill/>
          <a:ln w="9525">
            <a:noFill/>
            <a:miter lim="800000"/>
            <a:headEnd/>
            <a:tailEnd/>
          </a:ln>
        </p:spPr>
      </p:pic>
      <p:pic>
        <p:nvPicPr>
          <p:cNvPr id="34821" name="Picture 7" descr="gel3"/>
          <p:cNvPicPr>
            <a:picLocks noChangeAspect="1" noChangeArrowheads="1"/>
          </p:cNvPicPr>
          <p:nvPr/>
        </p:nvPicPr>
        <p:blipFill>
          <a:blip r:embed="rId5" cstate="print"/>
          <a:srcRect/>
          <a:stretch>
            <a:fillRect/>
          </a:stretch>
        </p:blipFill>
        <p:spPr bwMode="auto">
          <a:xfrm>
            <a:off x="1095375" y="2428876"/>
            <a:ext cx="7467600" cy="3509963"/>
          </a:xfrm>
          <a:prstGeom prst="rect">
            <a:avLst/>
          </a:prstGeom>
          <a:noFill/>
          <a:ln w="9525">
            <a:noFill/>
            <a:miter lim="800000"/>
            <a:headEnd/>
            <a:tailEnd/>
          </a:ln>
        </p:spPr>
      </p:pic>
    </p:spTree>
    <p:extLst>
      <p:ext uri="{BB962C8B-B14F-4D97-AF65-F5344CB8AC3E}">
        <p14:creationId xmlns:p14="http://schemas.microsoft.com/office/powerpoint/2010/main" val="314856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lstStyle/>
          <a:p>
            <a:r>
              <a:rPr lang="en-BZ">
                <a:solidFill>
                  <a:schemeClr val="tx2"/>
                </a:solidFill>
              </a:rPr>
              <a:t>Analysis by the National Meteorological Service of Belize</a:t>
            </a:r>
          </a:p>
        </p:txBody>
      </p:sp>
      <p:pic>
        <p:nvPicPr>
          <p:cNvPr id="33795" name="Picture 5"/>
          <p:cNvPicPr>
            <a:picLocks noChangeAspect="1" noChangeArrowheads="1"/>
          </p:cNvPicPr>
          <p:nvPr/>
        </p:nvPicPr>
        <p:blipFill>
          <a:blip r:embed="rId3" cstate="print"/>
          <a:srcRect/>
          <a:stretch>
            <a:fillRect/>
          </a:stretch>
        </p:blipFill>
        <p:spPr bwMode="auto">
          <a:xfrm>
            <a:off x="-88787" y="1752600"/>
            <a:ext cx="9242425" cy="4211638"/>
          </a:xfrm>
          <a:prstGeom prst="rect">
            <a:avLst/>
          </a:prstGeom>
          <a:noFill/>
          <a:ln w="9525">
            <a:noFill/>
            <a:miter lim="800000"/>
            <a:headEnd/>
            <a:tailEnd/>
          </a:ln>
        </p:spPr>
      </p:pic>
    </p:spTree>
    <p:extLst>
      <p:ext uri="{BB962C8B-B14F-4D97-AF65-F5344CB8AC3E}">
        <p14:creationId xmlns:p14="http://schemas.microsoft.com/office/powerpoint/2010/main" val="3074011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7" y="277701"/>
            <a:ext cx="8420100" cy="1143000"/>
          </a:xfrm>
        </p:spPr>
        <p:txBody>
          <a:bodyPr>
            <a:normAutofit fontScale="90000"/>
          </a:bodyPr>
          <a:lstStyle/>
          <a:p>
            <a:r>
              <a:rPr lang="en-BZ" b="1" dirty="0"/>
              <a:t>Caribbean Coral Reefs </a:t>
            </a:r>
            <a:br>
              <a:rPr lang="en-BZ" b="1" dirty="0"/>
            </a:br>
            <a:endParaRPr lang="en-BZ" dirty="0"/>
          </a:p>
        </p:txBody>
      </p:sp>
      <p:sp>
        <p:nvSpPr>
          <p:cNvPr id="7" name="Content Placeholder 6"/>
          <p:cNvSpPr>
            <a:spLocks noGrp="1"/>
          </p:cNvSpPr>
          <p:nvPr>
            <p:ph idx="1"/>
          </p:nvPr>
        </p:nvSpPr>
        <p:spPr>
          <a:xfrm>
            <a:off x="188218" y="1052736"/>
            <a:ext cx="6275040" cy="5040560"/>
          </a:xfrm>
        </p:spPr>
        <p:txBody>
          <a:bodyPr>
            <a:normAutofit fontScale="47500" lnSpcReduction="20000"/>
          </a:bodyPr>
          <a:lstStyle/>
          <a:p>
            <a:pPr algn="just">
              <a:buNone/>
            </a:pPr>
            <a:r>
              <a:rPr lang="en-BZ" dirty="0"/>
              <a:t>Increased thermal stress on Caribbean coral reefs in the next 20-30 years inevitable due to “committed” warming from GHG emissions already in the atmosphere</a:t>
            </a:r>
          </a:p>
          <a:p>
            <a:pPr algn="just">
              <a:buNone/>
            </a:pPr>
            <a:endParaRPr lang="en-BZ" b="1" dirty="0"/>
          </a:p>
          <a:p>
            <a:pPr algn="just">
              <a:buNone/>
            </a:pPr>
            <a:r>
              <a:rPr lang="en-BZ" dirty="0"/>
              <a:t>Under either the 1.5°C or 2°C warming scenarios, thermal stress on Caribbean coral reefs far exceeds current mass coral bleaching thresholds </a:t>
            </a:r>
          </a:p>
          <a:p>
            <a:pPr algn="just">
              <a:buNone/>
            </a:pPr>
            <a:endParaRPr lang="en-BZ" dirty="0"/>
          </a:p>
          <a:p>
            <a:pPr algn="just">
              <a:buNone/>
            </a:pPr>
            <a:r>
              <a:rPr lang="en-BZ" dirty="0"/>
              <a:t>Adaptation may allow some Caribbean coral reefs to avoid severe degradation from frequent bleaching events up to a 1.5C warming</a:t>
            </a:r>
          </a:p>
          <a:p>
            <a:pPr algn="just">
              <a:buNone/>
            </a:pPr>
            <a:endParaRPr lang="en-BZ" dirty="0"/>
          </a:p>
          <a:p>
            <a:pPr algn="just">
              <a:buNone/>
            </a:pPr>
            <a:r>
              <a:rPr lang="en-BZ" dirty="0"/>
              <a:t>Ocean chemistry changes anticipated when warming of 1.5°C above pre-industrial levels occurs (i.e., ~490 </a:t>
            </a:r>
            <a:r>
              <a:rPr lang="en-BZ" dirty="0" err="1"/>
              <a:t>ppm</a:t>
            </a:r>
            <a:r>
              <a:rPr lang="en-BZ" dirty="0"/>
              <a:t> atmospheric CO2) may remain adequate for reef growth, whereas at 2.0°C and 550 </a:t>
            </a:r>
            <a:r>
              <a:rPr lang="en-BZ" dirty="0" err="1"/>
              <a:t>ppm</a:t>
            </a:r>
            <a:r>
              <a:rPr lang="en-BZ" dirty="0"/>
              <a:t> Caribbean reefs may erode faster than they are built</a:t>
            </a:r>
          </a:p>
          <a:p>
            <a:pPr algn="just">
              <a:buNone/>
            </a:pPr>
            <a:endParaRPr lang="en-BZ" dirty="0"/>
          </a:p>
          <a:p>
            <a:pPr algn="just">
              <a:buNone/>
            </a:pPr>
            <a:r>
              <a:rPr lang="en-BZ" dirty="0"/>
              <a:t>Climate change and ocean acidification at 1.5°C will significantly degrade Caribbean coral reef ecosystems and the services they provide. This will be even more severe at 2.0°C. Beyond 2.0°C many Caribbean coral reefs will not survive. </a:t>
            </a:r>
          </a:p>
          <a:p>
            <a:pPr algn="just">
              <a:buNone/>
            </a:pPr>
            <a:endParaRPr lang="en-BZ" dirty="0"/>
          </a:p>
          <a:p>
            <a:pPr algn="just">
              <a:buNone/>
            </a:pPr>
            <a:r>
              <a:rPr lang="en-BZ" dirty="0"/>
              <a:t>The ecosystem services (fisheries and tourism) provided by coral reefs in the Caribbean are valued at between US $1.5 billion and 3.5 billion per annum. </a:t>
            </a:r>
          </a:p>
        </p:txBody>
      </p:sp>
      <p:sp>
        <p:nvSpPr>
          <p:cNvPr id="8" name="Footer Placeholder 7"/>
          <p:cNvSpPr>
            <a:spLocks noGrp="1"/>
          </p:cNvSpPr>
          <p:nvPr>
            <p:ph type="ftr" sz="quarter" idx="11"/>
          </p:nvPr>
        </p:nvSpPr>
        <p:spPr>
          <a:xfrm>
            <a:off x="1225024" y="5856127"/>
            <a:ext cx="7200800" cy="365125"/>
          </a:xfrm>
        </p:spPr>
        <p:txBody>
          <a:bodyPr/>
          <a:lstStyle/>
          <a:p>
            <a:r>
              <a:rPr lang="en-BZ" b="1" dirty="0">
                <a:solidFill>
                  <a:srgbClr val="000000"/>
                </a:solidFill>
              </a:rPr>
              <a:t>Source: Simpson, et. al., (2009) An Overview of Modelling Climate Change Impacts in the Caribbean Region with contribution from the Pacific Islands, United Nations Development Programme (UNDP), Barbados, West Indies </a:t>
            </a:r>
            <a:endParaRPr lang="en-US" b="1" dirty="0">
              <a:solidFill>
                <a:srgbClr val="000000"/>
              </a:solidFill>
            </a:endParaRPr>
          </a:p>
        </p:txBody>
      </p:sp>
      <p:pic>
        <p:nvPicPr>
          <p:cNvPr id="5" name="Picture 5" descr="gel"/>
          <p:cNvPicPr>
            <a:picLocks noChangeAspect="1" noChangeArrowheads="1"/>
          </p:cNvPicPr>
          <p:nvPr/>
        </p:nvPicPr>
        <p:blipFill>
          <a:blip r:embed="rId2" cstate="print"/>
          <a:srcRect/>
          <a:stretch>
            <a:fillRect/>
          </a:stretch>
        </p:blipFill>
        <p:spPr bwMode="auto">
          <a:xfrm>
            <a:off x="6537176" y="1001873"/>
            <a:ext cx="2664296" cy="1836750"/>
          </a:xfrm>
          <a:prstGeom prst="rect">
            <a:avLst/>
          </a:prstGeom>
          <a:noFill/>
          <a:ln w="9525">
            <a:noFill/>
            <a:miter lim="800000"/>
            <a:headEnd/>
            <a:tailEnd/>
          </a:ln>
        </p:spPr>
      </p:pic>
      <p:pic>
        <p:nvPicPr>
          <p:cNvPr id="9" name="Picture 6" descr="gel1"/>
          <p:cNvPicPr>
            <a:picLocks noChangeAspect="1" noChangeArrowheads="1"/>
          </p:cNvPicPr>
          <p:nvPr/>
        </p:nvPicPr>
        <p:blipFill>
          <a:blip r:embed="rId3" cstate="print"/>
          <a:srcRect/>
          <a:stretch>
            <a:fillRect/>
          </a:stretch>
        </p:blipFill>
        <p:spPr bwMode="auto">
          <a:xfrm>
            <a:off x="6537176" y="2913609"/>
            <a:ext cx="2699792" cy="1728192"/>
          </a:xfrm>
          <a:prstGeom prst="rect">
            <a:avLst/>
          </a:prstGeom>
          <a:noFill/>
          <a:ln w="9525">
            <a:noFill/>
            <a:miter lim="800000"/>
            <a:headEnd/>
            <a:tailEnd/>
          </a:ln>
        </p:spPr>
      </p:pic>
    </p:spTree>
    <p:extLst>
      <p:ext uri="{BB962C8B-B14F-4D97-AF65-F5344CB8AC3E}">
        <p14:creationId xmlns:p14="http://schemas.microsoft.com/office/powerpoint/2010/main" val="316226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1000" y="6400800"/>
            <a:ext cx="9144000" cy="457200"/>
          </a:xfrm>
          <a:prstGeom prst="rect">
            <a:avLst/>
          </a:prstGeom>
          <a:noFill/>
          <a:ln w="9525">
            <a:noFill/>
            <a:miter lim="800000"/>
            <a:headEnd/>
            <a:tailEnd/>
          </a:ln>
        </p:spPr>
        <p:txBody>
          <a:bodyPr/>
          <a:lstStyle/>
          <a:p>
            <a:pPr marL="195263" lvl="1" algn="ctr" defTabSz="414338"/>
            <a:endParaRPr lang="en-US" altLang="en-US" sz="1000">
              <a:solidFill>
                <a:srgbClr val="9999FF"/>
              </a:solidFill>
              <a:latin typeface="Arial Black" pitchFamily="34" charset="0"/>
            </a:endParaRPr>
          </a:p>
        </p:txBody>
      </p:sp>
      <p:sp>
        <p:nvSpPr>
          <p:cNvPr id="35843" name="Text Box 3"/>
          <p:cNvSpPr txBox="1">
            <a:spLocks noChangeArrowheads="1"/>
          </p:cNvSpPr>
          <p:nvPr/>
        </p:nvSpPr>
        <p:spPr bwMode="auto">
          <a:xfrm>
            <a:off x="191877" y="2981326"/>
            <a:ext cx="9144000" cy="3446463"/>
          </a:xfrm>
          <a:prstGeom prst="rect">
            <a:avLst/>
          </a:prstGeom>
          <a:noFill/>
          <a:ln w="9525">
            <a:noFill/>
            <a:miter lim="800000"/>
            <a:headEnd/>
            <a:tailEnd/>
          </a:ln>
        </p:spPr>
        <p:txBody>
          <a:bodyPr>
            <a:spAutoFit/>
          </a:bodyPr>
          <a:lstStyle/>
          <a:p>
            <a:pPr algn="ctr">
              <a:spcBef>
                <a:spcPct val="50000"/>
              </a:spcBef>
            </a:pPr>
            <a:r>
              <a:rPr lang="en-US" sz="2200" b="1" dirty="0">
                <a:solidFill>
                  <a:srgbClr val="FF0000"/>
                </a:solidFill>
                <a:cs typeface="Times New Roman" pitchFamily="18" charset="0"/>
              </a:rPr>
              <a:t>Fisheries</a:t>
            </a:r>
          </a:p>
          <a:p>
            <a:pPr algn="ctr">
              <a:spcBef>
                <a:spcPct val="50000"/>
              </a:spcBef>
            </a:pPr>
            <a:r>
              <a:rPr lang="en-US" sz="2200" b="1" dirty="0">
                <a:solidFill>
                  <a:srgbClr val="FF0000"/>
                </a:solidFill>
                <a:cs typeface="Times New Roman" pitchFamily="18" charset="0"/>
              </a:rPr>
              <a:t>Threatened:</a:t>
            </a:r>
          </a:p>
          <a:p>
            <a:pPr algn="ctr">
              <a:spcBef>
                <a:spcPct val="50000"/>
              </a:spcBef>
            </a:pPr>
            <a:r>
              <a:rPr lang="en-US" sz="2200" b="1" dirty="0">
                <a:solidFill>
                  <a:srgbClr val="FF0000"/>
                </a:solidFill>
                <a:cs typeface="Times New Roman" pitchFamily="18" charset="0"/>
              </a:rPr>
              <a:t>-Loss of habitats</a:t>
            </a:r>
          </a:p>
          <a:p>
            <a:pPr algn="ctr">
              <a:spcBef>
                <a:spcPct val="50000"/>
              </a:spcBef>
            </a:pPr>
            <a:r>
              <a:rPr lang="en-US" sz="2200" b="1" dirty="0">
                <a:solidFill>
                  <a:srgbClr val="FF0000"/>
                </a:solidFill>
                <a:cs typeface="Times New Roman" pitchFamily="18" charset="0"/>
              </a:rPr>
              <a:t>mangroves, reefs</a:t>
            </a:r>
          </a:p>
          <a:p>
            <a:pPr algn="ctr">
              <a:spcBef>
                <a:spcPct val="50000"/>
              </a:spcBef>
            </a:pPr>
            <a:r>
              <a:rPr lang="en-US" sz="2200" b="1" dirty="0">
                <a:solidFill>
                  <a:srgbClr val="FF0000"/>
                </a:solidFill>
                <a:cs typeface="Times New Roman" pitchFamily="18" charset="0"/>
              </a:rPr>
              <a:t>-Species migrate</a:t>
            </a:r>
          </a:p>
          <a:p>
            <a:pPr algn="ctr">
              <a:spcBef>
                <a:spcPct val="50000"/>
              </a:spcBef>
            </a:pPr>
            <a:r>
              <a:rPr lang="en-US" sz="2200" b="1" dirty="0">
                <a:solidFill>
                  <a:srgbClr val="FF0000"/>
                </a:solidFill>
                <a:cs typeface="Times New Roman" pitchFamily="18" charset="0"/>
              </a:rPr>
              <a:t>-Water quality changes</a:t>
            </a:r>
          </a:p>
          <a:p>
            <a:pPr algn="ctr">
              <a:spcBef>
                <a:spcPct val="50000"/>
              </a:spcBef>
            </a:pPr>
            <a:endParaRPr lang="en-US" sz="2200" b="1" dirty="0">
              <a:solidFill>
                <a:srgbClr val="FF0000"/>
              </a:solidFill>
              <a:cs typeface="Times New Roman" pitchFamily="18" charset="0"/>
            </a:endParaRPr>
          </a:p>
        </p:txBody>
      </p:sp>
      <p:pic>
        <p:nvPicPr>
          <p:cNvPr id="35844" name="Picture 4" descr="star"/>
          <p:cNvPicPr>
            <a:picLocks noChangeAspect="1" noChangeArrowheads="1"/>
          </p:cNvPicPr>
          <p:nvPr/>
        </p:nvPicPr>
        <p:blipFill>
          <a:blip r:embed="rId3" cstate="print"/>
          <a:srcRect/>
          <a:stretch>
            <a:fillRect/>
          </a:stretch>
        </p:blipFill>
        <p:spPr bwMode="auto">
          <a:xfrm>
            <a:off x="6477000" y="309441"/>
            <a:ext cx="2252663" cy="3429000"/>
          </a:xfrm>
          <a:prstGeom prst="rect">
            <a:avLst/>
          </a:prstGeom>
          <a:noFill/>
          <a:ln w="9525">
            <a:noFill/>
            <a:miter lim="800000"/>
            <a:headEnd/>
            <a:tailEnd/>
          </a:ln>
        </p:spPr>
      </p:pic>
      <p:pic>
        <p:nvPicPr>
          <p:cNvPr id="35845" name="Picture 5" descr="net"/>
          <p:cNvPicPr>
            <a:picLocks noChangeAspect="1" noChangeArrowheads="1"/>
          </p:cNvPicPr>
          <p:nvPr/>
        </p:nvPicPr>
        <p:blipFill>
          <a:blip r:embed="rId4" cstate="print"/>
          <a:srcRect/>
          <a:stretch>
            <a:fillRect/>
          </a:stretch>
        </p:blipFill>
        <p:spPr bwMode="auto">
          <a:xfrm>
            <a:off x="6285148" y="3991952"/>
            <a:ext cx="2362200" cy="1901825"/>
          </a:xfrm>
          <a:prstGeom prst="rect">
            <a:avLst/>
          </a:prstGeom>
          <a:noFill/>
          <a:ln w="9525">
            <a:noFill/>
            <a:miter lim="800000"/>
            <a:headEnd/>
            <a:tailEnd/>
          </a:ln>
        </p:spPr>
      </p:pic>
      <p:pic>
        <p:nvPicPr>
          <p:cNvPr id="35846" name="Picture 6" descr="fish_a"/>
          <p:cNvPicPr>
            <a:picLocks noChangeAspect="1" noChangeArrowheads="1"/>
          </p:cNvPicPr>
          <p:nvPr/>
        </p:nvPicPr>
        <p:blipFill>
          <a:blip r:embed="rId5" cstate="print"/>
          <a:srcRect/>
          <a:stretch>
            <a:fillRect/>
          </a:stretch>
        </p:blipFill>
        <p:spPr bwMode="auto">
          <a:xfrm>
            <a:off x="3897676" y="688121"/>
            <a:ext cx="2438400" cy="1914525"/>
          </a:xfrm>
          <a:prstGeom prst="rect">
            <a:avLst/>
          </a:prstGeom>
          <a:noFill/>
          <a:ln w="9525">
            <a:noFill/>
            <a:miter lim="800000"/>
            <a:headEnd/>
            <a:tailEnd/>
          </a:ln>
        </p:spPr>
      </p:pic>
      <p:pic>
        <p:nvPicPr>
          <p:cNvPr id="35847" name="Picture 7" descr="tort"/>
          <p:cNvPicPr>
            <a:picLocks noChangeAspect="1" noChangeArrowheads="1"/>
          </p:cNvPicPr>
          <p:nvPr/>
        </p:nvPicPr>
        <p:blipFill>
          <a:blip r:embed="rId6" cstate="print"/>
          <a:srcRect/>
          <a:stretch>
            <a:fillRect/>
          </a:stretch>
        </p:blipFill>
        <p:spPr bwMode="auto">
          <a:xfrm>
            <a:off x="609600" y="457200"/>
            <a:ext cx="3200400" cy="2216150"/>
          </a:xfrm>
          <a:prstGeom prst="rect">
            <a:avLst/>
          </a:prstGeom>
          <a:noFill/>
          <a:ln w="9525">
            <a:noFill/>
            <a:miter lim="800000"/>
            <a:headEnd/>
            <a:tailEnd/>
          </a:ln>
        </p:spPr>
      </p:pic>
      <p:pic>
        <p:nvPicPr>
          <p:cNvPr id="35848" name="Picture 8" descr="fi2"/>
          <p:cNvPicPr>
            <a:picLocks noChangeAspect="1" noChangeArrowheads="1"/>
          </p:cNvPicPr>
          <p:nvPr/>
        </p:nvPicPr>
        <p:blipFill>
          <a:blip r:embed="rId7" cstate="print"/>
          <a:srcRect/>
          <a:stretch>
            <a:fillRect/>
          </a:stretch>
        </p:blipFill>
        <p:spPr bwMode="auto">
          <a:xfrm>
            <a:off x="570123" y="3202362"/>
            <a:ext cx="2320925" cy="2819400"/>
          </a:xfrm>
          <a:prstGeom prst="rect">
            <a:avLst/>
          </a:prstGeom>
          <a:noFill/>
          <a:ln w="9525">
            <a:noFill/>
            <a:miter lim="800000"/>
            <a:headEnd/>
            <a:tailEnd/>
          </a:ln>
        </p:spPr>
      </p:pic>
    </p:spTree>
    <p:extLst>
      <p:ext uri="{BB962C8B-B14F-4D97-AF65-F5344CB8AC3E}">
        <p14:creationId xmlns:p14="http://schemas.microsoft.com/office/powerpoint/2010/main" val="366091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46515" y="38054"/>
            <a:ext cx="3135312" cy="727122"/>
          </a:xfrm>
          <a:prstGeom prst="rect">
            <a:avLst/>
          </a:prstGeom>
          <a:noFill/>
          <a:ln w="9525">
            <a:noFill/>
            <a:miter lim="800000"/>
            <a:headEnd/>
            <a:tailEnd/>
          </a:ln>
        </p:spPr>
        <p:txBody>
          <a:bodyPr lIns="80010" tIns="40005" rIns="80010" bIns="40005">
            <a:spAutoFit/>
          </a:bodyPr>
          <a:lstStyle/>
          <a:p>
            <a:pPr defTabSz="800100">
              <a:spcBef>
                <a:spcPct val="50000"/>
              </a:spcBef>
            </a:pPr>
            <a:r>
              <a:rPr lang="fr-FR" dirty="0"/>
              <a:t>Yellow </a:t>
            </a:r>
            <a:r>
              <a:rPr lang="fr-FR" dirty="0" err="1"/>
              <a:t>tail</a:t>
            </a:r>
            <a:endParaRPr lang="fr-FR" sz="1200" dirty="0"/>
          </a:p>
          <a:p>
            <a:pPr defTabSz="800100">
              <a:spcBef>
                <a:spcPct val="50000"/>
              </a:spcBef>
            </a:pPr>
            <a:r>
              <a:rPr lang="fr-FR" sz="1200" i="1" dirty="0" err="1"/>
              <a:t>Ocyurus</a:t>
            </a:r>
            <a:r>
              <a:rPr lang="fr-FR" sz="1200" i="1" dirty="0"/>
              <a:t> </a:t>
            </a:r>
            <a:r>
              <a:rPr lang="fr-FR" sz="1200" i="1" dirty="0" err="1"/>
              <a:t>chrysurus</a:t>
            </a:r>
            <a:endParaRPr lang="fr-FR" sz="1200" i="1" dirty="0"/>
          </a:p>
        </p:txBody>
      </p:sp>
      <p:pic>
        <p:nvPicPr>
          <p:cNvPr id="39939" name="Picture 3"/>
          <p:cNvPicPr>
            <a:picLocks noChangeAspect="1" noChangeArrowheads="1"/>
          </p:cNvPicPr>
          <p:nvPr/>
        </p:nvPicPr>
        <p:blipFill>
          <a:blip r:embed="rId3" cstate="print"/>
          <a:srcRect l="24989" t="41539" r="18182" b="26154"/>
          <a:stretch>
            <a:fillRect/>
          </a:stretch>
        </p:blipFill>
        <p:spPr bwMode="auto">
          <a:xfrm>
            <a:off x="181953" y="2921650"/>
            <a:ext cx="3935509" cy="3099147"/>
          </a:xfrm>
          <a:prstGeom prst="rect">
            <a:avLst/>
          </a:prstGeom>
          <a:noFill/>
          <a:ln w="9525">
            <a:solidFill>
              <a:schemeClr val="tx1"/>
            </a:solidFill>
            <a:miter lim="800000"/>
            <a:headEnd/>
            <a:tailEnd/>
          </a:ln>
        </p:spPr>
      </p:pic>
      <p:pic>
        <p:nvPicPr>
          <p:cNvPr id="39940" name="Picture 4"/>
          <p:cNvPicPr>
            <a:picLocks noChangeAspect="1" noChangeArrowheads="1"/>
          </p:cNvPicPr>
          <p:nvPr/>
        </p:nvPicPr>
        <p:blipFill>
          <a:blip r:embed="rId4" cstate="print"/>
          <a:srcRect/>
          <a:stretch>
            <a:fillRect/>
          </a:stretch>
        </p:blipFill>
        <p:spPr bwMode="auto">
          <a:xfrm>
            <a:off x="246760" y="991220"/>
            <a:ext cx="2416175" cy="1344613"/>
          </a:xfrm>
          <a:prstGeom prst="rect">
            <a:avLst/>
          </a:prstGeom>
          <a:noFill/>
          <a:ln w="9525">
            <a:noFill/>
            <a:miter lim="800000"/>
            <a:headEnd/>
            <a:tailEnd/>
          </a:ln>
        </p:spPr>
      </p:pic>
      <p:grpSp>
        <p:nvGrpSpPr>
          <p:cNvPr id="2" name="Group 5"/>
          <p:cNvGrpSpPr>
            <a:grpSpLocks/>
          </p:cNvGrpSpPr>
          <p:nvPr/>
        </p:nvGrpSpPr>
        <p:grpSpPr bwMode="auto">
          <a:xfrm>
            <a:off x="3584848" y="1988799"/>
            <a:ext cx="4742108" cy="4104025"/>
            <a:chOff x="3103" y="1291"/>
            <a:chExt cx="3327" cy="2643"/>
          </a:xfrm>
        </p:grpSpPr>
        <p:sp>
          <p:nvSpPr>
            <p:cNvPr id="39943" name="Text Box 6"/>
            <p:cNvSpPr txBox="1">
              <a:spLocks noChangeArrowheads="1"/>
            </p:cNvSpPr>
            <p:nvPr/>
          </p:nvSpPr>
          <p:spPr bwMode="auto">
            <a:xfrm>
              <a:off x="3995" y="1291"/>
              <a:ext cx="2304" cy="528"/>
            </a:xfrm>
            <a:prstGeom prst="rect">
              <a:avLst/>
            </a:prstGeom>
            <a:noFill/>
            <a:ln w="9525">
              <a:noFill/>
              <a:miter lim="800000"/>
              <a:headEnd/>
              <a:tailEnd/>
            </a:ln>
          </p:spPr>
          <p:txBody>
            <a:bodyPr lIns="80010" tIns="40005" rIns="80010" bIns="40005">
              <a:spAutoFit/>
            </a:bodyPr>
            <a:lstStyle/>
            <a:p>
              <a:pPr defTabSz="800100">
                <a:spcBef>
                  <a:spcPct val="50000"/>
                </a:spcBef>
              </a:pPr>
              <a:r>
                <a:rPr lang="fr-FR"/>
                <a:t>Habitat becomes less favourable</a:t>
              </a:r>
            </a:p>
          </p:txBody>
        </p:sp>
        <p:pic>
          <p:nvPicPr>
            <p:cNvPr id="39944" name="Picture 7"/>
            <p:cNvPicPr>
              <a:picLocks noChangeAspect="1" noChangeArrowheads="1"/>
            </p:cNvPicPr>
            <p:nvPr/>
          </p:nvPicPr>
          <p:blipFill>
            <a:blip r:embed="rId5" cstate="print"/>
            <a:srcRect l="20804" t="41539" r="19197" b="26154"/>
            <a:stretch>
              <a:fillRect/>
            </a:stretch>
          </p:blipFill>
          <p:spPr bwMode="auto">
            <a:xfrm>
              <a:off x="3709" y="1894"/>
              <a:ext cx="2721" cy="2040"/>
            </a:xfrm>
            <a:prstGeom prst="rect">
              <a:avLst/>
            </a:prstGeom>
            <a:noFill/>
            <a:ln w="9525">
              <a:solidFill>
                <a:schemeClr val="tx1"/>
              </a:solidFill>
              <a:miter lim="800000"/>
              <a:headEnd/>
              <a:tailEnd/>
            </a:ln>
          </p:spPr>
        </p:pic>
        <p:grpSp>
          <p:nvGrpSpPr>
            <p:cNvPr id="4" name="Group 8"/>
            <p:cNvGrpSpPr>
              <a:grpSpLocks/>
            </p:cNvGrpSpPr>
            <p:nvPr/>
          </p:nvGrpSpPr>
          <p:grpSpPr bwMode="auto">
            <a:xfrm>
              <a:off x="3103" y="3192"/>
              <a:ext cx="970" cy="480"/>
              <a:chOff x="2911" y="1656"/>
              <a:chExt cx="970" cy="480"/>
            </a:xfrm>
          </p:grpSpPr>
          <p:sp>
            <p:nvSpPr>
              <p:cNvPr id="39946" name="AutoShape 9"/>
              <p:cNvSpPr>
                <a:spLocks noChangeArrowheads="1"/>
              </p:cNvSpPr>
              <p:nvPr/>
            </p:nvSpPr>
            <p:spPr bwMode="auto">
              <a:xfrm>
                <a:off x="2911" y="1656"/>
                <a:ext cx="960" cy="480"/>
              </a:xfrm>
              <a:prstGeom prst="rightArrow">
                <a:avLst>
                  <a:gd name="adj1" fmla="val 50000"/>
                  <a:gd name="adj2" fmla="val 50000"/>
                </a:avLst>
              </a:prstGeom>
              <a:gradFill rotWithShape="0">
                <a:gsLst>
                  <a:gs pos="0">
                    <a:srgbClr val="99CCFF"/>
                  </a:gs>
                  <a:gs pos="100000">
                    <a:srgbClr val="FF0000"/>
                  </a:gs>
                </a:gsLst>
                <a:lin ang="0" scaled="1"/>
              </a:gradFill>
              <a:ln w="9525">
                <a:solidFill>
                  <a:schemeClr val="tx1"/>
                </a:solidFill>
                <a:miter lim="800000"/>
                <a:headEnd/>
                <a:tailEnd/>
              </a:ln>
            </p:spPr>
            <p:txBody>
              <a:bodyPr wrap="none" anchor="ctr"/>
              <a:lstStyle/>
              <a:p>
                <a:endParaRPr lang="en-BZ"/>
              </a:p>
            </p:txBody>
          </p:sp>
          <p:sp>
            <p:nvSpPr>
              <p:cNvPr id="3" name="Text Box 10"/>
              <p:cNvSpPr txBox="1">
                <a:spLocks noChangeArrowheads="1"/>
              </p:cNvSpPr>
              <p:nvPr/>
            </p:nvSpPr>
            <p:spPr bwMode="auto">
              <a:xfrm>
                <a:off x="3062" y="1749"/>
                <a:ext cx="819" cy="260"/>
              </a:xfrm>
              <a:prstGeom prst="rect">
                <a:avLst/>
              </a:prstGeom>
              <a:noFill/>
              <a:ln w="9525">
                <a:noFill/>
                <a:miter lim="800000"/>
                <a:headEnd/>
                <a:tailEnd/>
              </a:ln>
              <a:effectLst/>
            </p:spPr>
            <p:txBody>
              <a:bodyPr lIns="80010" tIns="40005" rIns="80010" bIns="40005">
                <a:spAutoFit/>
              </a:bodyPr>
              <a:lstStyle/>
              <a:p>
                <a:pPr defTabSz="800100">
                  <a:spcBef>
                    <a:spcPct val="50000"/>
                  </a:spcBef>
                </a:pPr>
                <a:r>
                  <a:rPr lang="fr-FR" sz="2100" b="1" dirty="0">
                    <a:effectLst>
                      <a:outerShdw blurRad="38100" dist="38100" dir="2700000" algn="tl">
                        <a:srgbClr val="000000"/>
                      </a:outerShdw>
                    </a:effectLst>
                  </a:rPr>
                  <a:t>+1°C</a:t>
                </a:r>
              </a:p>
            </p:txBody>
          </p:sp>
        </p:grpSp>
      </p:grpSp>
      <p:sp>
        <p:nvSpPr>
          <p:cNvPr id="39942" name="TextBox 10"/>
          <p:cNvSpPr txBox="1">
            <a:spLocks noChangeArrowheads="1"/>
          </p:cNvSpPr>
          <p:nvPr/>
        </p:nvSpPr>
        <p:spPr bwMode="auto">
          <a:xfrm>
            <a:off x="3116796" y="91841"/>
            <a:ext cx="5616575" cy="2000548"/>
          </a:xfrm>
          <a:prstGeom prst="rect">
            <a:avLst/>
          </a:prstGeom>
          <a:noFill/>
          <a:ln w="9525">
            <a:noFill/>
            <a:miter lim="800000"/>
            <a:headEnd/>
            <a:tailEnd/>
          </a:ln>
        </p:spPr>
        <p:txBody>
          <a:bodyPr>
            <a:spAutoFit/>
          </a:bodyPr>
          <a:lstStyle/>
          <a:p>
            <a:r>
              <a:rPr lang="fr-FR" sz="2000" dirty="0"/>
              <a:t>Conséquences du réchauffement sur la biodiversité marine exploitée et impacts sur les pêcheries</a:t>
            </a:r>
            <a:br>
              <a:rPr lang="fr-FR" sz="2000" dirty="0"/>
            </a:br>
            <a:r>
              <a:rPr lang="fr-FR" sz="2000" b="1" dirty="0"/>
              <a:t>Fabian BLANCHARD</a:t>
            </a:r>
            <a:r>
              <a:rPr lang="fr-FR" sz="2000" dirty="0"/>
              <a:t>, Chercheur écologue halieute - Institut Française de Recherche pour l'Exploitation de la Mer (IFREMER - Guyane)</a:t>
            </a:r>
          </a:p>
          <a:p>
            <a:endParaRPr lang="en-BZ" dirty="0"/>
          </a:p>
        </p:txBody>
      </p:sp>
    </p:spTree>
    <p:extLst>
      <p:ext uri="{BB962C8B-B14F-4D97-AF65-F5344CB8AC3E}">
        <p14:creationId xmlns:p14="http://schemas.microsoft.com/office/powerpoint/2010/main" val="42609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rrowheads="1"/>
          </p:cNvSpPr>
          <p:nvPr>
            <p:ph type="title"/>
          </p:nvPr>
        </p:nvSpPr>
        <p:spPr/>
        <p:txBody>
          <a:bodyPr/>
          <a:lstStyle/>
          <a:p>
            <a:r>
              <a:rPr lang="en-US" dirty="0"/>
              <a:t>Vulnerability Studies in Belize</a:t>
            </a:r>
          </a:p>
        </p:txBody>
      </p:sp>
      <p:sp>
        <p:nvSpPr>
          <p:cNvPr id="4" name="Content Placeholder 3"/>
          <p:cNvSpPr>
            <a:spLocks noGrp="1"/>
          </p:cNvSpPr>
          <p:nvPr>
            <p:ph type="body" sz="half" idx="1"/>
          </p:nvPr>
        </p:nvSpPr>
        <p:spPr>
          <a:xfrm>
            <a:off x="848545" y="1340769"/>
            <a:ext cx="8228013" cy="2185987"/>
          </a:xfrm>
        </p:spPr>
        <p:txBody>
          <a:bodyPr>
            <a:normAutofit fontScale="62500" lnSpcReduction="20000"/>
          </a:bodyPr>
          <a:lstStyle/>
          <a:p>
            <a:r>
              <a:rPr lang="en-US" b="1" dirty="0"/>
              <a:t>PRECIS, DSSAT4</a:t>
            </a:r>
            <a:r>
              <a:rPr lang="en-US" dirty="0"/>
              <a:t> and </a:t>
            </a:r>
            <a:r>
              <a:rPr lang="en-US" b="1" dirty="0" err="1"/>
              <a:t>Cropwat</a:t>
            </a:r>
            <a:endParaRPr lang="en-US" b="1" dirty="0"/>
          </a:p>
          <a:p>
            <a:r>
              <a:rPr lang="en-US" dirty="0"/>
              <a:t>Sugarcane and Citrus</a:t>
            </a:r>
          </a:p>
          <a:p>
            <a:r>
              <a:rPr lang="en-US" dirty="0"/>
              <a:t>2028 &amp; 2050</a:t>
            </a:r>
          </a:p>
          <a:p>
            <a:r>
              <a:rPr lang="en-US" dirty="0"/>
              <a:t>1 &amp; 2.5°C rise in temp</a:t>
            </a:r>
          </a:p>
          <a:p>
            <a:r>
              <a:rPr lang="en-US" dirty="0"/>
              <a:t>± 12 &amp; 20% change in precipitation</a:t>
            </a:r>
          </a:p>
          <a:p>
            <a:r>
              <a:rPr lang="en-US" dirty="0"/>
              <a:t>Result: 12-17% decline in yields for sugarcane</a:t>
            </a:r>
          </a:p>
          <a:p>
            <a:r>
              <a:rPr lang="en-US" dirty="0"/>
              <a:t>Result: 3 – 5% decline in yields for citrus</a:t>
            </a:r>
          </a:p>
          <a:p>
            <a:endParaRPr lang="en-BZ" dirty="0"/>
          </a:p>
        </p:txBody>
      </p:sp>
      <p:sp>
        <p:nvSpPr>
          <p:cNvPr id="442371" name="Rectangle 3"/>
          <p:cNvSpPr>
            <a:spLocks noGrp="1" noChangeArrowheads="1"/>
          </p:cNvSpPr>
          <p:nvPr>
            <p:ph sz="half" idx="2"/>
          </p:nvPr>
        </p:nvSpPr>
        <p:spPr>
          <a:xfrm>
            <a:off x="776537" y="3789040"/>
            <a:ext cx="8228013" cy="2509986"/>
          </a:xfrm>
        </p:spPr>
        <p:txBody>
          <a:bodyPr>
            <a:normAutofit fontScale="62500" lnSpcReduction="20000"/>
          </a:bodyPr>
          <a:lstStyle/>
          <a:p>
            <a:r>
              <a:rPr lang="en-US" dirty="0"/>
              <a:t>DSSAT</a:t>
            </a:r>
          </a:p>
          <a:p>
            <a:r>
              <a:rPr lang="en-US" dirty="0"/>
              <a:t>Ministry of Agriculture &amp; National Met. Service</a:t>
            </a:r>
          </a:p>
          <a:p>
            <a:r>
              <a:rPr lang="en-US" dirty="0"/>
              <a:t>Beans, corn and rice</a:t>
            </a:r>
          </a:p>
          <a:p>
            <a:r>
              <a:rPr lang="en-US" dirty="0"/>
              <a:t>2°C rise in temp, ±20%  change in precipitation</a:t>
            </a:r>
          </a:p>
          <a:p>
            <a:r>
              <a:rPr lang="en-US" dirty="0"/>
              <a:t>Rain fed, no CO</a:t>
            </a:r>
            <a:r>
              <a:rPr lang="en-US" baseline="-25000" dirty="0"/>
              <a:t>2</a:t>
            </a:r>
            <a:r>
              <a:rPr lang="en-US" dirty="0"/>
              <a:t> fertilization </a:t>
            </a:r>
          </a:p>
          <a:p>
            <a:r>
              <a:rPr lang="en-US" dirty="0"/>
              <a:t>Result: 14- 19% decline in yield for beans</a:t>
            </a:r>
          </a:p>
          <a:p>
            <a:r>
              <a:rPr lang="en-US" dirty="0"/>
              <a:t>Result: 10  - 14% decline in yield for rice</a:t>
            </a:r>
          </a:p>
          <a:p>
            <a:r>
              <a:rPr lang="en-US" dirty="0"/>
              <a:t>Result: 22 – 17% decline in yield for corn</a:t>
            </a:r>
          </a:p>
        </p:txBody>
      </p:sp>
    </p:spTree>
    <p:extLst>
      <p:ext uri="{BB962C8B-B14F-4D97-AF65-F5344CB8AC3E}">
        <p14:creationId xmlns:p14="http://schemas.microsoft.com/office/powerpoint/2010/main" val="904113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spcBef>
                <a:spcPct val="50000"/>
              </a:spcBef>
            </a:pPr>
            <a:r>
              <a:rPr lang="en-US" b="1" dirty="0">
                <a:solidFill>
                  <a:srgbClr val="FF0000"/>
                </a:solidFill>
                <a:latin typeface="Times New Roman" pitchFamily="18" charset="0"/>
                <a:cs typeface="Times New Roman" pitchFamily="18" charset="0"/>
              </a:rPr>
              <a:t>Forestry Threatened</a:t>
            </a:r>
          </a:p>
        </p:txBody>
      </p:sp>
      <p:sp>
        <p:nvSpPr>
          <p:cNvPr id="19459" name="Rectangle 3"/>
          <p:cNvSpPr>
            <a:spLocks noGrp="1" noChangeArrowheads="1"/>
          </p:cNvSpPr>
          <p:nvPr>
            <p:ph sz="half" idx="1"/>
          </p:nvPr>
        </p:nvSpPr>
        <p:spPr/>
        <p:txBody>
          <a:bodyPr>
            <a:normAutofit fontScale="70000" lnSpcReduction="20000"/>
          </a:bodyPr>
          <a:lstStyle/>
          <a:p>
            <a:pPr>
              <a:spcBef>
                <a:spcPct val="50000"/>
              </a:spcBef>
            </a:pPr>
            <a:r>
              <a:rPr lang="en-US" sz="5200" b="1" dirty="0">
                <a:solidFill>
                  <a:srgbClr val="FF0000"/>
                </a:solidFill>
                <a:latin typeface="Times New Roman" pitchFamily="18" charset="0"/>
                <a:cs typeface="Times New Roman" pitchFamily="18" charset="0"/>
              </a:rPr>
              <a:t>Higher temperatures</a:t>
            </a:r>
          </a:p>
          <a:p>
            <a:pPr>
              <a:spcBef>
                <a:spcPct val="50000"/>
              </a:spcBef>
            </a:pPr>
            <a:r>
              <a:rPr lang="en-US" sz="5200" b="1" dirty="0">
                <a:solidFill>
                  <a:srgbClr val="FF0000"/>
                </a:solidFill>
                <a:latin typeface="Times New Roman" pitchFamily="18" charset="0"/>
                <a:cs typeface="Times New Roman" pitchFamily="18" charset="0"/>
              </a:rPr>
              <a:t>Lower humidity</a:t>
            </a:r>
          </a:p>
          <a:p>
            <a:pPr>
              <a:spcBef>
                <a:spcPct val="50000"/>
              </a:spcBef>
            </a:pPr>
            <a:r>
              <a:rPr lang="en-US" sz="5200" b="1" dirty="0">
                <a:solidFill>
                  <a:srgbClr val="FF0000"/>
                </a:solidFill>
                <a:latin typeface="Times New Roman" pitchFamily="18" charset="0"/>
                <a:cs typeface="Times New Roman" pitchFamily="18" charset="0"/>
              </a:rPr>
              <a:t>More forest fires</a:t>
            </a:r>
          </a:p>
          <a:p>
            <a:pPr>
              <a:spcBef>
                <a:spcPct val="50000"/>
              </a:spcBef>
            </a:pPr>
            <a:r>
              <a:rPr lang="en-US" sz="5200" b="1" dirty="0">
                <a:solidFill>
                  <a:srgbClr val="FF0000"/>
                </a:solidFill>
                <a:latin typeface="Times New Roman" pitchFamily="18" charset="0"/>
                <a:cs typeface="Times New Roman" pitchFamily="18" charset="0"/>
              </a:rPr>
              <a:t>More pests and diseases</a:t>
            </a:r>
          </a:p>
          <a:p>
            <a:pPr eaLnBrk="1"/>
            <a:endParaRPr lang="en-US" sz="2500" dirty="0">
              <a:solidFill>
                <a:srgbClr val="FF0000"/>
              </a:solidFill>
            </a:endParaRPr>
          </a:p>
        </p:txBody>
      </p:sp>
      <p:sp>
        <p:nvSpPr>
          <p:cNvPr id="6" name="Content Placeholder 5"/>
          <p:cNvSpPr>
            <a:spLocks noGrp="1"/>
          </p:cNvSpPr>
          <p:nvPr>
            <p:ph sz="half" idx="2"/>
          </p:nvPr>
        </p:nvSpPr>
        <p:spPr>
          <a:xfrm>
            <a:off x="5029200" y="1600201"/>
            <a:ext cx="4038600" cy="4781127"/>
          </a:xfrm>
        </p:spPr>
        <p:txBody>
          <a:bodyPr>
            <a:normAutofit fontScale="70000" lnSpcReduction="20000"/>
          </a:bodyPr>
          <a:lstStyle/>
          <a:p>
            <a:r>
              <a:rPr lang="en-US" dirty="0"/>
              <a:t>Belize: 1999-2000</a:t>
            </a:r>
          </a:p>
          <a:p>
            <a:r>
              <a:rPr lang="en-US" dirty="0"/>
              <a:t>High temperatures &amp; low humidity</a:t>
            </a:r>
          </a:p>
          <a:p>
            <a:r>
              <a:rPr lang="en-US" dirty="0"/>
              <a:t>Pine bark beetle infestation</a:t>
            </a:r>
          </a:p>
          <a:p>
            <a:r>
              <a:rPr lang="en-US" dirty="0"/>
              <a:t>75% of nation’s pine forest destroyed</a:t>
            </a:r>
          </a:p>
          <a:p>
            <a:r>
              <a:rPr lang="en-US" dirty="0"/>
              <a:t>Poor  forest management</a:t>
            </a:r>
          </a:p>
          <a:p>
            <a:r>
              <a:rPr lang="en-US" dirty="0"/>
              <a:t>Climate change </a:t>
            </a:r>
          </a:p>
          <a:p>
            <a:r>
              <a:rPr lang="en-US" dirty="0"/>
              <a:t>Impacts on timber industry and biodiversity</a:t>
            </a:r>
          </a:p>
          <a:p>
            <a:r>
              <a:rPr lang="en-US" dirty="0"/>
              <a:t>Contributed to emissions of GHGs</a:t>
            </a:r>
          </a:p>
          <a:p>
            <a:r>
              <a:rPr lang="en-US" dirty="0"/>
              <a:t>Increased erosion – poor water quality (rivers and sea)</a:t>
            </a:r>
          </a:p>
        </p:txBody>
      </p:sp>
    </p:spTree>
    <p:extLst>
      <p:ext uri="{BB962C8B-B14F-4D97-AF65-F5344CB8AC3E}">
        <p14:creationId xmlns:p14="http://schemas.microsoft.com/office/powerpoint/2010/main" val="456108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60512" y="570520"/>
            <a:ext cx="7308850" cy="5016758"/>
          </a:xfrm>
          <a:prstGeom prst="rect">
            <a:avLst/>
          </a:prstGeom>
          <a:noFill/>
          <a:ln w="9525">
            <a:noFill/>
            <a:miter lim="800000"/>
            <a:headEnd/>
            <a:tailEnd/>
          </a:ln>
        </p:spPr>
        <p:txBody>
          <a:bodyPr>
            <a:spAutoFit/>
          </a:bodyPr>
          <a:lstStyle/>
          <a:p>
            <a:r>
              <a:rPr lang="en-GB" sz="3200" dirty="0">
                <a:solidFill>
                  <a:srgbClr val="660066"/>
                </a:solidFill>
                <a:latin typeface="Gill Sans" pitchFamily="34" charset="0"/>
              </a:rPr>
              <a:t>The international response to climate change?</a:t>
            </a:r>
          </a:p>
          <a:p>
            <a:endParaRPr lang="en-GB" sz="3200" dirty="0">
              <a:solidFill>
                <a:srgbClr val="660066"/>
              </a:solidFill>
              <a:latin typeface="Gill Sans" pitchFamily="34" charset="0"/>
            </a:endParaRPr>
          </a:p>
          <a:p>
            <a:r>
              <a:rPr lang="en-GB" sz="3200" dirty="0">
                <a:solidFill>
                  <a:srgbClr val="660066"/>
                </a:solidFill>
                <a:latin typeface="Gill Sans" pitchFamily="34" charset="0"/>
              </a:rPr>
              <a:t>The United Nations Framework Convention on Climate Change (UNFCCC)!</a:t>
            </a:r>
          </a:p>
          <a:p>
            <a:endParaRPr lang="en-GB" sz="3200" dirty="0">
              <a:solidFill>
                <a:srgbClr val="660066"/>
              </a:solidFill>
              <a:latin typeface="Gill Sans" pitchFamily="34" charset="0"/>
            </a:endParaRPr>
          </a:p>
          <a:p>
            <a:r>
              <a:rPr lang="en-GB" sz="3200" dirty="0">
                <a:solidFill>
                  <a:srgbClr val="660066"/>
                </a:solidFill>
                <a:latin typeface="Gill Sans" pitchFamily="34" charset="0"/>
              </a:rPr>
              <a:t>The subject of the next session…</a:t>
            </a:r>
          </a:p>
          <a:p>
            <a:endParaRPr lang="en-GB" sz="3200" dirty="0">
              <a:solidFill>
                <a:srgbClr val="660066"/>
              </a:solidFill>
              <a:latin typeface="Gill Sans" pitchFamily="34" charset="0"/>
            </a:endParaRPr>
          </a:p>
          <a:p>
            <a:r>
              <a:rPr lang="en-GB" sz="3200" dirty="0">
                <a:solidFill>
                  <a:srgbClr val="660066"/>
                </a:solidFill>
                <a:latin typeface="Gill Sans" pitchFamily="34" charset="0"/>
              </a:rPr>
              <a:t>UNFCCC Climate Dialogues (23 November to 3 December 2020)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8A96-4AD7-46E4-A3BA-3579B14DD426}"/>
              </a:ext>
            </a:extLst>
          </p:cNvPr>
          <p:cNvSpPr>
            <a:spLocks noGrp="1"/>
          </p:cNvSpPr>
          <p:nvPr>
            <p:ph type="title"/>
          </p:nvPr>
        </p:nvSpPr>
        <p:spPr>
          <a:xfrm>
            <a:off x="742950" y="190500"/>
            <a:ext cx="8420100" cy="1143000"/>
          </a:xfrm>
        </p:spPr>
        <p:txBody>
          <a:bodyPr/>
          <a:lstStyle/>
          <a:p>
            <a:r>
              <a:rPr lang="en-US" sz="4800" dirty="0"/>
              <a:t>SBSTA Research Dialogue</a:t>
            </a:r>
          </a:p>
        </p:txBody>
      </p:sp>
      <p:sp>
        <p:nvSpPr>
          <p:cNvPr id="3" name="Content Placeholder 2">
            <a:extLst>
              <a:ext uri="{FF2B5EF4-FFF2-40B4-BE49-F238E27FC236}">
                <a16:creationId xmlns:a16="http://schemas.microsoft.com/office/drawing/2014/main" id="{D0B8183E-71DC-4C40-B8B9-5DE8DDEF9313}"/>
              </a:ext>
            </a:extLst>
          </p:cNvPr>
          <p:cNvSpPr>
            <a:spLocks noGrp="1"/>
          </p:cNvSpPr>
          <p:nvPr>
            <p:ph idx="1"/>
          </p:nvPr>
        </p:nvSpPr>
        <p:spPr>
          <a:xfrm>
            <a:off x="236476" y="1484784"/>
            <a:ext cx="8926574" cy="5112568"/>
          </a:xfrm>
        </p:spPr>
        <p:txBody>
          <a:bodyPr/>
          <a:lstStyle/>
          <a:p>
            <a:pPr lvl="1"/>
            <a:r>
              <a:rPr lang="en-US" sz="2800" dirty="0"/>
              <a:t>Science for global net-zero: Updates on science and enhancing understanding to accelerate mitigation and adaptation</a:t>
            </a:r>
            <a:endParaRPr lang="en-US" dirty="0"/>
          </a:p>
          <a:p>
            <a:pPr lvl="1"/>
            <a:r>
              <a:rPr lang="en-US" dirty="0"/>
              <a:t>24 &amp; 25 November</a:t>
            </a:r>
          </a:p>
          <a:p>
            <a:pPr lvl="1"/>
            <a:r>
              <a:rPr lang="en-US" dirty="0"/>
              <a:t>Theme 1: Updates on advancements in research and modelling</a:t>
            </a:r>
          </a:p>
          <a:p>
            <a:pPr lvl="1"/>
            <a:r>
              <a:rPr lang="en-US" dirty="0"/>
              <a:t>Theme 2: Factors for enhancing understanding to accelerate adaptation and mitigation</a:t>
            </a:r>
          </a:p>
        </p:txBody>
      </p:sp>
    </p:spTree>
    <p:extLst>
      <p:ext uri="{BB962C8B-B14F-4D97-AF65-F5344CB8AC3E}">
        <p14:creationId xmlns:p14="http://schemas.microsoft.com/office/powerpoint/2010/main" val="57129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855-B9FA-460A-979E-D306707F094C}"/>
              </a:ext>
            </a:extLst>
          </p:cNvPr>
          <p:cNvSpPr>
            <a:spLocks noGrp="1"/>
          </p:cNvSpPr>
          <p:nvPr>
            <p:ph type="title"/>
          </p:nvPr>
        </p:nvSpPr>
        <p:spPr>
          <a:xfrm>
            <a:off x="742916" y="190500"/>
            <a:ext cx="8420100" cy="1143000"/>
          </a:xfrm>
        </p:spPr>
        <p:txBody>
          <a:bodyPr/>
          <a:lstStyle/>
          <a:p>
            <a:r>
              <a:rPr lang="en-US" sz="3200" dirty="0"/>
              <a:t>First meeting of the structured expert dialogue (SED 1) on the second periodic review</a:t>
            </a:r>
          </a:p>
        </p:txBody>
      </p:sp>
      <p:sp>
        <p:nvSpPr>
          <p:cNvPr id="3" name="Content Placeholder 2">
            <a:extLst>
              <a:ext uri="{FF2B5EF4-FFF2-40B4-BE49-F238E27FC236}">
                <a16:creationId xmlns:a16="http://schemas.microsoft.com/office/drawing/2014/main" id="{84821259-0028-4632-BBF8-B08ED1BEF615}"/>
              </a:ext>
            </a:extLst>
          </p:cNvPr>
          <p:cNvSpPr>
            <a:spLocks noGrp="1"/>
          </p:cNvSpPr>
          <p:nvPr>
            <p:ph idx="1"/>
          </p:nvPr>
        </p:nvSpPr>
        <p:spPr>
          <a:xfrm>
            <a:off x="236476" y="1333500"/>
            <a:ext cx="8926574" cy="5334000"/>
          </a:xfrm>
        </p:spPr>
        <p:txBody>
          <a:bodyPr/>
          <a:lstStyle/>
          <a:p>
            <a:r>
              <a:rPr lang="en-US" sz="2800" dirty="0"/>
              <a:t>26 &amp; 27 November 2020</a:t>
            </a:r>
          </a:p>
          <a:p>
            <a:r>
              <a:rPr lang="en-US" sz="2800" dirty="0"/>
              <a:t>IPCC Experts</a:t>
            </a:r>
            <a:endParaRPr lang="en-US" sz="2400" dirty="0"/>
          </a:p>
          <a:p>
            <a:pPr lvl="1"/>
            <a:r>
              <a:rPr lang="en-US" sz="2400" dirty="0"/>
              <a:t>Overview of new knowledge on the LTGG emerging form the IPCC 2018-19 Special Reports</a:t>
            </a:r>
          </a:p>
          <a:p>
            <a:pPr lvl="1"/>
            <a:r>
              <a:rPr lang="en-US" sz="2400" dirty="0"/>
              <a:t>Scenarios compatible with the LTGG considered in the IPCC 2018-19 special reports</a:t>
            </a:r>
          </a:p>
          <a:p>
            <a:pPr lvl="1"/>
            <a:r>
              <a:rPr lang="en-US" sz="2400" dirty="0"/>
              <a:t>Information and knowledge gaps addressed in the IPCC 2018-19 Special Reports with regard to scenarios to achieve the LTGG and the range of associated impacts</a:t>
            </a:r>
          </a:p>
          <a:p>
            <a:pPr lvl="1"/>
            <a:r>
              <a:rPr lang="en-US" sz="2400" dirty="0"/>
              <a:t>Challenges and opportunities for achieving the LTGG, as identified in the IPCC 2018-19 Special Reports</a:t>
            </a:r>
          </a:p>
        </p:txBody>
      </p:sp>
    </p:spTree>
    <p:extLst>
      <p:ext uri="{BB962C8B-B14F-4D97-AF65-F5344CB8AC3E}">
        <p14:creationId xmlns:p14="http://schemas.microsoft.com/office/powerpoint/2010/main" val="579246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4852-AB02-401A-AC90-6571582E3B05}"/>
              </a:ext>
            </a:extLst>
          </p:cNvPr>
          <p:cNvSpPr>
            <a:spLocks noGrp="1"/>
          </p:cNvSpPr>
          <p:nvPr>
            <p:ph type="title"/>
          </p:nvPr>
        </p:nvSpPr>
        <p:spPr/>
        <p:txBody>
          <a:bodyPr/>
          <a:lstStyle/>
          <a:p>
            <a:r>
              <a:rPr lang="en-US" dirty="0"/>
              <a:t>Earth Information Day</a:t>
            </a:r>
          </a:p>
        </p:txBody>
      </p:sp>
      <p:sp>
        <p:nvSpPr>
          <p:cNvPr id="3" name="Content Placeholder 2">
            <a:extLst>
              <a:ext uri="{FF2B5EF4-FFF2-40B4-BE49-F238E27FC236}">
                <a16:creationId xmlns:a16="http://schemas.microsoft.com/office/drawing/2014/main" id="{91E3D0E0-850B-4335-BEFB-65DF342878DA}"/>
              </a:ext>
            </a:extLst>
          </p:cNvPr>
          <p:cNvSpPr>
            <a:spLocks noGrp="1"/>
          </p:cNvSpPr>
          <p:nvPr>
            <p:ph idx="1"/>
          </p:nvPr>
        </p:nvSpPr>
        <p:spPr/>
        <p:txBody>
          <a:bodyPr/>
          <a:lstStyle/>
          <a:p>
            <a:r>
              <a:rPr lang="en-US" dirty="0"/>
              <a:t>30 November</a:t>
            </a:r>
          </a:p>
          <a:p>
            <a:r>
              <a:rPr lang="en-US" b="0" i="0" dirty="0">
                <a:solidFill>
                  <a:srgbClr val="333333"/>
                </a:solidFill>
                <a:effectLst/>
                <a:latin typeface="inherit"/>
              </a:rPr>
              <a:t>Updates on the state of the global climate system and its observation (including imprints of Covid-19)</a:t>
            </a:r>
          </a:p>
          <a:p>
            <a:r>
              <a:rPr lang="en-US" b="0" i="0" dirty="0">
                <a:solidFill>
                  <a:srgbClr val="333333"/>
                </a:solidFill>
                <a:effectLst/>
                <a:latin typeface="inherit"/>
              </a:rPr>
              <a:t>Recent advances in Earth observation technology and data processing to support decision making</a:t>
            </a:r>
          </a:p>
          <a:p>
            <a:endParaRPr lang="en-US" dirty="0"/>
          </a:p>
        </p:txBody>
      </p:sp>
    </p:spTree>
    <p:extLst>
      <p:ext uri="{BB962C8B-B14F-4D97-AF65-F5344CB8AC3E}">
        <p14:creationId xmlns:p14="http://schemas.microsoft.com/office/powerpoint/2010/main" val="704251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C619-43D7-490A-BC3B-69141BECCF35}"/>
              </a:ext>
            </a:extLst>
          </p:cNvPr>
          <p:cNvSpPr>
            <a:spLocks noGrp="1"/>
          </p:cNvSpPr>
          <p:nvPr>
            <p:ph type="title"/>
          </p:nvPr>
        </p:nvSpPr>
        <p:spPr/>
        <p:txBody>
          <a:bodyPr/>
          <a:lstStyle/>
          <a:p>
            <a:r>
              <a:rPr lang="en-US" sz="3200" dirty="0"/>
              <a:t>Dialogues based on IPCC Special Reports</a:t>
            </a:r>
          </a:p>
        </p:txBody>
      </p:sp>
      <p:sp>
        <p:nvSpPr>
          <p:cNvPr id="3" name="Content Placeholder 2">
            <a:extLst>
              <a:ext uri="{FF2B5EF4-FFF2-40B4-BE49-F238E27FC236}">
                <a16:creationId xmlns:a16="http://schemas.microsoft.com/office/drawing/2014/main" id="{C41F5525-6C7D-4A51-A13C-4FCA54211501}"/>
              </a:ext>
            </a:extLst>
          </p:cNvPr>
          <p:cNvSpPr>
            <a:spLocks noGrp="1"/>
          </p:cNvSpPr>
          <p:nvPr>
            <p:ph idx="1"/>
          </p:nvPr>
        </p:nvSpPr>
        <p:spPr/>
        <p:txBody>
          <a:bodyPr/>
          <a:lstStyle/>
          <a:p>
            <a:r>
              <a:rPr lang="en-US" sz="3200" dirty="0"/>
              <a:t>Dialogue on the relationship between land and climate change adaptation related matters</a:t>
            </a:r>
            <a:endParaRPr lang="en-US" dirty="0"/>
          </a:p>
          <a:p>
            <a:pPr lvl="1"/>
            <a:r>
              <a:rPr lang="en-US" dirty="0"/>
              <a:t>30 November &amp; 1 December 2020</a:t>
            </a:r>
          </a:p>
          <a:p>
            <a:endParaRPr lang="en-US" dirty="0"/>
          </a:p>
          <a:p>
            <a:r>
              <a:rPr lang="en-US" dirty="0"/>
              <a:t>Ocean and Climate Change Dialogue to consider how to strengthen adaptation and mitigation action</a:t>
            </a:r>
          </a:p>
          <a:p>
            <a:pPr lvl="1"/>
            <a:r>
              <a:rPr lang="en-US" dirty="0"/>
              <a:t>2 &amp; 3 December 2020</a:t>
            </a:r>
          </a:p>
        </p:txBody>
      </p:sp>
    </p:spTree>
    <p:extLst>
      <p:ext uri="{BB962C8B-B14F-4D97-AF65-F5344CB8AC3E}">
        <p14:creationId xmlns:p14="http://schemas.microsoft.com/office/powerpoint/2010/main" val="162369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AQ3"/>
          <p:cNvPicPr>
            <a:picLocks noChangeAspect="1" noChangeArrowheads="1"/>
          </p:cNvPicPr>
          <p:nvPr/>
        </p:nvPicPr>
        <p:blipFill>
          <a:blip r:embed="rId3" cstate="print"/>
          <a:srcRect/>
          <a:stretch>
            <a:fillRect/>
          </a:stretch>
        </p:blipFill>
        <p:spPr bwMode="auto">
          <a:xfrm>
            <a:off x="153187" y="1668461"/>
            <a:ext cx="8869363" cy="4814888"/>
          </a:xfrm>
          <a:prstGeom prst="rect">
            <a:avLst/>
          </a:prstGeom>
          <a:noFill/>
          <a:ln w="9525">
            <a:noFill/>
            <a:miter lim="800000"/>
            <a:headEnd/>
            <a:tailEnd/>
          </a:ln>
        </p:spPr>
      </p:pic>
      <p:sp>
        <p:nvSpPr>
          <p:cNvPr id="10243" name="Text Box 3"/>
          <p:cNvSpPr txBox="1">
            <a:spLocks noChangeArrowheads="1"/>
          </p:cNvSpPr>
          <p:nvPr/>
        </p:nvSpPr>
        <p:spPr bwMode="auto">
          <a:xfrm>
            <a:off x="838200" y="374651"/>
            <a:ext cx="7165038" cy="461665"/>
          </a:xfrm>
          <a:prstGeom prst="rect">
            <a:avLst/>
          </a:prstGeom>
          <a:noFill/>
          <a:ln w="9525">
            <a:noFill/>
            <a:miter lim="800000"/>
            <a:headEnd/>
            <a:tailEnd/>
          </a:ln>
        </p:spPr>
        <p:txBody>
          <a:bodyPr wrap="none">
            <a:spAutoFit/>
          </a:bodyPr>
          <a:lstStyle/>
          <a:p>
            <a:r>
              <a:rPr lang="en-US" b="1" dirty="0"/>
              <a:t>Global mean temperatures are rising faster with time</a:t>
            </a:r>
          </a:p>
        </p:txBody>
      </p:sp>
      <p:sp>
        <p:nvSpPr>
          <p:cNvPr id="10244" name="Line 4"/>
          <p:cNvSpPr>
            <a:spLocks noChangeShapeType="1"/>
          </p:cNvSpPr>
          <p:nvPr/>
        </p:nvSpPr>
        <p:spPr bwMode="auto">
          <a:xfrm>
            <a:off x="381000" y="1219200"/>
            <a:ext cx="9144000" cy="0"/>
          </a:xfrm>
          <a:prstGeom prst="line">
            <a:avLst/>
          </a:prstGeom>
          <a:noFill/>
          <a:ln w="38100">
            <a:solidFill>
              <a:srgbClr val="0000FF"/>
            </a:solidFill>
            <a:round/>
            <a:headEnd/>
            <a:tailEnd/>
          </a:ln>
        </p:spPr>
        <p:txBody>
          <a:bodyPr/>
          <a:lstStyle/>
          <a:p>
            <a:endParaRPr lang="en-BZ"/>
          </a:p>
        </p:txBody>
      </p:sp>
      <p:grpSp>
        <p:nvGrpSpPr>
          <p:cNvPr id="2" name="Group 5"/>
          <p:cNvGrpSpPr>
            <a:grpSpLocks/>
          </p:cNvGrpSpPr>
          <p:nvPr/>
        </p:nvGrpSpPr>
        <p:grpSpPr bwMode="auto">
          <a:xfrm>
            <a:off x="4343400" y="2698750"/>
            <a:ext cx="4343400" cy="2984500"/>
            <a:chOff x="2496" y="1700"/>
            <a:chExt cx="2736" cy="1880"/>
          </a:xfrm>
        </p:grpSpPr>
        <p:sp>
          <p:nvSpPr>
            <p:cNvPr id="10255" name="Line 6"/>
            <p:cNvSpPr>
              <a:spLocks noChangeShapeType="1"/>
            </p:cNvSpPr>
            <p:nvPr/>
          </p:nvSpPr>
          <p:spPr bwMode="auto">
            <a:xfrm flipV="1">
              <a:off x="2496" y="1700"/>
              <a:ext cx="2736" cy="1392"/>
            </a:xfrm>
            <a:prstGeom prst="line">
              <a:avLst/>
            </a:prstGeom>
            <a:noFill/>
            <a:ln w="76200">
              <a:solidFill>
                <a:srgbClr val="D60093"/>
              </a:solidFill>
              <a:round/>
              <a:headEnd/>
              <a:tailEnd/>
            </a:ln>
          </p:spPr>
          <p:txBody>
            <a:bodyPr/>
            <a:lstStyle/>
            <a:p>
              <a:endParaRPr lang="en-BZ"/>
            </a:p>
          </p:txBody>
        </p:sp>
        <p:sp>
          <p:nvSpPr>
            <p:cNvPr id="10256" name="Text Box 7"/>
            <p:cNvSpPr txBox="1">
              <a:spLocks noChangeArrowheads="1"/>
            </p:cNvSpPr>
            <p:nvPr/>
          </p:nvSpPr>
          <p:spPr bwMode="auto">
            <a:xfrm>
              <a:off x="3697" y="3367"/>
              <a:ext cx="1059" cy="213"/>
            </a:xfrm>
            <a:prstGeom prst="rect">
              <a:avLst/>
            </a:prstGeom>
            <a:noFill/>
            <a:ln w="9525">
              <a:noFill/>
              <a:miter lim="800000"/>
              <a:headEnd/>
              <a:tailEnd/>
            </a:ln>
          </p:spPr>
          <p:txBody>
            <a:bodyPr wrap="none">
              <a:spAutoFit/>
            </a:bodyPr>
            <a:lstStyle/>
            <a:p>
              <a:pPr marL="457200" indent="-457200"/>
              <a:r>
                <a:rPr lang="en-US" sz="1600" b="1" dirty="0">
                  <a:solidFill>
                    <a:srgbClr val="D60093"/>
                  </a:solidFill>
                  <a:sym typeface="Symbol" pitchFamily="18" charset="2"/>
                </a:rPr>
                <a:t>100   0.0740.018</a:t>
              </a:r>
            </a:p>
          </p:txBody>
        </p:sp>
      </p:grpSp>
      <p:grpSp>
        <p:nvGrpSpPr>
          <p:cNvPr id="3" name="Group 8"/>
          <p:cNvGrpSpPr>
            <a:grpSpLocks/>
          </p:cNvGrpSpPr>
          <p:nvPr/>
        </p:nvGrpSpPr>
        <p:grpSpPr bwMode="auto">
          <a:xfrm>
            <a:off x="6145214" y="2286000"/>
            <a:ext cx="2617788" cy="3078163"/>
            <a:chOff x="3631" y="1440"/>
            <a:chExt cx="1649" cy="1939"/>
          </a:xfrm>
        </p:grpSpPr>
        <p:sp>
          <p:nvSpPr>
            <p:cNvPr id="10253" name="Text Box 9"/>
            <p:cNvSpPr txBox="1">
              <a:spLocks noChangeArrowheads="1"/>
            </p:cNvSpPr>
            <p:nvPr/>
          </p:nvSpPr>
          <p:spPr bwMode="auto">
            <a:xfrm>
              <a:off x="3631" y="3088"/>
              <a:ext cx="1108" cy="291"/>
            </a:xfrm>
            <a:prstGeom prst="rect">
              <a:avLst/>
            </a:prstGeom>
            <a:noFill/>
            <a:ln w="9525">
              <a:noFill/>
              <a:miter lim="800000"/>
              <a:headEnd/>
              <a:tailEnd/>
            </a:ln>
          </p:spPr>
          <p:txBody>
            <a:bodyPr wrap="none">
              <a:spAutoFit/>
            </a:bodyPr>
            <a:lstStyle/>
            <a:p>
              <a:pPr marL="457200" indent="-457200"/>
              <a:r>
                <a:rPr lang="en-US" dirty="0">
                  <a:solidFill>
                    <a:srgbClr val="009900"/>
                  </a:solidFill>
                </a:rPr>
                <a:t> </a:t>
              </a:r>
              <a:r>
                <a:rPr lang="en-US" sz="1600" b="1" dirty="0">
                  <a:solidFill>
                    <a:srgbClr val="009900"/>
                  </a:solidFill>
                  <a:sym typeface="Symbol" pitchFamily="18" charset="2"/>
                </a:rPr>
                <a:t> 50    0.1280.026</a:t>
              </a:r>
            </a:p>
          </p:txBody>
        </p:sp>
        <p:sp>
          <p:nvSpPr>
            <p:cNvPr id="10254" name="Line 10"/>
            <p:cNvSpPr>
              <a:spLocks noChangeShapeType="1"/>
            </p:cNvSpPr>
            <p:nvPr/>
          </p:nvSpPr>
          <p:spPr bwMode="auto">
            <a:xfrm flipV="1">
              <a:off x="3840" y="1440"/>
              <a:ext cx="1440" cy="1248"/>
            </a:xfrm>
            <a:prstGeom prst="line">
              <a:avLst/>
            </a:prstGeom>
            <a:noFill/>
            <a:ln w="76200">
              <a:solidFill>
                <a:srgbClr val="00CC00"/>
              </a:solidFill>
              <a:round/>
              <a:headEnd/>
              <a:tailEnd/>
            </a:ln>
          </p:spPr>
          <p:txBody>
            <a:bodyPr/>
            <a:lstStyle/>
            <a:p>
              <a:endParaRPr lang="en-BZ"/>
            </a:p>
          </p:txBody>
        </p:sp>
      </p:grpSp>
      <p:grpSp>
        <p:nvGrpSpPr>
          <p:cNvPr id="4" name="Group 11"/>
          <p:cNvGrpSpPr>
            <a:grpSpLocks/>
          </p:cNvGrpSpPr>
          <p:nvPr/>
        </p:nvGrpSpPr>
        <p:grpSpPr bwMode="auto">
          <a:xfrm>
            <a:off x="3152776" y="520700"/>
            <a:ext cx="5762626" cy="2374900"/>
            <a:chOff x="1746" y="328"/>
            <a:chExt cx="3630" cy="1496"/>
          </a:xfrm>
        </p:grpSpPr>
        <p:sp>
          <p:nvSpPr>
            <p:cNvPr id="10251" name="Oval 12"/>
            <p:cNvSpPr>
              <a:spLocks noChangeArrowheads="1"/>
            </p:cNvSpPr>
            <p:nvPr/>
          </p:nvSpPr>
          <p:spPr bwMode="auto">
            <a:xfrm>
              <a:off x="4560" y="1152"/>
              <a:ext cx="816" cy="672"/>
            </a:xfrm>
            <a:prstGeom prst="ellipse">
              <a:avLst/>
            </a:prstGeom>
            <a:noFill/>
            <a:ln w="38100">
              <a:solidFill>
                <a:srgbClr val="FF0000"/>
              </a:solidFill>
              <a:round/>
              <a:headEnd/>
              <a:tailEnd/>
            </a:ln>
          </p:spPr>
          <p:txBody>
            <a:bodyPr wrap="none" anchor="ctr"/>
            <a:lstStyle/>
            <a:p>
              <a:endParaRPr lang="en-BZ"/>
            </a:p>
          </p:txBody>
        </p:sp>
        <p:sp>
          <p:nvSpPr>
            <p:cNvPr id="10252" name="AutoShape 13"/>
            <p:cNvSpPr>
              <a:spLocks noChangeArrowheads="1"/>
            </p:cNvSpPr>
            <p:nvPr/>
          </p:nvSpPr>
          <p:spPr bwMode="auto">
            <a:xfrm>
              <a:off x="1746" y="328"/>
              <a:ext cx="3271" cy="837"/>
            </a:xfrm>
            <a:prstGeom prst="wedgeRoundRectCallout">
              <a:avLst>
                <a:gd name="adj1" fmla="val 36509"/>
                <a:gd name="adj2" fmla="val 82588"/>
                <a:gd name="adj3" fmla="val 16667"/>
              </a:avLst>
            </a:prstGeom>
            <a:solidFill>
              <a:schemeClr val="bg1"/>
            </a:solidFill>
            <a:ln w="25400">
              <a:solidFill>
                <a:srgbClr val="FF0000"/>
              </a:solidFill>
              <a:miter lim="800000"/>
              <a:headEnd/>
              <a:tailEnd/>
            </a:ln>
          </p:spPr>
          <p:txBody>
            <a:bodyPr/>
            <a:lstStyle/>
            <a:p>
              <a:pPr algn="just"/>
              <a:r>
                <a:rPr lang="en-US" b="1" dirty="0">
                  <a:solidFill>
                    <a:srgbClr val="FF0000"/>
                  </a:solidFill>
                  <a:latin typeface="Comic Sans MS" pitchFamily="66" charset="0"/>
                </a:rPr>
                <a:t>Warmest 10 years: 1998, 2009</a:t>
              </a:r>
            </a:p>
            <a:p>
              <a:r>
                <a:rPr lang="en-US" b="1" dirty="0">
                  <a:solidFill>
                    <a:srgbClr val="FF0000"/>
                  </a:solidFill>
                  <a:latin typeface="Comic Sans MS" pitchFamily="66" charset="0"/>
                </a:rPr>
                <a:t>2013, 2005, 2010, 2014,2018  2017, 2015, 2016</a:t>
              </a:r>
            </a:p>
          </p:txBody>
        </p:sp>
      </p:grpSp>
      <p:sp>
        <p:nvSpPr>
          <p:cNvPr id="10248" name="Text Box 14"/>
          <p:cNvSpPr txBox="1">
            <a:spLocks noChangeArrowheads="1"/>
          </p:cNvSpPr>
          <p:nvPr/>
        </p:nvSpPr>
        <p:spPr bwMode="auto">
          <a:xfrm>
            <a:off x="7070725" y="4770438"/>
            <a:ext cx="184150" cy="457200"/>
          </a:xfrm>
          <a:prstGeom prst="rect">
            <a:avLst/>
          </a:prstGeom>
          <a:noFill/>
          <a:ln w="9525">
            <a:noFill/>
            <a:miter lim="800000"/>
            <a:headEnd/>
            <a:tailEnd/>
          </a:ln>
        </p:spPr>
        <p:txBody>
          <a:bodyPr wrap="none">
            <a:spAutoFit/>
          </a:bodyPr>
          <a:lstStyle/>
          <a:p>
            <a:endParaRPr lang="fr-FR">
              <a:latin typeface="Comic Sans MS" pitchFamily="66" charset="0"/>
            </a:endParaRPr>
          </a:p>
        </p:txBody>
      </p:sp>
      <p:sp>
        <p:nvSpPr>
          <p:cNvPr id="10249" name="Text Box 15"/>
          <p:cNvSpPr txBox="1">
            <a:spLocks noChangeArrowheads="1"/>
          </p:cNvSpPr>
          <p:nvPr/>
        </p:nvSpPr>
        <p:spPr bwMode="auto">
          <a:xfrm>
            <a:off x="5908469" y="4686925"/>
            <a:ext cx="2187971" cy="1446550"/>
          </a:xfrm>
          <a:prstGeom prst="rect">
            <a:avLst/>
          </a:prstGeom>
          <a:noFill/>
          <a:ln w="28575">
            <a:solidFill>
              <a:schemeClr val="tx1"/>
            </a:solidFill>
            <a:miter lim="800000"/>
            <a:headEnd/>
            <a:tailEnd/>
          </a:ln>
        </p:spPr>
        <p:txBody>
          <a:bodyPr wrap="none">
            <a:spAutoFit/>
          </a:bodyPr>
          <a:lstStyle/>
          <a:p>
            <a:r>
              <a:rPr lang="en-US" b="1" dirty="0"/>
              <a:t>Period      Rate</a:t>
            </a:r>
          </a:p>
          <a:p>
            <a:endParaRPr lang="en-US" sz="2000" b="1" dirty="0"/>
          </a:p>
          <a:p>
            <a:endParaRPr lang="en-US" sz="2000" b="1" dirty="0"/>
          </a:p>
          <a:p>
            <a:r>
              <a:rPr lang="en-US" b="1" dirty="0"/>
              <a:t>Years  </a:t>
            </a:r>
            <a:r>
              <a:rPr lang="en-US" b="1" dirty="0">
                <a:sym typeface="Symbol" pitchFamily="18" charset="2"/>
              </a:rPr>
              <a:t>/decade</a:t>
            </a:r>
          </a:p>
        </p:txBody>
      </p:sp>
      <p:sp>
        <p:nvSpPr>
          <p:cNvPr id="10250" name="TextBox 15"/>
          <p:cNvSpPr txBox="1">
            <a:spLocks noChangeArrowheads="1"/>
          </p:cNvSpPr>
          <p:nvPr/>
        </p:nvSpPr>
        <p:spPr bwMode="auto">
          <a:xfrm>
            <a:off x="8153401" y="6508751"/>
            <a:ext cx="869149" cy="461665"/>
          </a:xfrm>
          <a:prstGeom prst="rect">
            <a:avLst/>
          </a:prstGeom>
          <a:noFill/>
          <a:ln w="9525">
            <a:noFill/>
            <a:miter lim="800000"/>
            <a:headEnd/>
            <a:tailEnd/>
          </a:ln>
        </p:spPr>
        <p:txBody>
          <a:bodyPr wrap="none">
            <a:spAutoFit/>
          </a:bodyPr>
          <a:lstStyle/>
          <a:p>
            <a:r>
              <a:rPr lang="en-US"/>
              <a:t>IPCC</a:t>
            </a:r>
            <a:endParaRPr lang="en-BZ"/>
          </a:p>
        </p:txBody>
      </p:sp>
    </p:spTree>
    <p:extLst>
      <p:ext uri="{BB962C8B-B14F-4D97-AF65-F5344CB8AC3E}">
        <p14:creationId xmlns:p14="http://schemas.microsoft.com/office/powerpoint/2010/main" val="4288839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t="9053"/>
          <a:stretch>
            <a:fillRect/>
          </a:stretch>
        </p:blipFill>
        <p:spPr bwMode="auto">
          <a:xfrm>
            <a:off x="17732" y="685800"/>
            <a:ext cx="8610600" cy="6019800"/>
          </a:xfrm>
          <a:prstGeom prst="rect">
            <a:avLst/>
          </a:prstGeom>
          <a:noFill/>
          <a:ln w="9525">
            <a:noFill/>
            <a:miter lim="800000"/>
            <a:headEnd/>
            <a:tailEnd/>
          </a:ln>
        </p:spPr>
      </p:pic>
      <p:sp>
        <p:nvSpPr>
          <p:cNvPr id="8195" name="Rectangle 3"/>
          <p:cNvSpPr>
            <a:spLocks noGrp="1" noChangeArrowheads="1"/>
          </p:cNvSpPr>
          <p:nvPr>
            <p:ph type="title"/>
          </p:nvPr>
        </p:nvSpPr>
        <p:spPr>
          <a:xfrm>
            <a:off x="685800" y="152400"/>
            <a:ext cx="8534400" cy="685800"/>
          </a:xfrm>
        </p:spPr>
        <p:txBody>
          <a:bodyPr/>
          <a:lstStyle/>
          <a:p>
            <a:pPr eaLnBrk="1"/>
            <a:r>
              <a:rPr lang="fr-FR" sz="2800" b="1">
                <a:solidFill>
                  <a:srgbClr val="FF0000"/>
                </a:solidFill>
              </a:rPr>
              <a:t>Sea Levels have risen</a:t>
            </a:r>
            <a:br>
              <a:rPr lang="en-US" sz="2800" b="1">
                <a:solidFill>
                  <a:srgbClr val="FF0000"/>
                </a:solidFill>
              </a:rPr>
            </a:br>
            <a:endParaRPr lang="en-AU" sz="2800" b="1">
              <a:solidFill>
                <a:srgbClr val="FF0000"/>
              </a:solidFill>
            </a:endParaRPr>
          </a:p>
        </p:txBody>
      </p:sp>
      <p:sp>
        <p:nvSpPr>
          <p:cNvPr id="2" name="TextBox 1">
            <a:extLst>
              <a:ext uri="{FF2B5EF4-FFF2-40B4-BE49-F238E27FC236}">
                <a16:creationId xmlns:a16="http://schemas.microsoft.com/office/drawing/2014/main" id="{A8553920-FBC1-4A0A-9D17-58AAC616ADB4}"/>
              </a:ext>
            </a:extLst>
          </p:cNvPr>
          <p:cNvSpPr txBox="1"/>
          <p:nvPr/>
        </p:nvSpPr>
        <p:spPr>
          <a:xfrm>
            <a:off x="8579952" y="6382770"/>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320816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arkQ3-F3"/>
          <p:cNvPicPr>
            <a:picLocks noChangeAspect="1" noChangeArrowheads="1"/>
          </p:cNvPicPr>
          <p:nvPr/>
        </p:nvPicPr>
        <p:blipFill>
          <a:blip r:embed="rId3" cstate="print"/>
          <a:srcRect/>
          <a:stretch>
            <a:fillRect/>
          </a:stretch>
        </p:blipFill>
        <p:spPr bwMode="auto">
          <a:xfrm>
            <a:off x="0" y="259862"/>
            <a:ext cx="8769424" cy="6083788"/>
          </a:xfrm>
          <a:prstGeom prst="rect">
            <a:avLst/>
          </a:prstGeom>
          <a:noFill/>
          <a:ln w="9525">
            <a:noFill/>
            <a:miter lim="800000"/>
            <a:headEnd/>
            <a:tailEnd/>
          </a:ln>
        </p:spPr>
      </p:pic>
      <p:sp>
        <p:nvSpPr>
          <p:cNvPr id="9219" name="Text Box 3"/>
          <p:cNvSpPr txBox="1">
            <a:spLocks noChangeArrowheads="1"/>
          </p:cNvSpPr>
          <p:nvPr/>
        </p:nvSpPr>
        <p:spPr bwMode="auto">
          <a:xfrm>
            <a:off x="2286000" y="6400800"/>
            <a:ext cx="4876800" cy="457200"/>
          </a:xfrm>
          <a:prstGeom prst="rect">
            <a:avLst/>
          </a:prstGeom>
          <a:noFill/>
          <a:ln w="12700">
            <a:noFill/>
            <a:miter lim="800000"/>
            <a:headEnd type="none" w="sm" len="sm"/>
            <a:tailEnd type="none" w="sm" len="sm"/>
          </a:ln>
        </p:spPr>
        <p:txBody>
          <a:bodyPr>
            <a:spAutoFit/>
          </a:bodyPr>
          <a:lstStyle/>
          <a:p>
            <a:pPr algn="ctr" eaLnBrk="0"/>
            <a:r>
              <a:rPr lang="de-DE" b="1">
                <a:solidFill>
                  <a:schemeClr val="hlink"/>
                </a:solidFill>
                <a:cs typeface="Arial" pitchFamily="34" charset="0"/>
              </a:rPr>
              <a:t>The projected sea level change</a:t>
            </a:r>
          </a:p>
        </p:txBody>
      </p:sp>
      <p:sp>
        <p:nvSpPr>
          <p:cNvPr id="2" name="TextBox 1">
            <a:extLst>
              <a:ext uri="{FF2B5EF4-FFF2-40B4-BE49-F238E27FC236}">
                <a16:creationId xmlns:a16="http://schemas.microsoft.com/office/drawing/2014/main" id="{4644A5A2-C70C-4F0A-8CA9-26FDC9254E7F}"/>
              </a:ext>
            </a:extLst>
          </p:cNvPr>
          <p:cNvSpPr txBox="1"/>
          <p:nvPr/>
        </p:nvSpPr>
        <p:spPr>
          <a:xfrm>
            <a:off x="8049344" y="6400800"/>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2251261843"/>
      </p:ext>
    </p:extLst>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t="8321"/>
          <a:stretch>
            <a:fillRect/>
          </a:stretch>
        </p:blipFill>
        <p:spPr bwMode="auto">
          <a:xfrm>
            <a:off x="15399" y="541953"/>
            <a:ext cx="8686800" cy="6019800"/>
          </a:xfrm>
          <a:prstGeom prst="rect">
            <a:avLst/>
          </a:prstGeom>
          <a:noFill/>
          <a:ln w="9525">
            <a:noFill/>
            <a:miter lim="800000"/>
            <a:headEnd/>
            <a:tailEnd/>
          </a:ln>
        </p:spPr>
      </p:pic>
      <p:sp>
        <p:nvSpPr>
          <p:cNvPr id="10243" name="Rectangle 3"/>
          <p:cNvSpPr>
            <a:spLocks noGrp="1" noChangeArrowheads="1"/>
          </p:cNvSpPr>
          <p:nvPr>
            <p:ph type="title"/>
          </p:nvPr>
        </p:nvSpPr>
        <p:spPr>
          <a:xfrm>
            <a:off x="609600" y="0"/>
            <a:ext cx="8686800" cy="685800"/>
          </a:xfrm>
        </p:spPr>
        <p:txBody>
          <a:bodyPr/>
          <a:lstStyle/>
          <a:p>
            <a:pPr eaLnBrk="1"/>
            <a:r>
              <a:rPr lang="en-US" sz="2800" b="1">
                <a:solidFill>
                  <a:srgbClr val="FF0000"/>
                </a:solidFill>
              </a:rPr>
              <a:t>Precipitation patterns have changed</a:t>
            </a:r>
            <a:endParaRPr lang="en-AU" sz="2800" b="1">
              <a:solidFill>
                <a:srgbClr val="FF0000"/>
              </a:solidFill>
            </a:endParaRPr>
          </a:p>
        </p:txBody>
      </p:sp>
      <p:sp>
        <p:nvSpPr>
          <p:cNvPr id="2" name="TextBox 1">
            <a:extLst>
              <a:ext uri="{FF2B5EF4-FFF2-40B4-BE49-F238E27FC236}">
                <a16:creationId xmlns:a16="http://schemas.microsoft.com/office/drawing/2014/main" id="{0BDCFAF3-21E2-4D6F-B514-AA1C9E440551}"/>
              </a:ext>
            </a:extLst>
          </p:cNvPr>
          <p:cNvSpPr txBox="1"/>
          <p:nvPr/>
        </p:nvSpPr>
        <p:spPr>
          <a:xfrm>
            <a:off x="8702199" y="6316047"/>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256500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45" y="424714"/>
            <a:ext cx="9144000" cy="457200"/>
          </a:xfrm>
          <a:prstGeom prst="rect">
            <a:avLst/>
          </a:prstGeom>
          <a:noFill/>
          <a:ln w="9525">
            <a:noFill/>
            <a:miter lim="800000"/>
            <a:headEnd/>
            <a:tailEnd/>
          </a:ln>
        </p:spPr>
        <p:txBody>
          <a:bodyPr>
            <a:spAutoFit/>
          </a:bodyPr>
          <a:lstStyle/>
          <a:p>
            <a:pPr algn="ctr"/>
            <a:r>
              <a:rPr lang="en-US" b="1" dirty="0">
                <a:solidFill>
                  <a:srgbClr val="FFFF00"/>
                </a:solidFill>
                <a:highlight>
                  <a:srgbClr val="0066FF"/>
                </a:highlight>
              </a:rPr>
              <a:t>Proportion of heavy rainfalls: increasing in most land areas</a:t>
            </a:r>
          </a:p>
        </p:txBody>
      </p:sp>
      <p:pic>
        <p:nvPicPr>
          <p:cNvPr id="16388" name="Picture 4" descr="F3"/>
          <p:cNvPicPr>
            <a:picLocks noChangeAspect="1" noChangeArrowheads="1"/>
          </p:cNvPicPr>
          <p:nvPr/>
        </p:nvPicPr>
        <p:blipFill>
          <a:blip r:embed="rId3" cstate="print"/>
          <a:srcRect/>
          <a:stretch>
            <a:fillRect/>
          </a:stretch>
        </p:blipFill>
        <p:spPr bwMode="auto">
          <a:xfrm>
            <a:off x="92460" y="1537493"/>
            <a:ext cx="8915400" cy="3783013"/>
          </a:xfrm>
          <a:prstGeom prst="rect">
            <a:avLst/>
          </a:prstGeom>
          <a:noFill/>
          <a:ln w="9525">
            <a:solidFill>
              <a:schemeClr val="tx1"/>
            </a:solidFill>
            <a:miter lim="800000"/>
            <a:headEnd/>
            <a:tailEnd/>
          </a:ln>
        </p:spPr>
      </p:pic>
      <p:sp>
        <p:nvSpPr>
          <p:cNvPr id="2" name="TextBox 1">
            <a:extLst>
              <a:ext uri="{FF2B5EF4-FFF2-40B4-BE49-F238E27FC236}">
                <a16:creationId xmlns:a16="http://schemas.microsoft.com/office/drawing/2014/main" id="{3A99A217-2D1D-4BAC-A1EE-9C16E1E928C5}"/>
              </a:ext>
            </a:extLst>
          </p:cNvPr>
          <p:cNvSpPr txBox="1"/>
          <p:nvPr/>
        </p:nvSpPr>
        <p:spPr>
          <a:xfrm>
            <a:off x="7653300" y="6345324"/>
            <a:ext cx="869149" cy="461665"/>
          </a:xfrm>
          <a:prstGeom prst="rect">
            <a:avLst/>
          </a:prstGeom>
          <a:noFill/>
        </p:spPr>
        <p:txBody>
          <a:bodyPr wrap="none" rtlCol="0">
            <a:spAutoFit/>
          </a:bodyPr>
          <a:lstStyle/>
          <a:p>
            <a:r>
              <a:rPr lang="en-US" dirty="0"/>
              <a:t>IPCC</a:t>
            </a:r>
          </a:p>
        </p:txBody>
      </p:sp>
    </p:spTree>
    <p:extLst>
      <p:ext uri="{BB962C8B-B14F-4D97-AF65-F5344CB8AC3E}">
        <p14:creationId xmlns:p14="http://schemas.microsoft.com/office/powerpoint/2010/main" val="9649323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432720" y="260648"/>
            <a:ext cx="6717432" cy="576064"/>
          </a:xfrm>
        </p:spPr>
        <p:txBody>
          <a:bodyPr>
            <a:normAutofit fontScale="90000"/>
          </a:bodyPr>
          <a:lstStyle/>
          <a:p>
            <a:r>
              <a:rPr lang="en-US" sz="4000" dirty="0"/>
              <a:t>Changes in Rainfall Intensity</a:t>
            </a:r>
            <a:endParaRPr lang="en-BZ" sz="4000" dirty="0"/>
          </a:p>
        </p:txBody>
      </p:sp>
      <p:sp>
        <p:nvSpPr>
          <p:cNvPr id="14339" name="Content Placeholder 2"/>
          <p:cNvSpPr>
            <a:spLocks noGrp="1"/>
          </p:cNvSpPr>
          <p:nvPr>
            <p:ph idx="1"/>
          </p:nvPr>
        </p:nvSpPr>
        <p:spPr>
          <a:xfrm>
            <a:off x="838200" y="1124744"/>
            <a:ext cx="8229600" cy="5544616"/>
          </a:xfrm>
        </p:spPr>
        <p:txBody>
          <a:bodyPr>
            <a:normAutofit/>
          </a:bodyPr>
          <a:lstStyle/>
          <a:p>
            <a:r>
              <a:rPr lang="en-US" dirty="0"/>
              <a:t>Saint Lucia Example</a:t>
            </a:r>
          </a:p>
          <a:p>
            <a:r>
              <a:rPr lang="en-BZ" dirty="0"/>
              <a:t>More intense extreme events (storms and droughts) </a:t>
            </a:r>
          </a:p>
          <a:p>
            <a:r>
              <a:rPr lang="en-BZ" dirty="0"/>
              <a:t>2009-2010-worst drought in Saint Lucia in 40 years! </a:t>
            </a:r>
          </a:p>
          <a:p>
            <a:r>
              <a:rPr lang="en-BZ" dirty="0"/>
              <a:t>Hurricane Tomas in Saint Lucia in 2010 produced 25” of rainfall in some areas in 24 hours! </a:t>
            </a:r>
          </a:p>
          <a:p>
            <a:pPr>
              <a:buNone/>
            </a:pPr>
            <a:endParaRPr lang="en-US" dirty="0"/>
          </a:p>
          <a:p>
            <a:pPr lvl="1"/>
            <a:endParaRPr lang="en-BZ" sz="1200" dirty="0"/>
          </a:p>
          <a:p>
            <a:pPr>
              <a:buFont typeface="StarSymbol" charset="0"/>
              <a:buNone/>
            </a:pPr>
            <a:endParaRPr lang="en-BZ" dirty="0"/>
          </a:p>
        </p:txBody>
      </p:sp>
    </p:spTree>
    <p:extLst>
      <p:ext uri="{BB962C8B-B14F-4D97-AF65-F5344CB8AC3E}">
        <p14:creationId xmlns:p14="http://schemas.microsoft.com/office/powerpoint/2010/main" val="92902496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15930</TotalTime>
  <Words>1938</Words>
  <Application>Microsoft Office PowerPoint</Application>
  <PresentationFormat>A4 Paper (210x297 mm)</PresentationFormat>
  <Paragraphs>266</Paragraphs>
  <Slides>39</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 Black</vt:lpstr>
      <vt:lpstr>Comic Sans MS</vt:lpstr>
      <vt:lpstr>Copperplate33bc</vt:lpstr>
      <vt:lpstr>Gill Sans</vt:lpstr>
      <vt:lpstr>Gill Sans MT</vt:lpstr>
      <vt:lpstr>inherit</vt:lpstr>
      <vt:lpstr>StarSymbol</vt:lpstr>
      <vt:lpstr>Tahoma</vt:lpstr>
      <vt:lpstr>Times New Roman</vt:lpstr>
      <vt:lpstr>TimesNewRomanPSMT</vt:lpstr>
      <vt:lpstr>Wingdings</vt:lpstr>
      <vt:lpstr>Default Design</vt:lpstr>
      <vt:lpstr>PowerPoint Presentation</vt:lpstr>
      <vt:lpstr>Global mean surface temperatures have increased</vt:lpstr>
      <vt:lpstr>Analysis by the National Meteorological Service of Belize</vt:lpstr>
      <vt:lpstr>PowerPoint Presentation</vt:lpstr>
      <vt:lpstr>Sea Levels have risen </vt:lpstr>
      <vt:lpstr>PowerPoint Presentation</vt:lpstr>
      <vt:lpstr>Precipitation patterns have changed</vt:lpstr>
      <vt:lpstr>PowerPoint Presentation</vt:lpstr>
      <vt:lpstr>Changes in Rainfall Intensity</vt:lpstr>
      <vt:lpstr>PowerPoint Presentation</vt:lpstr>
      <vt:lpstr>PowerPoint Presentation</vt:lpstr>
      <vt:lpstr>PowerPoint Presentation</vt:lpstr>
      <vt:lpstr>Weather-related economic damages have increased</vt:lpstr>
      <vt:lpstr>Main Drivers in Natural Climate Change – Long Term</vt:lpstr>
      <vt:lpstr>PowerPoint Presentation</vt:lpstr>
      <vt:lpstr>PowerPoint Presentation</vt:lpstr>
      <vt:lpstr>Projections of Future Changes in Climate</vt:lpstr>
      <vt:lpstr>Projections of Future Changes in Climate</vt:lpstr>
      <vt:lpstr>WGI AR5 -  Temperature Projections</vt:lpstr>
      <vt:lpstr>PowerPoint Presentation</vt:lpstr>
      <vt:lpstr>Results from the Regional PRECIS Model</vt:lpstr>
      <vt:lpstr>Annual mean changes in precipitation (%) for  2071-2099</vt:lpstr>
      <vt:lpstr>PowerPoint Presentation</vt:lpstr>
      <vt:lpstr>PowerPoint Presentation</vt:lpstr>
      <vt:lpstr>CO2 concentrations, temperature and sea level continue to rise long after emissions are reduced</vt:lpstr>
      <vt:lpstr>More adverse than beneficial impacts on biological and socioeconomic systems are projected</vt:lpstr>
      <vt:lpstr>Sea Levels have risen </vt:lpstr>
      <vt:lpstr>Impacts of 1m SLR for CARICOM </vt:lpstr>
      <vt:lpstr>Coral bleaching events are increasing &amp; are expected to increase even further</vt:lpstr>
      <vt:lpstr>Caribbean Coral Reefs  </vt:lpstr>
      <vt:lpstr>PowerPoint Presentation</vt:lpstr>
      <vt:lpstr>PowerPoint Presentation</vt:lpstr>
      <vt:lpstr>Vulnerability Studies in Belize</vt:lpstr>
      <vt:lpstr>Forestry Threatened</vt:lpstr>
      <vt:lpstr>PowerPoint Presentation</vt:lpstr>
      <vt:lpstr>SBSTA Research Dialogue</vt:lpstr>
      <vt:lpstr>First meeting of the structured expert dialogue (SED 1) on the second periodic review</vt:lpstr>
      <vt:lpstr>Earth Information Day</vt:lpstr>
      <vt:lpstr>Dialogues based on IPCC Special Reports</vt:lpstr>
    </vt:vector>
  </TitlesOfParts>
  <Company>OIES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Negotiation Indices</dc:title>
  <dc:creator>Müller</dc:creator>
  <cp:lastModifiedBy>Carlos Fuller</cp:lastModifiedBy>
  <cp:revision>500</cp:revision>
  <dcterms:created xsi:type="dcterms:W3CDTF">2003-02-10T11:42:57Z</dcterms:created>
  <dcterms:modified xsi:type="dcterms:W3CDTF">2020-11-16T17:16:20Z</dcterms:modified>
</cp:coreProperties>
</file>