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56" r:id="rId4"/>
    <p:sldId id="257" r:id="rId5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 varScale="1">
        <p:scale>
          <a:sx n="57" d="100"/>
          <a:sy n="57" d="100"/>
        </p:scale>
        <p:origin x="-7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BD0BD-0C7E-4DAA-BE38-21E6AC43A58A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848C9-DB19-4657-97E4-36631BD05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5BAE2-89B2-4A3D-9C34-224F885FC6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848C9-DB19-4657-97E4-36631BD057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848C9-DB19-4657-97E4-36631BD057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848C9-DB19-4657-97E4-36631BD057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65EC-6792-4EBC-B703-FB05E8B54233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D0A8-FF16-4090-81BA-7BF562864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65EC-6792-4EBC-B703-FB05E8B54233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D0A8-FF16-4090-81BA-7BF562864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65EC-6792-4EBC-B703-FB05E8B54233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D0A8-FF16-4090-81BA-7BF562864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65EC-6792-4EBC-B703-FB05E8B54233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D0A8-FF16-4090-81BA-7BF562864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65EC-6792-4EBC-B703-FB05E8B54233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D0A8-FF16-4090-81BA-7BF562864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65EC-6792-4EBC-B703-FB05E8B54233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D0A8-FF16-4090-81BA-7BF562864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65EC-6792-4EBC-B703-FB05E8B54233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D0A8-FF16-4090-81BA-7BF562864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65EC-6792-4EBC-B703-FB05E8B54233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D0A8-FF16-4090-81BA-7BF562864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65EC-6792-4EBC-B703-FB05E8B54233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D0A8-FF16-4090-81BA-7BF562864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65EC-6792-4EBC-B703-FB05E8B54233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D0A8-FF16-4090-81BA-7BF562864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365EC-6792-4EBC-B703-FB05E8B54233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4D0A8-FF16-4090-81BA-7BF562864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365EC-6792-4EBC-B703-FB05E8B54233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4D0A8-FF16-4090-81BA-7BF562864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ubtitle 2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241448" y="624103"/>
            <a:ext cx="8661103" cy="5609794"/>
            <a:chOff x="203451" y="356948"/>
            <a:chExt cx="8661103" cy="560979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7275352" y="3668394"/>
              <a:ext cx="1584484" cy="6744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rgbClr val="376092"/>
                  </a:solidFill>
                  <a:latin typeface="Calibri" charset="0"/>
                </a:rPr>
                <a:t>Scaling Up Renewable Energy in Low Income Countries (SREP</a:t>
              </a:r>
              <a:r>
                <a:rPr lang="en-US" sz="1200" b="1" dirty="0" smtClean="0">
                  <a:solidFill>
                    <a:srgbClr val="376092"/>
                  </a:solidFill>
                  <a:latin typeface="Calibri" charset="0"/>
                </a:rPr>
                <a:t>)</a:t>
              </a:r>
              <a:endParaRPr lang="en-US" sz="1050" dirty="0" smtClean="0">
                <a:solidFill>
                  <a:srgbClr val="000000"/>
                </a:solidFill>
                <a:latin typeface="Calibri" charset="0"/>
              </a:endParaRPr>
            </a:p>
            <a:p>
              <a:pPr algn="ctr"/>
              <a:r>
                <a:rPr lang="en-US" sz="1100" dirty="0" smtClean="0">
                  <a:solidFill>
                    <a:srgbClr val="CC0000"/>
                  </a:solidFill>
                  <a:latin typeface="Arial Narrow" charset="0"/>
                </a:rPr>
                <a:t/>
              </a:r>
              <a:br>
                <a:rPr lang="en-US" sz="1100" dirty="0" smtClean="0">
                  <a:solidFill>
                    <a:srgbClr val="CC0000"/>
                  </a:solidFill>
                  <a:latin typeface="Arial Narrow" charset="0"/>
                </a:rPr>
              </a:br>
              <a:endParaRPr lang="en-GB" sz="1100" dirty="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280854" y="4329877"/>
              <a:ext cx="1577945" cy="611094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 smtClean="0">
                  <a:solidFill>
                    <a:srgbClr val="376092"/>
                  </a:solidFill>
                  <a:latin typeface="Calibri" charset="0"/>
                </a:rPr>
                <a:t>Create economic opportunity, increase energy access through </a:t>
              </a:r>
              <a:r>
                <a:rPr lang="en-US" sz="900" dirty="0" err="1" smtClean="0">
                  <a:solidFill>
                    <a:srgbClr val="376092"/>
                  </a:solidFill>
                  <a:latin typeface="Calibri" charset="0"/>
                </a:rPr>
                <a:t>renewables</a:t>
              </a:r>
              <a:endParaRPr lang="en-US" sz="900" dirty="0" smtClean="0">
                <a:solidFill>
                  <a:srgbClr val="376092"/>
                </a:solidFill>
                <a:latin typeface="Calibri" charset="0"/>
              </a:endParaRPr>
            </a:p>
            <a:p>
              <a:endParaRPr lang="en-US" sz="900" dirty="0">
                <a:solidFill>
                  <a:srgbClr val="376092"/>
                </a:solidFill>
                <a:latin typeface="Calibri" charset="0"/>
              </a:endParaRPr>
            </a:p>
            <a:p>
              <a:endParaRPr lang="en-US" sz="900" dirty="0">
                <a:solidFill>
                  <a:srgbClr val="376092"/>
                </a:solidFill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19432" y="2294116"/>
              <a:ext cx="3439717" cy="332550"/>
            </a:xfrm>
            <a:prstGeom prst="rect">
              <a:avLst/>
            </a:prstGeom>
            <a:solidFill>
              <a:srgbClr val="13AB8C"/>
            </a:solidFill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rgbClr val="FFFFFF"/>
                  </a:solidFill>
                  <a:latin typeface="Calibri" charset="0"/>
                </a:rPr>
                <a:t>Clean Technology Fund (CTF)</a:t>
              </a:r>
              <a:endParaRPr lang="en-GB" sz="1600" b="1" dirty="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23181" y="2998588"/>
              <a:ext cx="3449497" cy="65576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t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alibri" charset="0"/>
                </a:rPr>
                <a:t>Finance  scaled-up demonstration, </a:t>
              </a:r>
              <a:r>
                <a:rPr lang="en-US" sz="1100" dirty="0" smtClean="0">
                  <a:solidFill>
                    <a:schemeClr val="accent1">
                      <a:lumMod val="75000"/>
                    </a:schemeClr>
                  </a:solidFill>
                  <a:latin typeface="Calibri" charset="0"/>
                </a:rPr>
                <a:t>deployment,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alibri" charset="0"/>
                </a:rPr>
                <a:t>transfer of</a:t>
              </a:r>
              <a:r>
                <a:rPr lang="en-US" sz="1100" dirty="0" smtClean="0">
                  <a:solidFill>
                    <a:schemeClr val="accent1">
                      <a:lumMod val="75000"/>
                    </a:schemeClr>
                  </a:solidFill>
                  <a:latin typeface="Calibri" charset="0"/>
                </a:rPr>
                <a:t> </a:t>
              </a:r>
              <a:r>
                <a:rPr lang="en-US" sz="1100" i="1" dirty="0" smtClean="0">
                  <a:solidFill>
                    <a:schemeClr val="accent1">
                      <a:lumMod val="75000"/>
                    </a:schemeClr>
                  </a:solidFill>
                  <a:latin typeface="Calibri" charset="0"/>
                </a:rPr>
                <a:t>low </a:t>
              </a:r>
              <a:r>
                <a:rPr lang="en-US" sz="1100" i="1" dirty="0">
                  <a:solidFill>
                    <a:schemeClr val="accent1">
                      <a:lumMod val="75000"/>
                    </a:schemeClr>
                  </a:solidFill>
                  <a:latin typeface="Calibri" charset="0"/>
                </a:rPr>
                <a:t>emissions technologies </a:t>
              </a:r>
              <a:r>
                <a:rPr lang="en-US" sz="1100" dirty="0">
                  <a:solidFill>
                    <a:schemeClr val="accent1">
                      <a:lumMod val="75000"/>
                    </a:schemeClr>
                  </a:solidFill>
                  <a:latin typeface="Calibri" charset="0"/>
                </a:rPr>
                <a:t>to initiate transformation to low emission development</a:t>
              </a:r>
              <a:endParaRPr lang="en-GB" sz="1100" dirty="0">
                <a:solidFill>
                  <a:schemeClr val="accent1">
                    <a:lumMod val="75000"/>
                  </a:schemeClr>
                </a:solidFill>
                <a:latin typeface="Calibri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661117" y="2285682"/>
              <a:ext cx="5189298" cy="350838"/>
            </a:xfrm>
            <a:prstGeom prst="rect">
              <a:avLst/>
            </a:prstGeom>
            <a:solidFill>
              <a:srgbClr val="13AB8C"/>
            </a:solidFill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Calibri" charset="0"/>
                </a:rPr>
                <a:t>Strategic Climate Fund (SCF)</a:t>
              </a:r>
              <a:endParaRPr lang="en-GB" sz="1600" b="1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666112" y="2983949"/>
              <a:ext cx="5198442" cy="68103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i="1" dirty="0">
                  <a:solidFill>
                    <a:srgbClr val="376092"/>
                  </a:solidFill>
                  <a:latin typeface="Calibri" charset="0"/>
                </a:rPr>
                <a:t>Targeted programs </a:t>
              </a:r>
              <a:r>
                <a:rPr lang="en-US" sz="1100" dirty="0">
                  <a:solidFill>
                    <a:srgbClr val="376092"/>
                  </a:solidFill>
                  <a:latin typeface="Calibri" charset="0"/>
                </a:rPr>
                <a:t>with dedicated funding </a:t>
              </a:r>
              <a:br>
                <a:rPr lang="en-US" sz="1100" dirty="0">
                  <a:solidFill>
                    <a:srgbClr val="376092"/>
                  </a:solidFill>
                  <a:latin typeface="Calibri" charset="0"/>
                </a:rPr>
              </a:br>
              <a:r>
                <a:rPr lang="en-US" sz="1100" dirty="0">
                  <a:solidFill>
                    <a:srgbClr val="376092"/>
                  </a:solidFill>
                  <a:latin typeface="Calibri" charset="0"/>
                </a:rPr>
                <a:t>to pilot new approaches to initiate transformation with </a:t>
              </a:r>
              <a:br>
                <a:rPr lang="en-US" sz="1100" dirty="0">
                  <a:solidFill>
                    <a:srgbClr val="376092"/>
                  </a:solidFill>
                  <a:latin typeface="Calibri" charset="0"/>
                </a:rPr>
              </a:br>
              <a:r>
                <a:rPr lang="en-US" sz="1100" dirty="0">
                  <a:solidFill>
                    <a:srgbClr val="376092"/>
                  </a:solidFill>
                  <a:latin typeface="Calibri" charset="0"/>
                </a:rPr>
                <a:t>potential for scaling </a:t>
              </a:r>
              <a:r>
                <a:rPr lang="en-US" sz="1100" dirty="0" smtClean="0">
                  <a:solidFill>
                    <a:srgbClr val="376092"/>
                  </a:solidFill>
                  <a:latin typeface="Calibri" charset="0"/>
                </a:rPr>
                <a:t>up </a:t>
              </a:r>
              <a:r>
                <a:rPr lang="en-US" sz="1100" i="1" dirty="0" smtClean="0">
                  <a:solidFill>
                    <a:srgbClr val="376092"/>
                  </a:solidFill>
                  <a:latin typeface="Calibri" charset="0"/>
                </a:rPr>
                <a:t>climate resilience</a:t>
              </a:r>
              <a:endParaRPr lang="en-GB" sz="1100" i="1" dirty="0">
                <a:solidFill>
                  <a:srgbClr val="376092"/>
                </a:solidFill>
                <a:latin typeface="Calibri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659762" y="3686100"/>
              <a:ext cx="1906856" cy="66526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rgbClr val="376092"/>
                  </a:solidFill>
                  <a:latin typeface="Calibri" charset="0"/>
                </a:rPr>
                <a:t>Pilot Program </a:t>
              </a:r>
              <a:br>
                <a:rPr lang="en-US" sz="1200" b="1" dirty="0">
                  <a:solidFill>
                    <a:srgbClr val="376092"/>
                  </a:solidFill>
                  <a:latin typeface="Calibri" charset="0"/>
                </a:rPr>
              </a:br>
              <a:r>
                <a:rPr lang="en-US" sz="1200" b="1" dirty="0">
                  <a:solidFill>
                    <a:srgbClr val="376092"/>
                  </a:solidFill>
                  <a:latin typeface="Calibri" charset="0"/>
                </a:rPr>
                <a:t>for Climate Resilience (PPCR)</a:t>
              </a:r>
              <a:r>
                <a:rPr lang="en-US" sz="1400" b="1" dirty="0" smtClean="0">
                  <a:latin typeface="Arial Narrow" charset="0"/>
                </a:rPr>
                <a:t/>
              </a:r>
              <a:br>
                <a:rPr lang="en-US" sz="1400" b="1" dirty="0" smtClean="0">
                  <a:latin typeface="Arial Narrow" charset="0"/>
                </a:rPr>
              </a:br>
              <a:endParaRPr lang="en-GB" sz="1050" dirty="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12" name="TextBox 12"/>
            <p:cNvSpPr txBox="1"/>
            <p:nvPr/>
          </p:nvSpPr>
          <p:spPr bwMode="auto">
            <a:xfrm>
              <a:off x="204489" y="1076086"/>
              <a:ext cx="8651388" cy="1196983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CIF is a </a:t>
              </a:r>
              <a:r>
                <a:rPr lang="en-US" sz="1000" b="1" dirty="0" smtClean="0">
                  <a:solidFill>
                    <a:srgbClr val="0E6E5B"/>
                  </a:solidFill>
                  <a:latin typeface="+mn-lt"/>
                </a:rPr>
                <a:t>unique model for development and climate finance</a:t>
              </a:r>
              <a:endParaRPr lang="en-US" sz="1000" dirty="0" smtClean="0">
                <a:solidFill>
                  <a:srgbClr val="0E6E5B"/>
                </a:solidFill>
                <a:latin typeface="+mn-lt"/>
              </a:endParaRPr>
            </a:p>
            <a:p>
              <a:pPr marL="457200" indent="114300">
                <a:buFont typeface="Courier New"/>
                <a:buChar char="o"/>
              </a:pPr>
              <a:r>
                <a:rPr lang="en-US" sz="10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 </a:t>
              </a:r>
              <a:r>
                <a:rPr lang="en-US" sz="1000" b="1" dirty="0" smtClean="0">
                  <a:solidFill>
                    <a:srgbClr val="0E6E5B"/>
                  </a:solidFill>
                  <a:latin typeface="+mn-lt"/>
                </a:rPr>
                <a:t>Country led</a:t>
              </a:r>
              <a:r>
                <a:rPr lang="en-US" sz="1000" dirty="0" smtClean="0">
                  <a:solidFill>
                    <a:srgbClr val="0E6E5B"/>
                  </a:solidFill>
                  <a:latin typeface="+mn-lt"/>
                </a:rPr>
                <a:t>, </a:t>
              </a:r>
              <a:r>
                <a:rPr lang="en-US" sz="10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owned and built on development and low-carbon growth plans </a:t>
              </a:r>
            </a:p>
            <a:p>
              <a:pPr lvl="1" indent="114300">
                <a:buFont typeface="Courier New"/>
                <a:buChar char="o"/>
              </a:pPr>
              <a:r>
                <a:rPr lang="en-US" sz="1000" b="1" dirty="0" smtClean="0">
                  <a:solidFill>
                    <a:srgbClr val="0E6E5B"/>
                  </a:solidFill>
                  <a:latin typeface="+mn-lt"/>
                </a:rPr>
                <a:t>Equitable governance</a:t>
              </a:r>
              <a:r>
                <a:rPr lang="en-US" sz="10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, equal representation between recipient and contributor countries, consensus decisions, stakeholder engagement </a:t>
              </a:r>
            </a:p>
            <a:p>
              <a:pPr lvl="1" indent="114300">
                <a:buFont typeface="Courier New"/>
                <a:buChar char="o"/>
              </a:pPr>
              <a:r>
                <a:rPr lang="en-US" sz="1000" b="1" dirty="0" smtClean="0">
                  <a:solidFill>
                    <a:srgbClr val="0E6E5B"/>
                  </a:solidFill>
                  <a:latin typeface="+mn-lt"/>
                </a:rPr>
                <a:t>Joint MDB initiative</a:t>
              </a:r>
              <a:r>
                <a:rPr lang="en-US" sz="1000" dirty="0" smtClean="0">
                  <a:solidFill>
                    <a:srgbClr val="0E6E5B"/>
                  </a:solidFill>
                  <a:latin typeface="+mn-lt"/>
                </a:rPr>
                <a:t> </a:t>
              </a:r>
              <a:r>
                <a:rPr lang="en-US" sz="10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ensures alignment with development strategies, coordination,  programmatic approaches, leveraging regional and global synergies</a:t>
              </a:r>
            </a:p>
            <a:p>
              <a:pPr lvl="1" indent="114300">
                <a:buFont typeface="Courier New"/>
                <a:buChar char="o"/>
              </a:pPr>
              <a:r>
                <a:rPr lang="en-US" sz="10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Provides support for </a:t>
              </a:r>
              <a:r>
                <a:rPr lang="en-US" sz="1000" b="1" dirty="0" smtClean="0">
                  <a:solidFill>
                    <a:srgbClr val="0E6E5B"/>
                  </a:solidFill>
                  <a:latin typeface="+mn-lt"/>
                </a:rPr>
                <a:t>transformational change</a:t>
              </a:r>
              <a:r>
                <a:rPr lang="en-US" sz="1000" dirty="0" smtClean="0">
                  <a:solidFill>
                    <a:srgbClr val="0E6E5B"/>
                  </a:solidFill>
                  <a:latin typeface="+mn-lt"/>
                </a:rPr>
                <a:t> </a:t>
              </a:r>
              <a:r>
                <a:rPr lang="en-US" sz="10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at policy, institutional and market levels</a:t>
              </a:r>
            </a:p>
            <a:p>
              <a:pPr lvl="1" indent="114300">
                <a:buFont typeface="Courier New"/>
                <a:buChar char="o"/>
              </a:pPr>
              <a:r>
                <a:rPr lang="en-US" sz="1000" b="1" dirty="0" smtClean="0">
                  <a:solidFill>
                    <a:srgbClr val="0E6E5B"/>
                  </a:solidFill>
                  <a:latin typeface="+mn-lt"/>
                </a:rPr>
                <a:t>Leverages</a:t>
              </a:r>
              <a:r>
                <a:rPr lang="en-US" sz="10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significant private sector and MDB financing: every $1 CTF leverages $8.4 other sources</a:t>
              </a:r>
            </a:p>
            <a:p>
              <a:pPr lvl="1" indent="114300">
                <a:buFont typeface="Courier New"/>
                <a:buChar char="o"/>
              </a:pPr>
              <a:r>
                <a:rPr lang="en-US" sz="1000" b="1" dirty="0" smtClean="0">
                  <a:solidFill>
                    <a:srgbClr val="0E6E5B"/>
                  </a:solidFill>
                  <a:latin typeface="+mn-lt"/>
                </a:rPr>
                <a:t>Results monitoring</a:t>
              </a:r>
              <a:r>
                <a:rPr lang="en-US" sz="1000" dirty="0" smtClean="0">
                  <a:solidFill>
                    <a:srgbClr val="0E6E5B"/>
                  </a:solidFill>
                  <a:latin typeface="+mn-lt"/>
                </a:rPr>
                <a:t> </a:t>
              </a:r>
              <a:r>
                <a:rPr lang="en-US" sz="10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through results chains and performance measurement strategies linking impact, outcome, outputs with country-level activities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23181" y="3683316"/>
              <a:ext cx="3437515" cy="62868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rgbClr val="376092"/>
                  </a:solidFill>
                  <a:ea typeface="Arial" charset="0"/>
                  <a:cs typeface="Arial" charset="0"/>
                </a:rPr>
                <a:t>CTF</a:t>
              </a:r>
              <a:r>
                <a:rPr lang="en-US" sz="1200" b="1" dirty="0" smtClean="0">
                  <a:solidFill>
                    <a:srgbClr val="376092"/>
                  </a:solidFill>
                  <a:ea typeface="Arial" charset="0"/>
                  <a:cs typeface="Arial" charset="0"/>
                </a:rPr>
                <a:t> Country and Regional </a:t>
              </a:r>
            </a:p>
            <a:p>
              <a:pPr algn="ctr"/>
              <a:r>
                <a:rPr lang="en-US" sz="1200" b="1" dirty="0" smtClean="0">
                  <a:solidFill>
                    <a:srgbClr val="376092"/>
                  </a:solidFill>
                  <a:ea typeface="Arial" charset="0"/>
                  <a:cs typeface="Arial" charset="0"/>
                </a:rPr>
                <a:t>Investment </a:t>
              </a:r>
              <a:r>
                <a:rPr lang="en-US" sz="1200" b="1" dirty="0">
                  <a:solidFill>
                    <a:srgbClr val="376092"/>
                  </a:solidFill>
                  <a:ea typeface="Arial" charset="0"/>
                  <a:cs typeface="Arial" charset="0"/>
                </a:rPr>
                <a:t>Plans</a:t>
              </a:r>
            </a:p>
            <a:p>
              <a:pPr algn="ctr"/>
              <a:endParaRPr lang="en-US" sz="1600" dirty="0">
                <a:solidFill>
                  <a:schemeClr val="tx1"/>
                </a:solidFill>
                <a:latin typeface="Arial Narrow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666537" y="2636520"/>
              <a:ext cx="5187328" cy="35083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GB" sz="1600" dirty="0" smtClean="0">
                  <a:solidFill>
                    <a:schemeClr val="bg1"/>
                  </a:solidFill>
                  <a:latin typeface="Myriad Pro" pitchFamily="34" charset="0"/>
                </a:rPr>
                <a:t>$2</a:t>
              </a:r>
              <a:r>
                <a:rPr lang="en-GB" sz="1600" dirty="0" smtClean="0">
                  <a:solidFill>
                    <a:schemeClr val="bg2">
                      <a:lumMod val="10000"/>
                    </a:schemeClr>
                  </a:solidFill>
                  <a:latin typeface="Myriad Pro" pitchFamily="34" charset="0"/>
                </a:rPr>
                <a:t> </a:t>
              </a:r>
              <a:r>
                <a:rPr lang="en-GB" sz="1600" dirty="0">
                  <a:solidFill>
                    <a:schemeClr val="bg1"/>
                  </a:solidFill>
                  <a:latin typeface="Myriad Pro" pitchFamily="34" charset="0"/>
                </a:rPr>
                <a:t>billion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23094" y="2641525"/>
              <a:ext cx="3430573" cy="34728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GB" sz="1600" dirty="0" smtClean="0">
                  <a:solidFill>
                    <a:schemeClr val="bg1"/>
                  </a:solidFill>
                  <a:latin typeface="Myriad Pro" pitchFamily="34" charset="0"/>
                </a:rPr>
                <a:t>$4.5</a:t>
              </a:r>
              <a:r>
                <a:rPr lang="en-GB" sz="1600" dirty="0" smtClean="0">
                  <a:solidFill>
                    <a:schemeClr val="bg2">
                      <a:lumMod val="10000"/>
                    </a:schemeClr>
                  </a:solidFill>
                  <a:latin typeface="Myriad Pro" pitchFamily="34" charset="0"/>
                </a:rPr>
                <a:t> </a:t>
              </a:r>
              <a:r>
                <a:rPr lang="en-GB" sz="1600" dirty="0">
                  <a:solidFill>
                    <a:schemeClr val="bg1"/>
                  </a:solidFill>
                  <a:latin typeface="Myriad Pro" pitchFamily="34" charset="0"/>
                </a:rPr>
                <a:t>billion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541538" y="3681864"/>
              <a:ext cx="1726110" cy="656117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rgbClr val="376092"/>
                  </a:solidFill>
                  <a:latin typeface="Calibri" charset="0"/>
                </a:rPr>
                <a:t>Forest Investment Program (FIP)</a:t>
              </a:r>
              <a:r>
                <a:rPr lang="en-US" sz="1400" dirty="0" smtClean="0">
                  <a:solidFill>
                    <a:srgbClr val="CC0000"/>
                  </a:solidFill>
                  <a:latin typeface="Calibri" charset="0"/>
                </a:rPr>
                <a:t/>
              </a:r>
              <a:br>
                <a:rPr lang="en-US" sz="1400" dirty="0" smtClean="0">
                  <a:solidFill>
                    <a:srgbClr val="CC0000"/>
                  </a:solidFill>
                  <a:latin typeface="Calibri" charset="0"/>
                </a:rPr>
              </a:br>
              <a:endParaRPr lang="en-GB" sz="1050" dirty="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17" name="TextBox 14"/>
            <p:cNvSpPr txBox="1"/>
            <p:nvPr/>
          </p:nvSpPr>
          <p:spPr bwMode="auto">
            <a:xfrm>
              <a:off x="3659064" y="4936819"/>
              <a:ext cx="1873754" cy="1015663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rgbClr val="0E6E5B"/>
                  </a:solidFill>
                  <a:latin typeface="Calibri" charset="0"/>
                </a:rPr>
                <a:t>9 PPCR country, 2 regional pilots ($</a:t>
              </a:r>
              <a:r>
                <a:rPr lang="en-US" sz="1000" b="1" dirty="0" smtClean="0">
                  <a:solidFill>
                    <a:srgbClr val="0E6E5B"/>
                  </a:solidFill>
                  <a:latin typeface="Calibri" charset="0"/>
                </a:rPr>
                <a:t>1b</a:t>
              </a:r>
              <a:r>
                <a:rPr lang="en-US" sz="1000" b="1" dirty="0">
                  <a:solidFill>
                    <a:srgbClr val="0E6E5B"/>
                  </a:solidFill>
                  <a:latin typeface="Calibri" charset="0"/>
                </a:rPr>
                <a:t>)</a:t>
              </a:r>
              <a:r>
                <a:rPr lang="en-US" sz="1000" b="1" dirty="0">
                  <a:solidFill>
                    <a:srgbClr val="376092"/>
                  </a:solidFill>
                  <a:latin typeface="Calibri" charset="0"/>
                </a:rPr>
                <a:t>: </a:t>
              </a:r>
              <a:r>
                <a:rPr lang="en-US" sz="1000" dirty="0">
                  <a:solidFill>
                    <a:srgbClr val="376092"/>
                  </a:solidFill>
                  <a:latin typeface="Calibri" charset="0"/>
                </a:rPr>
                <a:t>Bangladesh, Bolivia, Cambodia, Mozambique, Nepal, Niger, Tajikistan, Yemen, Zambia, Caribbean, S. </a:t>
              </a:r>
              <a:r>
                <a:rPr lang="en-US" sz="1000" dirty="0" smtClean="0">
                  <a:solidFill>
                    <a:srgbClr val="376092"/>
                  </a:solidFill>
                  <a:latin typeface="Calibri" charset="0"/>
                </a:rPr>
                <a:t>Pacific</a:t>
              </a:r>
            </a:p>
            <a:p>
              <a:endParaRPr lang="en-US" sz="1000" dirty="0" smtClean="0">
                <a:solidFill>
                  <a:srgbClr val="376092"/>
                </a:solidFill>
                <a:latin typeface="Calibri" charset="0"/>
              </a:endParaRPr>
            </a:p>
          </p:txBody>
        </p:sp>
        <p:sp>
          <p:nvSpPr>
            <p:cNvPr id="18" name="TextBox 59"/>
            <p:cNvSpPr txBox="1"/>
            <p:nvPr/>
          </p:nvSpPr>
          <p:spPr>
            <a:xfrm>
              <a:off x="5546449" y="4330101"/>
              <a:ext cx="1728226" cy="601949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 smtClean="0">
                  <a:solidFill>
                    <a:srgbClr val="376092"/>
                  </a:solidFill>
                  <a:latin typeface="Calibri" charset="0"/>
                </a:rPr>
                <a:t>Reduce emissions from deforestation and forest degradation</a:t>
              </a:r>
              <a:endParaRPr lang="en-GB" sz="900" dirty="0" smtClean="0">
                <a:solidFill>
                  <a:srgbClr val="376092"/>
                </a:solidFill>
                <a:latin typeface="Calibri" charset="0"/>
              </a:endParaRPr>
            </a:p>
            <a:p>
              <a:endParaRPr lang="en-US" dirty="0"/>
            </a:p>
          </p:txBody>
        </p:sp>
        <p:sp>
          <p:nvSpPr>
            <p:cNvPr id="19" name="TextBox 15"/>
            <p:cNvSpPr txBox="1"/>
            <p:nvPr/>
          </p:nvSpPr>
          <p:spPr bwMode="auto">
            <a:xfrm>
              <a:off x="5529262" y="4936819"/>
              <a:ext cx="1755700" cy="1015663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rgbClr val="376092"/>
                  </a:solidFill>
                  <a:latin typeface="Calibri" charset="0"/>
                </a:rPr>
                <a:t>8 FIP pilots (</a:t>
              </a:r>
              <a:r>
                <a:rPr lang="en-US" sz="1000" b="1" dirty="0" smtClean="0">
                  <a:solidFill>
                    <a:srgbClr val="376092"/>
                  </a:solidFill>
                  <a:latin typeface="Calibri" charset="0"/>
                </a:rPr>
                <a:t>$602m</a:t>
              </a:r>
              <a:r>
                <a:rPr lang="en-US" sz="1000" b="1" dirty="0">
                  <a:solidFill>
                    <a:srgbClr val="376092"/>
                  </a:solidFill>
                  <a:latin typeface="Calibri" charset="0"/>
                </a:rPr>
                <a:t>): </a:t>
              </a:r>
            </a:p>
            <a:p>
              <a:r>
                <a:rPr lang="en-US" sz="1000" dirty="0">
                  <a:solidFill>
                    <a:srgbClr val="376092"/>
                  </a:solidFill>
                  <a:latin typeface="Calibri" charset="0"/>
                </a:rPr>
                <a:t>Brazil, Burkina Faso, Democratic Republic of Congo, Ghana, Indonesia, Laos, Mexico, </a:t>
              </a:r>
              <a:r>
                <a:rPr lang="en-US" sz="1000" dirty="0" smtClean="0">
                  <a:solidFill>
                    <a:srgbClr val="376092"/>
                  </a:solidFill>
                  <a:latin typeface="Calibri" charset="0"/>
                </a:rPr>
                <a:t>Peru</a:t>
              </a:r>
            </a:p>
            <a:p>
              <a:endParaRPr lang="en-US" sz="1000" dirty="0" smtClean="0">
                <a:solidFill>
                  <a:srgbClr val="376092"/>
                </a:solidFill>
                <a:latin typeface="Calibri" charset="0"/>
              </a:endParaRPr>
            </a:p>
          </p:txBody>
        </p:sp>
        <p:sp>
          <p:nvSpPr>
            <p:cNvPr id="20" name="TextBox 16"/>
            <p:cNvSpPr txBox="1"/>
            <p:nvPr/>
          </p:nvSpPr>
          <p:spPr bwMode="auto">
            <a:xfrm>
              <a:off x="7296814" y="4936819"/>
              <a:ext cx="1566196" cy="1015663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 smtClean="0">
                  <a:solidFill>
                    <a:srgbClr val="376092"/>
                  </a:solidFill>
                  <a:latin typeface="Calibri" charset="0"/>
                </a:rPr>
                <a:t>6 </a:t>
              </a:r>
              <a:r>
                <a:rPr lang="en-US" sz="1000" b="1" dirty="0">
                  <a:solidFill>
                    <a:srgbClr val="376092"/>
                  </a:solidFill>
                  <a:latin typeface="Calibri" charset="0"/>
                </a:rPr>
                <a:t>SREP pilots ($</a:t>
              </a:r>
              <a:r>
                <a:rPr lang="en-US" sz="1000" b="1" dirty="0" smtClean="0">
                  <a:solidFill>
                    <a:srgbClr val="376092"/>
                  </a:solidFill>
                  <a:latin typeface="Calibri" charset="0"/>
                </a:rPr>
                <a:t>334m</a:t>
              </a:r>
              <a:r>
                <a:rPr lang="en-US" sz="1000" b="1" dirty="0">
                  <a:solidFill>
                    <a:srgbClr val="376092"/>
                  </a:solidFill>
                  <a:latin typeface="Calibri" charset="0"/>
                </a:rPr>
                <a:t>): </a:t>
              </a:r>
            </a:p>
            <a:p>
              <a:r>
                <a:rPr lang="en-US" sz="1000" dirty="0">
                  <a:solidFill>
                    <a:srgbClr val="376092"/>
                  </a:solidFill>
                  <a:latin typeface="Calibri" charset="0"/>
                </a:rPr>
                <a:t>Ethiopia, Honduras, Kenya, Maldives, Mali, </a:t>
              </a:r>
              <a:r>
                <a:rPr lang="en-US" sz="1000" dirty="0" smtClean="0">
                  <a:solidFill>
                    <a:srgbClr val="376092"/>
                  </a:solidFill>
                  <a:latin typeface="Calibri" charset="0"/>
                </a:rPr>
                <a:t>Nepal</a:t>
              </a:r>
            </a:p>
            <a:p>
              <a:endParaRPr lang="en-US" sz="1000" dirty="0" smtClean="0">
                <a:solidFill>
                  <a:srgbClr val="376092"/>
                </a:solidFill>
                <a:latin typeface="Calibri" charset="0"/>
              </a:endParaRPr>
            </a:p>
            <a:p>
              <a:endParaRPr lang="en-US" sz="1000" dirty="0" smtClean="0">
                <a:latin typeface="Calibri" charset="0"/>
              </a:endParaRPr>
            </a:p>
            <a:p>
              <a:endParaRPr lang="en-US" sz="1000" dirty="0" smtClean="0">
                <a:latin typeface="Calibri" charset="0"/>
              </a:endParaRPr>
            </a:p>
          </p:txBody>
        </p:sp>
        <p:sp>
          <p:nvSpPr>
            <p:cNvPr id="21" name="TextBox 24"/>
            <p:cNvSpPr txBox="1"/>
            <p:nvPr/>
          </p:nvSpPr>
          <p:spPr>
            <a:xfrm>
              <a:off x="221549" y="4344720"/>
              <a:ext cx="3446659" cy="57831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dirty="0" smtClean="0">
                  <a:solidFill>
                    <a:srgbClr val="376092"/>
                  </a:solidFill>
                  <a:latin typeface="Calibri" charset="0"/>
                </a:rPr>
                <a:t>Demonstrate, deploy and renewable energy, energy efficiency, urban transport, commercialization of sustainable energy finance through local banks  </a:t>
              </a:r>
            </a:p>
            <a:p>
              <a:endParaRPr lang="en-US" sz="1000" dirty="0">
                <a:solidFill>
                  <a:srgbClr val="000000"/>
                </a:solidFill>
                <a:latin typeface="Calibri" charset="0"/>
              </a:endParaRPr>
            </a:p>
            <a:p>
              <a:endParaRPr lang="en-US" sz="1000" dirty="0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04490" y="356948"/>
              <a:ext cx="8643493" cy="350838"/>
            </a:xfrm>
            <a:prstGeom prst="rect">
              <a:avLst/>
            </a:prstGeom>
            <a:solidFill>
              <a:srgbClr val="13AB8C"/>
            </a:solidFill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FFFFFF"/>
                  </a:solidFill>
                  <a:latin typeface="Calibri" charset="0"/>
                </a:rPr>
                <a:t>Climate Investment Funds </a:t>
              </a:r>
              <a:r>
                <a:rPr lang="en-US" b="1" dirty="0">
                  <a:solidFill>
                    <a:srgbClr val="FFFFFF"/>
                  </a:solidFill>
                  <a:latin typeface="Calibri" charset="0"/>
                </a:rPr>
                <a:t>(</a:t>
              </a:r>
              <a:r>
                <a:rPr lang="en-US" b="1" dirty="0" smtClean="0">
                  <a:solidFill>
                    <a:srgbClr val="FFFFFF"/>
                  </a:solidFill>
                  <a:latin typeface="Calibri" charset="0"/>
                </a:rPr>
                <a:t>CIF</a:t>
              </a:r>
              <a:r>
                <a:rPr lang="en-US" sz="1600" b="1" dirty="0" smtClean="0">
                  <a:solidFill>
                    <a:srgbClr val="FFFFFF"/>
                  </a:solidFill>
                  <a:latin typeface="Calibri" charset="0"/>
                </a:rPr>
                <a:t>)</a:t>
              </a:r>
              <a:endParaRPr lang="en-GB" sz="1600" b="1" dirty="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03451" y="707786"/>
              <a:ext cx="8641738" cy="34728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GB" sz="1600" dirty="0" smtClean="0">
                  <a:solidFill>
                    <a:schemeClr val="bg1"/>
                  </a:solidFill>
                  <a:latin typeface="Myriad Pro" pitchFamily="34" charset="0"/>
                </a:rPr>
                <a:t>$6.5 billion</a:t>
              </a:r>
              <a:endParaRPr lang="en-GB" sz="1600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  <p:sp>
          <p:nvSpPr>
            <p:cNvPr id="24" name="TextBox 13"/>
            <p:cNvSpPr txBox="1"/>
            <p:nvPr/>
          </p:nvSpPr>
          <p:spPr bwMode="auto">
            <a:xfrm>
              <a:off x="203451" y="4920302"/>
              <a:ext cx="3440353" cy="1046440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 smtClean="0">
                  <a:solidFill>
                    <a:srgbClr val="0E6E5B"/>
                  </a:solidFill>
                  <a:latin typeface="Calibri" charset="0"/>
                </a:rPr>
                <a:t>14 CTF </a:t>
              </a:r>
              <a:r>
                <a:rPr lang="en-US" sz="1000" b="1" dirty="0">
                  <a:solidFill>
                    <a:srgbClr val="0E6E5B"/>
                  </a:solidFill>
                  <a:latin typeface="Calibri" charset="0"/>
                </a:rPr>
                <a:t>Investment Plans ($4.5 billion): </a:t>
              </a:r>
              <a:r>
                <a:rPr lang="en-US" sz="1000" dirty="0">
                  <a:solidFill>
                    <a:srgbClr val="376092"/>
                  </a:solidFill>
                  <a:latin typeface="Calibri" charset="0"/>
                </a:rPr>
                <a:t>Colombia, Egypt, Indonesia, Kazakhstan, Mexico, Morocco,</a:t>
              </a:r>
              <a:r>
                <a:rPr lang="en-US" sz="1000" dirty="0" smtClean="0">
                  <a:solidFill>
                    <a:srgbClr val="376092"/>
                  </a:solidFill>
                  <a:latin typeface="Calibri" charset="0"/>
                </a:rPr>
                <a:t> Nigeria, Philippines</a:t>
              </a:r>
              <a:r>
                <a:rPr lang="en-US" sz="1000" dirty="0">
                  <a:solidFill>
                    <a:srgbClr val="376092"/>
                  </a:solidFill>
                  <a:latin typeface="Calibri" charset="0"/>
                </a:rPr>
                <a:t>, South Africa, Thailand, Turkey, Ukraine, Vietnam; regional MENA Concentrated Solar Power (Algeria, Egypt, Jordan, Morocco, </a:t>
              </a:r>
              <a:r>
                <a:rPr lang="en-US" sz="1000" dirty="0" smtClean="0">
                  <a:solidFill>
                    <a:srgbClr val="376092"/>
                  </a:solidFill>
                  <a:latin typeface="Calibri" charset="0"/>
                </a:rPr>
                <a:t>Tunisia</a:t>
              </a:r>
              <a:endParaRPr lang="en-US" sz="1000" dirty="0" smtClean="0">
                <a:latin typeface="Calibri" charset="0"/>
              </a:endParaRPr>
            </a:p>
            <a:p>
              <a:endParaRPr lang="en-US" sz="1200" dirty="0" smtClean="0">
                <a:latin typeface="Calibri" charset="0"/>
              </a:endParaRPr>
            </a:p>
          </p:txBody>
        </p:sp>
        <p:sp>
          <p:nvSpPr>
            <p:cNvPr id="25" name="TextBox 58"/>
            <p:cNvSpPr txBox="1"/>
            <p:nvPr/>
          </p:nvSpPr>
          <p:spPr>
            <a:xfrm>
              <a:off x="3664991" y="4341455"/>
              <a:ext cx="1876547" cy="589014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dirty="0" smtClean="0">
                  <a:solidFill>
                    <a:srgbClr val="376092"/>
                  </a:solidFill>
                  <a:latin typeface="Calibri" charset="0"/>
                </a:rPr>
                <a:t>Mainstream resilience in development planning</a:t>
              </a:r>
            </a:p>
            <a:p>
              <a:endParaRPr lang="en-US" sz="1000" dirty="0">
                <a:solidFill>
                  <a:srgbClr val="000000"/>
                </a:solidFill>
                <a:latin typeface="Calibri" charset="0"/>
              </a:endParaRPr>
            </a:p>
            <a:p>
              <a:endParaRPr lang="en-US" sz="10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/>
          <p:cNvSpPr txBox="1"/>
          <p:nvPr/>
        </p:nvSpPr>
        <p:spPr>
          <a:xfrm>
            <a:off x="5469480" y="3804748"/>
            <a:ext cx="1617119" cy="18928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376092"/>
                </a:solidFill>
              </a:rPr>
              <a:t>FIP Sub-Committee with 6 recipient and 6 contributor countries as Decision-Making Members; </a:t>
            </a:r>
            <a:r>
              <a:rPr lang="en-US" sz="900" dirty="0" err="1">
                <a:solidFill>
                  <a:srgbClr val="376092"/>
                </a:solidFill>
              </a:rPr>
              <a:t>MDBs</a:t>
            </a:r>
            <a:r>
              <a:rPr lang="en-US" sz="900" dirty="0">
                <a:solidFill>
                  <a:srgbClr val="376092"/>
                </a:solidFill>
              </a:rPr>
              <a:t>, Trustee, UN- REDD </a:t>
            </a:r>
            <a:r>
              <a:rPr lang="en-US" sz="900" dirty="0" err="1">
                <a:solidFill>
                  <a:srgbClr val="376092"/>
                </a:solidFill>
              </a:rPr>
              <a:t>Programme</a:t>
            </a:r>
            <a:r>
              <a:rPr lang="en-US" sz="900" dirty="0">
                <a:solidFill>
                  <a:srgbClr val="376092"/>
                </a:solidFill>
              </a:rPr>
              <a:t>, Forest Carbon Partnership Facility (FCPF), GEF, UNFCCC, 2 self- selected civil society, 2 self- selected indigenous </a:t>
            </a:r>
            <a:r>
              <a:rPr lang="en-US" sz="900" dirty="0" smtClean="0">
                <a:solidFill>
                  <a:srgbClr val="376092"/>
                </a:solidFill>
              </a:rPr>
              <a:t>peoples</a:t>
            </a:r>
            <a:r>
              <a:rPr lang="en-US" sz="900" dirty="0">
                <a:solidFill>
                  <a:srgbClr val="376092"/>
                </a:solidFill>
              </a:rPr>
              <a:t>,</a:t>
            </a:r>
            <a:r>
              <a:rPr lang="en-US" sz="900" dirty="0" smtClean="0">
                <a:solidFill>
                  <a:srgbClr val="376092"/>
                </a:solidFill>
              </a:rPr>
              <a:t> </a:t>
            </a:r>
            <a:r>
              <a:rPr lang="en-US" sz="900" dirty="0">
                <a:solidFill>
                  <a:srgbClr val="376092"/>
                </a:solidFill>
              </a:rPr>
              <a:t>2 self-selected private sector with </a:t>
            </a:r>
            <a:r>
              <a:rPr lang="en-US" sz="800" dirty="0">
                <a:solidFill>
                  <a:srgbClr val="376092"/>
                </a:solidFill>
              </a:rPr>
              <a:t>2 alternates each as Observers</a:t>
            </a:r>
            <a:r>
              <a:rPr lang="en-US" sz="800" dirty="0" smtClean="0">
                <a:solidFill>
                  <a:srgbClr val="376092"/>
                </a:solidFill>
              </a:rPr>
              <a:t>.</a:t>
            </a:r>
            <a:endParaRPr lang="en-US" sz="900" dirty="0" smtClean="0"/>
          </a:p>
          <a:p>
            <a:endParaRPr lang="en-US" sz="900" dirty="0"/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451210" y="11421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rgbClr val="000090"/>
                </a:solidFill>
              </a:rPr>
              <a:t/>
            </a:r>
            <a:br>
              <a:rPr lang="en-US" sz="2000" dirty="0" smtClean="0">
                <a:solidFill>
                  <a:srgbClr val="000090"/>
                </a:solidFill>
              </a:rPr>
            </a:br>
            <a:r>
              <a:rPr lang="en-US" sz="2000" dirty="0" smtClean="0">
                <a:solidFill>
                  <a:srgbClr val="000090"/>
                </a:solidFill>
              </a:rPr>
              <a:t> </a:t>
            </a:r>
            <a:br>
              <a:rPr lang="en-US" sz="2000" dirty="0" smtClean="0">
                <a:solidFill>
                  <a:srgbClr val="000090"/>
                </a:solidFill>
              </a:rPr>
            </a:br>
            <a:endParaRPr lang="en-US" sz="1800" dirty="0">
              <a:solidFill>
                <a:srgbClr val="0E6E5B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1752600"/>
            <a:ext cx="3371906" cy="457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alibri" charset="0"/>
              </a:rPr>
              <a:t>Clean Technology Fund (CTF)</a:t>
            </a:r>
            <a:endParaRPr lang="en-GB" sz="1600" b="1" dirty="0">
              <a:solidFill>
                <a:schemeClr val="tx2">
                  <a:lumMod val="75000"/>
                </a:schemeClr>
              </a:solidFill>
              <a:latin typeface="Calibri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21491" y="1794619"/>
            <a:ext cx="4746112" cy="3508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rgbClr val="17375E"/>
                </a:solidFill>
                <a:latin typeface="Calibri" charset="0"/>
              </a:rPr>
              <a:t>Strategic Climate Fund (SCF)</a:t>
            </a:r>
            <a:endParaRPr lang="en-GB" sz="1600" b="1" dirty="0">
              <a:solidFill>
                <a:srgbClr val="17375E"/>
              </a:solidFill>
              <a:latin typeface="Calibri" charset="0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518703" y="2151255"/>
            <a:ext cx="3415996" cy="9790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17375E"/>
                </a:solidFill>
              </a:rPr>
              <a:t>CTF </a:t>
            </a:r>
            <a:r>
              <a:rPr lang="en-US" sz="1000" dirty="0">
                <a:solidFill>
                  <a:srgbClr val="17375E"/>
                </a:solidFill>
              </a:rPr>
              <a:t>Trust Fund Committee with 8 recipient and 8 contributor countries as Decision-Making Members; 2 </a:t>
            </a:r>
            <a:r>
              <a:rPr lang="en-US" sz="1000" dirty="0" err="1">
                <a:solidFill>
                  <a:srgbClr val="17375E"/>
                </a:solidFill>
              </a:rPr>
              <a:t>MDBs</a:t>
            </a:r>
            <a:r>
              <a:rPr lang="en-US" sz="1000" dirty="0">
                <a:solidFill>
                  <a:srgbClr val="17375E"/>
                </a:solidFill>
              </a:rPr>
              <a:t>, and recipient country when funding is under consideration as Non-Decision- Making Members; </a:t>
            </a:r>
            <a:r>
              <a:rPr lang="en-US" sz="1000" dirty="0" err="1">
                <a:solidFill>
                  <a:srgbClr val="17375E"/>
                </a:solidFill>
              </a:rPr>
              <a:t>MDBs</a:t>
            </a:r>
            <a:r>
              <a:rPr lang="en-US" sz="1000" dirty="0">
                <a:solidFill>
                  <a:srgbClr val="17375E"/>
                </a:solidFill>
              </a:rPr>
              <a:t>, Trustee, GEF, UNDP, UNEP, UNFCCC,</a:t>
            </a:r>
            <a:r>
              <a:rPr lang="en-US" sz="1000" dirty="0" smtClean="0">
                <a:solidFill>
                  <a:srgbClr val="17375E"/>
                </a:solidFill>
              </a:rPr>
              <a:t>  </a:t>
            </a:r>
            <a:r>
              <a:rPr lang="en-US" sz="1000" dirty="0">
                <a:solidFill>
                  <a:srgbClr val="17375E"/>
                </a:solidFill>
              </a:rPr>
              <a:t>4 self-selected civil society and 2 self-selected private sector as Observer</a:t>
            </a:r>
            <a:r>
              <a:rPr lang="en-US" sz="1000" dirty="0">
                <a:solidFill>
                  <a:srgbClr val="376092"/>
                </a:solidFill>
              </a:rPr>
              <a:t>s. </a:t>
            </a:r>
            <a:endParaRPr lang="en-GB" sz="1000" dirty="0">
              <a:solidFill>
                <a:srgbClr val="376092"/>
              </a:solidFill>
              <a:latin typeface="Calibri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985072" y="3130342"/>
            <a:ext cx="1669331" cy="67440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rgbClr val="0E6E5B"/>
                </a:solidFill>
                <a:latin typeface="Calibri" charset="0"/>
              </a:rPr>
              <a:t>Scaling Up Renewable Energy in Low Income Countries (SREP)</a:t>
            </a:r>
            <a:r>
              <a:rPr lang="en-US" sz="1200" dirty="0" smtClean="0">
                <a:solidFill>
                  <a:srgbClr val="CC0000"/>
                </a:solidFill>
                <a:latin typeface="Arial Narrow" charset="0"/>
              </a:rPr>
              <a:t/>
            </a:r>
            <a:br>
              <a:rPr lang="en-US" sz="1200" dirty="0" smtClean="0">
                <a:solidFill>
                  <a:srgbClr val="CC0000"/>
                </a:solidFill>
                <a:latin typeface="Arial Narrow" charset="0"/>
              </a:rPr>
            </a:br>
            <a:endParaRPr lang="en-US" sz="1050" dirty="0" smtClean="0">
              <a:solidFill>
                <a:srgbClr val="000000"/>
              </a:solidFill>
              <a:latin typeface="Calibri" charset="0"/>
            </a:endParaRPr>
          </a:p>
          <a:p>
            <a:pPr algn="ctr"/>
            <a:endParaRPr lang="en-GB" sz="11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05306" y="3130344"/>
            <a:ext cx="1548429" cy="67440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rgbClr val="0E6E5B"/>
                </a:solidFill>
                <a:latin typeface="Calibri" charset="0"/>
              </a:rPr>
              <a:t>Pilot Program </a:t>
            </a:r>
            <a:br>
              <a:rPr lang="en-US" sz="1200" b="1" dirty="0">
                <a:solidFill>
                  <a:srgbClr val="0E6E5B"/>
                </a:solidFill>
                <a:latin typeface="Calibri" charset="0"/>
              </a:rPr>
            </a:br>
            <a:r>
              <a:rPr lang="en-US" sz="1200" b="1" dirty="0">
                <a:solidFill>
                  <a:srgbClr val="0E6E5B"/>
                </a:solidFill>
                <a:latin typeface="Calibri" charset="0"/>
              </a:rPr>
              <a:t>for Climate Resilience (PPCR)</a:t>
            </a:r>
            <a:r>
              <a:rPr lang="en-US" sz="1400" b="1" dirty="0" smtClean="0">
                <a:latin typeface="Arial Narrow" charset="0"/>
              </a:rPr>
              <a:t/>
            </a:r>
            <a:br>
              <a:rPr lang="en-US" sz="1400" b="1" dirty="0" smtClean="0">
                <a:latin typeface="Arial Narrow" charset="0"/>
              </a:rPr>
            </a:br>
            <a:endParaRPr lang="en-GB" sz="105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469481" y="3130343"/>
            <a:ext cx="1601808" cy="67440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rgbClr val="0E6E5B"/>
                </a:solidFill>
                <a:latin typeface="Calibri" charset="0"/>
              </a:rPr>
              <a:t>Forest Investment Program (FIP)</a:t>
            </a:r>
            <a:r>
              <a:rPr lang="en-US" sz="1400" dirty="0" smtClean="0">
                <a:solidFill>
                  <a:srgbClr val="CC0000"/>
                </a:solidFill>
                <a:latin typeface="Calibri" charset="0"/>
              </a:rPr>
              <a:t/>
            </a:r>
            <a:br>
              <a:rPr lang="en-US" sz="1400" dirty="0" smtClean="0">
                <a:solidFill>
                  <a:srgbClr val="CC0000"/>
                </a:solidFill>
                <a:latin typeface="Calibri" charset="0"/>
              </a:rPr>
            </a:br>
            <a:endParaRPr lang="en-GB" sz="105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3909011" y="3804746"/>
            <a:ext cx="1547262" cy="1911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376092"/>
                </a:solidFill>
              </a:rPr>
              <a:t>PPCR </a:t>
            </a:r>
            <a:r>
              <a:rPr lang="en-US" sz="800" dirty="0">
                <a:solidFill>
                  <a:srgbClr val="376092"/>
                </a:solidFill>
              </a:rPr>
              <a:t>Sub-Committee with 6 recipient (pilot) and 6 contributor countries and Adaptation Fund as Decision-Making Members; recipient country when funding</a:t>
            </a:r>
            <a:r>
              <a:rPr lang="en-US" sz="800" dirty="0" smtClean="0">
                <a:solidFill>
                  <a:srgbClr val="376092"/>
                </a:solidFill>
              </a:rPr>
              <a:t> considered </a:t>
            </a:r>
            <a:r>
              <a:rPr lang="en-US" sz="800" dirty="0">
                <a:solidFill>
                  <a:srgbClr val="376092"/>
                </a:solidFill>
              </a:rPr>
              <a:t>as Non- Decision-Making Member; </a:t>
            </a:r>
            <a:r>
              <a:rPr lang="en-US" sz="800" dirty="0" err="1">
                <a:solidFill>
                  <a:srgbClr val="376092"/>
                </a:solidFill>
              </a:rPr>
              <a:t>MDBs</a:t>
            </a:r>
            <a:r>
              <a:rPr lang="en-US" sz="800" dirty="0">
                <a:solidFill>
                  <a:srgbClr val="376092"/>
                </a:solidFill>
              </a:rPr>
              <a:t>, Trustee, GEF, UNDP, UNEP, UNFCCC, and 4 self-selected civil society, 2 self-selected indigenous peoples and 2 self-</a:t>
            </a:r>
            <a:r>
              <a:rPr lang="en-US" sz="800" dirty="0">
                <a:solidFill>
                  <a:schemeClr val="tx2">
                    <a:lumMod val="75000"/>
                  </a:schemeClr>
                </a:solidFill>
              </a:rPr>
              <a:t>selected private sector as Observers.</a:t>
            </a:r>
            <a:r>
              <a:rPr lang="en-US" sz="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endParaRPr lang="en-US" sz="800" dirty="0" smtClean="0"/>
          </a:p>
          <a:p>
            <a:endParaRPr lang="en-US" sz="800" dirty="0"/>
          </a:p>
        </p:txBody>
      </p:sp>
      <p:sp>
        <p:nvSpPr>
          <p:cNvPr id="11" name="Rectangle 10"/>
          <p:cNvSpPr/>
          <p:nvPr/>
        </p:nvSpPr>
        <p:spPr>
          <a:xfrm>
            <a:off x="7048572" y="3804749"/>
            <a:ext cx="1593343" cy="18928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376092"/>
                </a:solidFill>
              </a:rPr>
              <a:t>SREP </a:t>
            </a:r>
            <a:r>
              <a:rPr lang="en-US" sz="800" dirty="0">
                <a:solidFill>
                  <a:srgbClr val="376092"/>
                </a:solidFill>
              </a:rPr>
              <a:t>Sub-Committee with 6 recipient and 6 contributor countries as Decision-Making Members; </a:t>
            </a:r>
            <a:r>
              <a:rPr lang="en-US" sz="800" dirty="0" err="1">
                <a:solidFill>
                  <a:srgbClr val="376092"/>
                </a:solidFill>
              </a:rPr>
              <a:t>MDBs</a:t>
            </a:r>
            <a:r>
              <a:rPr lang="en-US" sz="800" dirty="0">
                <a:solidFill>
                  <a:srgbClr val="376092"/>
                </a:solidFill>
              </a:rPr>
              <a:t>, Trustee, GEF, UNDP, UNEP, UNFCCC, 4 self-selected civil society, 2 self- selected indigenous peoples and 2 self-</a:t>
            </a:r>
            <a:r>
              <a:rPr lang="en-US" sz="800" dirty="0" smtClean="0">
                <a:solidFill>
                  <a:srgbClr val="376092"/>
                </a:solidFill>
              </a:rPr>
              <a:t>selected private </a:t>
            </a:r>
            <a:r>
              <a:rPr lang="en-US" sz="800" dirty="0">
                <a:solidFill>
                  <a:srgbClr val="376092"/>
                </a:solidFill>
              </a:rPr>
              <a:t>sector </a:t>
            </a:r>
            <a:r>
              <a:rPr lang="en-US" sz="800" dirty="0" smtClean="0">
                <a:solidFill>
                  <a:srgbClr val="376092"/>
                </a:solidFill>
              </a:rPr>
              <a:t>as Observers</a:t>
            </a:r>
            <a:r>
              <a:rPr lang="en-US" sz="800" dirty="0">
                <a:solidFill>
                  <a:srgbClr val="376092"/>
                </a:solidFill>
              </a:rPr>
              <a:t>.</a:t>
            </a:r>
            <a:r>
              <a:rPr lang="en-US" sz="800" dirty="0" smtClean="0">
                <a:solidFill>
                  <a:srgbClr val="376092"/>
                </a:solidFill>
              </a:rPr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6"/>
          <p:cNvSpPr txBox="1"/>
          <p:nvPr/>
        </p:nvSpPr>
        <p:spPr>
          <a:xfrm>
            <a:off x="3909511" y="2145457"/>
            <a:ext cx="4758092" cy="98488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376092"/>
                </a:solidFill>
              </a:rPr>
              <a:t>SCF </a:t>
            </a:r>
            <a:r>
              <a:rPr lang="en-US" sz="1000" dirty="0">
                <a:solidFill>
                  <a:srgbClr val="376092"/>
                </a:solidFill>
              </a:rPr>
              <a:t>Trust Fund Committee with 8 recipient and 8 contributor countries as Decision-Making Members; 2 </a:t>
            </a:r>
            <a:r>
              <a:rPr lang="en-US" sz="1000" dirty="0" err="1">
                <a:solidFill>
                  <a:srgbClr val="376092"/>
                </a:solidFill>
              </a:rPr>
              <a:t>MDBs</a:t>
            </a:r>
            <a:r>
              <a:rPr lang="en-US" sz="1000" dirty="0">
                <a:solidFill>
                  <a:srgbClr val="376092"/>
                </a:solidFill>
              </a:rPr>
              <a:t> as Non- Decision-Making Members; </a:t>
            </a:r>
            <a:r>
              <a:rPr lang="en-US" sz="1000" dirty="0" err="1">
                <a:solidFill>
                  <a:srgbClr val="376092"/>
                </a:solidFill>
              </a:rPr>
              <a:t>MDBs</a:t>
            </a:r>
            <a:r>
              <a:rPr lang="en-US" sz="1000" dirty="0">
                <a:solidFill>
                  <a:srgbClr val="376092"/>
                </a:solidFill>
              </a:rPr>
              <a:t>, Trustee, GEF, UNDP, UNEP, UNFCCC, and 4 self-selected civil society, 2 self-selected indigenous peoples and 2 self-selected private sector as Observers</a:t>
            </a:r>
            <a:r>
              <a:rPr lang="en-US" sz="1000" b="1" dirty="0">
                <a:solidFill>
                  <a:srgbClr val="376092"/>
                </a:solidFill>
              </a:rPr>
              <a:t>.</a:t>
            </a:r>
            <a:r>
              <a:rPr lang="en-US" sz="1000" b="1" dirty="0" smtClean="0">
                <a:solidFill>
                  <a:srgbClr val="376092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18703" y="1142157"/>
            <a:ext cx="8174088" cy="6524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17375E"/>
                </a:solidFill>
                <a:latin typeface="+mn-lt"/>
              </a:rPr>
              <a:t>CIF Governance</a:t>
            </a:r>
            <a:endParaRPr lang="en-GB" sz="2000" b="1" dirty="0">
              <a:solidFill>
                <a:srgbClr val="17375E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0610" y="3648057"/>
            <a:ext cx="2984500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E6E5B"/>
                </a:solidFill>
              </a:rPr>
              <a:t> balanced representation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E6E5B"/>
                </a:solidFill>
              </a:rPr>
              <a:t> consensus decisions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0E6E5B"/>
                </a:solidFill>
              </a:rPr>
              <a:t> full stakeholder engagement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Climate Investment Funds and CTF</a:t>
            </a:r>
            <a:r>
              <a:rPr lang="en-US" sz="3200" dirty="0" smtClean="0"/>
              <a:t> Timeline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4800" b="1" dirty="0" smtClean="0"/>
              <a:t>2007</a:t>
            </a:r>
          </a:p>
          <a:p>
            <a:r>
              <a:rPr lang="en-US" sz="4800" dirty="0" smtClean="0"/>
              <a:t>March -- UK Announces Environmental Transformation Fund.  Anticipates development of WB/RDB fund.</a:t>
            </a:r>
          </a:p>
          <a:p>
            <a:r>
              <a:rPr lang="en-US" sz="4800" dirty="0" smtClean="0"/>
              <a:t>September -- US Announces Clean Technology Funding at Major Economies Meeting. </a:t>
            </a:r>
          </a:p>
          <a:p>
            <a:r>
              <a:rPr lang="en-US" sz="4800" dirty="0" smtClean="0"/>
              <a:t>December  –  Bali climate meetings: informal/bilateral consultations</a:t>
            </a:r>
          </a:p>
          <a:p>
            <a:pPr>
              <a:buNone/>
            </a:pPr>
            <a:r>
              <a:rPr lang="en-US" sz="4800" b="1" dirty="0" smtClean="0"/>
              <a:t>2008</a:t>
            </a:r>
          </a:p>
          <a:p>
            <a:r>
              <a:rPr lang="en-US" sz="4800" dirty="0" smtClean="0"/>
              <a:t>January  -- Climate Investment Fund Consultation Paper drafted.  Anticipates 6 month design process.</a:t>
            </a:r>
          </a:p>
          <a:p>
            <a:r>
              <a:rPr lang="en-US" sz="4800" dirty="0" smtClean="0"/>
              <a:t>January 25 – UK/Denmark host consultation meeting, Copenhagen</a:t>
            </a:r>
          </a:p>
          <a:p>
            <a:r>
              <a:rPr lang="en-US" sz="4800" dirty="0" smtClean="0"/>
              <a:t>March 4-5 – Potential Donor Meeting, Paris</a:t>
            </a:r>
          </a:p>
          <a:p>
            <a:r>
              <a:rPr lang="en-US" sz="4800" dirty="0" smtClean="0"/>
              <a:t>April 14-15 --  CIF Design Meeting, IADB, Washington DC</a:t>
            </a:r>
          </a:p>
          <a:p>
            <a:r>
              <a:rPr lang="en-US" sz="4800" dirty="0" smtClean="0"/>
              <a:t>May 21-22 --  CIF Design Meeting, Potsdam.   CIF Design finalized</a:t>
            </a:r>
          </a:p>
          <a:p>
            <a:r>
              <a:rPr lang="en-US" sz="4800" dirty="0" smtClean="0"/>
              <a:t>July 1  – CIF Trust Fund approved by World Bank Board</a:t>
            </a:r>
          </a:p>
          <a:p>
            <a:r>
              <a:rPr lang="en-US" sz="4800" dirty="0" smtClean="0"/>
              <a:t>September 26 – Donors Pledge $6.1 billion to CIF</a:t>
            </a:r>
          </a:p>
          <a:p>
            <a:r>
              <a:rPr lang="en-US" sz="4800" dirty="0" smtClean="0"/>
              <a:t>October – First Partnership Forum and organizational meetings of the Trust Fund Committees</a:t>
            </a:r>
          </a:p>
          <a:p>
            <a:r>
              <a:rPr lang="en-US" sz="4800" i="1" dirty="0" smtClean="0"/>
              <a:t>November  –  CTF Governance Framework Adopted</a:t>
            </a:r>
          </a:p>
          <a:p>
            <a:r>
              <a:rPr lang="en-US" sz="4800" i="1" dirty="0" smtClean="0"/>
              <a:t>November  – CTF Rule of Procedures Adopted</a:t>
            </a:r>
          </a:p>
          <a:p>
            <a:r>
              <a:rPr lang="en-US" sz="4800" i="1" dirty="0" smtClean="0"/>
              <a:t>December  – Guidance for CTF Investment Plans</a:t>
            </a:r>
          </a:p>
          <a:p>
            <a:pPr>
              <a:buNone/>
            </a:pPr>
            <a:r>
              <a:rPr lang="en-US" sz="4800" b="1" dirty="0" smtClean="0"/>
              <a:t>2009</a:t>
            </a:r>
          </a:p>
          <a:p>
            <a:r>
              <a:rPr lang="en-US" sz="4800" dirty="0" smtClean="0"/>
              <a:t>January – Investment Plans for Egypt, Mexico and Turkey Approved</a:t>
            </a:r>
          </a:p>
          <a:p>
            <a:r>
              <a:rPr lang="en-US" sz="4800" i="1" dirty="0" smtClean="0"/>
              <a:t>January -- CTF Guidelines for Private Sector Operations</a:t>
            </a:r>
          </a:p>
          <a:p>
            <a:r>
              <a:rPr lang="en-US" sz="4800" i="1" dirty="0" smtClean="0"/>
              <a:t>February  – Investment Criteria for Public Sector Operations</a:t>
            </a:r>
          </a:p>
          <a:p>
            <a:r>
              <a:rPr lang="en-US" sz="4800" i="1" dirty="0" smtClean="0"/>
              <a:t>May – CTF Financing Products, Terms and Procedures for Public Sector Operations</a:t>
            </a:r>
          </a:p>
          <a:p>
            <a:r>
              <a:rPr lang="en-US" sz="4800" dirty="0" smtClean="0"/>
              <a:t>May – First CTF Projects approved  for Mexico and Turkey</a:t>
            </a:r>
          </a:p>
          <a:p>
            <a:pPr>
              <a:buNone/>
            </a:pPr>
            <a:r>
              <a:rPr lang="en-US" sz="4800" b="1" dirty="0" smtClean="0"/>
              <a:t>2010</a:t>
            </a:r>
          </a:p>
          <a:p>
            <a:r>
              <a:rPr lang="en-US" sz="4800" dirty="0" smtClean="0"/>
              <a:t>March -  Partnership Forum, ADB Manila </a:t>
            </a:r>
          </a:p>
          <a:p>
            <a:r>
              <a:rPr lang="en-US" sz="4800" i="1" dirty="0" smtClean="0"/>
              <a:t>March – CTF Financing Products, Terms and Procedures for Private Sector Operations</a:t>
            </a:r>
          </a:p>
          <a:p>
            <a:r>
              <a:rPr lang="en-US" sz="4800" i="1" dirty="0" smtClean="0"/>
              <a:t>May – Guidelines for Approval and Monitoring of CTF Preparation Grants</a:t>
            </a:r>
          </a:p>
          <a:p>
            <a:r>
              <a:rPr lang="en-US" sz="4800" i="1" dirty="0" smtClean="0"/>
              <a:t>November – CTF Results Framework approved</a:t>
            </a:r>
          </a:p>
          <a:p>
            <a:endParaRPr lang="en-US" sz="2500" i="1" dirty="0"/>
          </a:p>
          <a:p>
            <a:pPr>
              <a:buNone/>
            </a:pPr>
            <a:r>
              <a:rPr lang="en-US" sz="6400" i="1" dirty="0" smtClean="0"/>
              <a:t>By November 2010 CTF  funding was fully committed, with 13 Investment Plans totaling            $4.3 billion endorsed.  The Nigeria IP was also endorsed, pending availability of resources. Fifteen projects included in these investment plans, totaling $888 million, had been approved. </a:t>
            </a:r>
          </a:p>
          <a:p>
            <a:pPr algn="r">
              <a:buNone/>
            </a:pPr>
            <a:endParaRPr lang="en-US" sz="1100" i="1" dirty="0" smtClean="0"/>
          </a:p>
          <a:p>
            <a:pPr algn="r">
              <a:buNone/>
            </a:pPr>
            <a:endParaRPr lang="en-US" sz="1100" i="1" dirty="0" smtClean="0"/>
          </a:p>
          <a:p>
            <a:pPr algn="r">
              <a:buNone/>
            </a:pPr>
            <a:endParaRPr lang="en-US" sz="1100" i="1" dirty="0" smtClean="0"/>
          </a:p>
          <a:p>
            <a:pPr algn="r">
              <a:buNone/>
            </a:pPr>
            <a:endParaRPr lang="en-US" sz="1100" i="1" dirty="0" smtClean="0"/>
          </a:p>
          <a:p>
            <a:pPr algn="r">
              <a:buNone/>
            </a:pPr>
            <a:endParaRPr lang="en-US" sz="1100" i="1" dirty="0" smtClean="0"/>
          </a:p>
          <a:p>
            <a:pPr algn="r">
              <a:buNone/>
            </a:pPr>
            <a:endParaRPr lang="en-US" sz="1100" i="1" dirty="0" smtClean="0"/>
          </a:p>
          <a:p>
            <a:pPr algn="r">
              <a:buNone/>
            </a:pPr>
            <a:endParaRPr lang="en-US" sz="4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en-US" sz="44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February 3, 2011</a:t>
            </a:r>
          </a:p>
          <a:p>
            <a:pPr algn="r">
              <a:buNone/>
            </a:pPr>
            <a:endParaRPr lang="en-US" sz="4800" i="1" dirty="0" smtClean="0">
              <a:solidFill>
                <a:schemeClr val="accent1"/>
              </a:solidFill>
            </a:endParaRPr>
          </a:p>
          <a:p>
            <a:endParaRPr lang="en-US" sz="3000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182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CIF Design Issues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000" b="1" dirty="0" smtClean="0"/>
              <a:t>Business Model – no new institutions</a:t>
            </a:r>
          </a:p>
          <a:p>
            <a:pPr>
              <a:buNone/>
            </a:pPr>
            <a:r>
              <a:rPr lang="en-US" sz="1000" dirty="0" smtClean="0"/>
              <a:t>Trust Fund Committee to set strategy, allocate resources, set criteria for and endorse Investment Plans and approval of TF financing for projects.  </a:t>
            </a:r>
          </a:p>
          <a:p>
            <a:pPr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CIF to rely on MDB capabilities and project appraisal (</a:t>
            </a:r>
            <a:r>
              <a:rPr lang="en-US" sz="1000" dirty="0" err="1" smtClean="0">
                <a:solidFill>
                  <a:srgbClr val="FF0000"/>
                </a:solidFill>
              </a:rPr>
              <a:t>incl</a:t>
            </a:r>
            <a:r>
              <a:rPr lang="en-US" sz="1000" dirty="0" smtClean="0">
                <a:solidFill>
                  <a:srgbClr val="FF0000"/>
                </a:solidFill>
              </a:rPr>
              <a:t> fiduciary/</a:t>
            </a:r>
            <a:r>
              <a:rPr lang="en-US" sz="1000" dirty="0" err="1" smtClean="0">
                <a:solidFill>
                  <a:srgbClr val="FF0000"/>
                </a:solidFill>
              </a:rPr>
              <a:t>env</a:t>
            </a:r>
            <a:r>
              <a:rPr lang="en-US" sz="1000" dirty="0" smtClean="0">
                <a:solidFill>
                  <a:srgbClr val="FF0000"/>
                </a:solidFill>
              </a:rPr>
              <a:t>/social) and decision-making processes.  </a:t>
            </a:r>
            <a:r>
              <a:rPr lang="en-US" sz="1000" dirty="0" smtClean="0"/>
              <a:t>No duplication of approval processes</a:t>
            </a:r>
          </a:p>
          <a:p>
            <a:pPr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Small Program Office</a:t>
            </a:r>
            <a:r>
              <a:rPr lang="en-US" sz="1000" dirty="0" smtClean="0"/>
              <a:t> to facilitate Trust Fund Committee deliberations, support WB/RDB collaboration, and promote learning.  Program Office has no role in screening Investment Plans/projects.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sz="1000" b="1" dirty="0" smtClean="0"/>
              <a:t>Sunset Clause:    </a:t>
            </a:r>
            <a:r>
              <a:rPr lang="en-US" sz="1000" dirty="0" smtClean="0">
                <a:solidFill>
                  <a:srgbClr val="FF0000"/>
                </a:solidFill>
              </a:rPr>
              <a:t>Critical for agreement to proceed with CIF.   </a:t>
            </a:r>
            <a:r>
              <a:rPr lang="en-US" sz="1000" dirty="0" smtClean="0"/>
              <a:t>CIF will “take </a:t>
            </a:r>
            <a:r>
              <a:rPr lang="en-US" sz="1000" dirty="0"/>
              <a:t>necessary steps to conclude its operations once a new financial architecture is </a:t>
            </a:r>
            <a:r>
              <a:rPr lang="en-US" sz="1000" dirty="0" smtClean="0"/>
              <a:t>effective” unless the outcome of the UNFCCC negotiations indicates it is useful to continue its operations</a:t>
            </a:r>
            <a:r>
              <a:rPr lang="en-US" sz="1000" dirty="0" smtClean="0">
                <a:solidFill>
                  <a:srgbClr val="00B050"/>
                </a:solidFill>
              </a:rPr>
              <a:t>. 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sz="1000" b="1" dirty="0" smtClean="0"/>
              <a:t>Link to UNFCCC:</a:t>
            </a:r>
            <a:r>
              <a:rPr lang="en-US" sz="1000" b="1" dirty="0" smtClean="0">
                <a:solidFill>
                  <a:srgbClr val="FF0000"/>
                </a:solidFill>
              </a:rPr>
              <a:t>   </a:t>
            </a:r>
            <a:r>
              <a:rPr lang="en-US" sz="1000" dirty="0" smtClean="0">
                <a:solidFill>
                  <a:srgbClr val="FF0000"/>
                </a:solidFill>
              </a:rPr>
              <a:t>No formal link</a:t>
            </a:r>
            <a:r>
              <a:rPr lang="en-US" sz="1000" dirty="0" smtClean="0"/>
              <a:t>.  CIF would report on progress to UNFCCC</a:t>
            </a:r>
            <a:endParaRPr lang="en-US" sz="1000" b="1" dirty="0"/>
          </a:p>
          <a:p>
            <a:pPr>
              <a:buNone/>
            </a:pPr>
            <a:endParaRPr lang="en-US" sz="1000" b="1" dirty="0"/>
          </a:p>
          <a:p>
            <a:pPr>
              <a:buNone/>
            </a:pPr>
            <a:r>
              <a:rPr lang="en-US" sz="1000" b="1" dirty="0" smtClean="0"/>
              <a:t>Governance</a:t>
            </a:r>
            <a:r>
              <a:rPr lang="en-US" sz="1000" dirty="0" smtClean="0"/>
              <a:t>:   </a:t>
            </a:r>
            <a:r>
              <a:rPr lang="en-US" sz="1000" dirty="0" smtClean="0">
                <a:solidFill>
                  <a:srgbClr val="FF0000"/>
                </a:solidFill>
              </a:rPr>
              <a:t>Balance and number of seats</a:t>
            </a:r>
            <a:r>
              <a:rPr lang="en-US" sz="1000" dirty="0" smtClean="0"/>
              <a:t>.   Role and number of observers.  Selection of TF Committee members and chairs.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sz="1000" b="1" dirty="0" smtClean="0"/>
              <a:t>Decision-making</a:t>
            </a:r>
            <a:r>
              <a:rPr lang="en-US" sz="1000" dirty="0" smtClean="0"/>
              <a:t>:  </a:t>
            </a:r>
            <a:r>
              <a:rPr lang="en-US" sz="1000" dirty="0" smtClean="0">
                <a:solidFill>
                  <a:srgbClr val="FF0000"/>
                </a:solidFill>
              </a:rPr>
              <a:t>Consensus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1000" b="1" dirty="0" smtClean="0"/>
              <a:t>Country Eligibility:   </a:t>
            </a:r>
            <a:r>
              <a:rPr lang="en-US" sz="1000" dirty="0" smtClean="0"/>
              <a:t>ODA eligible and active MDB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sz="1000" b="1" dirty="0" smtClean="0"/>
              <a:t>Financing Terms:   </a:t>
            </a:r>
            <a:r>
              <a:rPr lang="en-US" sz="1000" dirty="0" smtClean="0">
                <a:solidFill>
                  <a:srgbClr val="FF0000"/>
                </a:solidFill>
              </a:rPr>
              <a:t>Grants versus concessional loans/guarantees, and terms.   </a:t>
            </a:r>
            <a:r>
              <a:rPr lang="en-US" sz="1000" dirty="0" smtClean="0"/>
              <a:t>Management of inflows and reflows.</a:t>
            </a:r>
          </a:p>
          <a:p>
            <a:pPr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000" b="1" dirty="0" smtClean="0"/>
              <a:t>CIF Architecture</a:t>
            </a:r>
            <a:r>
              <a:rPr lang="en-US" sz="1000" dirty="0" smtClean="0"/>
              <a:t>:   Number of “Sub-Funds”.   Balance between efficiency (fewer separate funds);  recognition of </a:t>
            </a:r>
            <a:r>
              <a:rPr lang="en-US" sz="1000" dirty="0" err="1" smtClean="0"/>
              <a:t>heterogenity</a:t>
            </a:r>
            <a:r>
              <a:rPr lang="en-US" sz="1000" dirty="0" smtClean="0"/>
              <a:t> of topics (clean energy technologies vs. forestry); and attractiveness for fund-raising.    Minimum pledge to open new fund.  Minimum contribution to be eligible for a “contributor” seat.   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1000" b="1" dirty="0" smtClean="0"/>
              <a:t>Private Sector:    </a:t>
            </a:r>
            <a:r>
              <a:rPr lang="en-US" sz="1000" dirty="0" smtClean="0">
                <a:solidFill>
                  <a:srgbClr val="FF0000"/>
                </a:solidFill>
              </a:rPr>
              <a:t>Should there be a separate window?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1000" b="1" dirty="0" smtClean="0"/>
              <a:t>Investment Criteria:     </a:t>
            </a:r>
            <a:r>
              <a:rPr lang="en-US" sz="1000" dirty="0" smtClean="0">
                <a:solidFill>
                  <a:srgbClr val="FF0000"/>
                </a:solidFill>
              </a:rPr>
              <a:t>Definition of “transformational” investments.   </a:t>
            </a:r>
            <a:r>
              <a:rPr lang="en-US" sz="1000" dirty="0" smtClean="0"/>
              <a:t>Each Fund develops own investment criteria.   </a:t>
            </a:r>
            <a:r>
              <a:rPr lang="en-US" sz="1000" i="1" dirty="0" smtClean="0"/>
              <a:t>Key issues for CTF </a:t>
            </a:r>
            <a:r>
              <a:rPr lang="en-US" sz="1000" dirty="0" smtClean="0"/>
              <a:t>were:   How to ensure that Investment Plans are country driven and not imposing targets outside of UNFCCC framework;  </a:t>
            </a:r>
            <a:r>
              <a:rPr lang="en-US" sz="1000" dirty="0" smtClean="0">
                <a:solidFill>
                  <a:srgbClr val="FF0000"/>
                </a:solidFill>
              </a:rPr>
              <a:t>definition of eligible low carbon actions</a:t>
            </a:r>
            <a:r>
              <a:rPr lang="en-US" sz="1000" dirty="0" smtClean="0"/>
              <a:t>:   clean coal?   gas switching?   energy efficiency in fossil fuel power generation?  role (or not) of CTF financing R&amp;D (e.g. CCS)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1000" b="1" dirty="0" smtClean="0"/>
              <a:t>Resource Allocation:     </a:t>
            </a:r>
            <a:r>
              <a:rPr lang="en-US" sz="1000" dirty="0" smtClean="0">
                <a:solidFill>
                  <a:srgbClr val="FF0000"/>
                </a:solidFill>
              </a:rPr>
              <a:t>No formula.  </a:t>
            </a:r>
            <a:r>
              <a:rPr lang="en-US" sz="1000" i="1" dirty="0" smtClean="0"/>
              <a:t>For CTF</a:t>
            </a:r>
            <a:r>
              <a:rPr lang="en-US" sz="1000" dirty="0" smtClean="0"/>
              <a:t>, decision to limit the number of countries to 20. First-come first-served distortions mitigated by criteria that Investment Plan that satisfied transformational expectations was needed; criteria targeted countries with relatively larger mitigation potential; and expectation that the country list would be regionally balanced.  </a:t>
            </a:r>
            <a:r>
              <a:rPr lang="en-US" sz="1000" i="1" dirty="0" smtClean="0"/>
              <a:t>For other CIF funds</a:t>
            </a:r>
            <a:r>
              <a:rPr lang="en-US" sz="1000" dirty="0" smtClean="0"/>
              <a:t>:   Expert Group given criteria and proposed country list.</a:t>
            </a:r>
          </a:p>
          <a:p>
            <a:pPr>
              <a:buNone/>
            </a:pPr>
            <a:endParaRPr lang="en-US" sz="1000" dirty="0" smtClean="0"/>
          </a:p>
          <a:p>
            <a:pPr algn="r">
              <a:buNone/>
            </a:pPr>
            <a:endParaRPr lang="en-US" sz="1000" dirty="0" smtClean="0"/>
          </a:p>
          <a:p>
            <a:pPr algn="r">
              <a:buNone/>
            </a:pPr>
            <a:r>
              <a:rPr lang="en-US" sz="11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February 3, 2011</a:t>
            </a:r>
          </a:p>
          <a:p>
            <a:pPr>
              <a:buNone/>
            </a:pPr>
            <a:endParaRPr lang="en-US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1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900" b="1" dirty="0" smtClean="0"/>
          </a:p>
          <a:p>
            <a:pPr>
              <a:buNone/>
            </a:pPr>
            <a:endParaRPr lang="en-US" sz="9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172200"/>
            <a:ext cx="175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1261</Words>
  <Application>Microsoft Office PowerPoint</Application>
  <PresentationFormat>On-screen Show (4:3)</PresentationFormat>
  <Paragraphs>119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Climate Investment Funds and CTF Timeline</vt:lpstr>
      <vt:lpstr>CIF Design Issues</vt:lpstr>
    </vt:vector>
  </TitlesOfParts>
  <Company>The Brookings Institution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CIF Timeline</dc:title>
  <dc:creator>ksierra</dc:creator>
  <cp:lastModifiedBy>Athena.Ballesteros</cp:lastModifiedBy>
  <cp:revision>39</cp:revision>
  <dcterms:created xsi:type="dcterms:W3CDTF">2011-01-31T17:00:17Z</dcterms:created>
  <dcterms:modified xsi:type="dcterms:W3CDTF">2011-02-09T18:57:00Z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