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31" r:id="rId2"/>
    <p:sldId id="435" r:id="rId3"/>
    <p:sldId id="437" r:id="rId4"/>
    <p:sldId id="443" r:id="rId5"/>
    <p:sldId id="444" r:id="rId6"/>
    <p:sldId id="447" r:id="rId7"/>
    <p:sldId id="448" r:id="rId8"/>
    <p:sldId id="450" r:id="rId9"/>
    <p:sldId id="451" r:id="rId10"/>
    <p:sldId id="469" r:id="rId11"/>
    <p:sldId id="470" r:id="rId12"/>
    <p:sldId id="472" r:id="rId13"/>
    <p:sldId id="473" r:id="rId14"/>
    <p:sldId id="474" r:id="rId15"/>
    <p:sldId id="438" r:id="rId16"/>
    <p:sldId id="452" r:id="rId17"/>
    <p:sldId id="454" r:id="rId18"/>
    <p:sldId id="468" r:id="rId19"/>
    <p:sldId id="439" r:id="rId20"/>
    <p:sldId id="455" r:id="rId21"/>
    <p:sldId id="457" r:id="rId22"/>
    <p:sldId id="461" r:id="rId23"/>
    <p:sldId id="465" r:id="rId24"/>
    <p:sldId id="475" r:id="rId25"/>
  </p:sldIdLst>
  <p:sldSz cx="9906000" cy="6858000" type="A4"/>
  <p:notesSz cx="6640513" cy="99044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0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66"/>
    <a:srgbClr val="0066FF"/>
    <a:srgbClr val="FFFF00"/>
    <a:srgbClr val="00FF00"/>
    <a:srgbClr val="CC3300"/>
    <a:srgbClr val="66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7" autoAdjust="0"/>
    <p:restoredTop sz="91879" autoAdjust="0"/>
  </p:normalViewPr>
  <p:slideViewPr>
    <p:cSldViewPr showGuides="1">
      <p:cViewPr varScale="1">
        <p:scale>
          <a:sx n="79" d="100"/>
          <a:sy n="79" d="100"/>
        </p:scale>
        <p:origin x="1445" y="6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notesViewPr>
    <p:cSldViewPr showGuides="1">
      <p:cViewPr varScale="1">
        <p:scale>
          <a:sx n="52" d="100"/>
          <a:sy n="52" d="100"/>
        </p:scale>
        <p:origin x="-2664" y="-84"/>
      </p:cViewPr>
      <p:guideLst>
        <p:guide orient="horz" pos="3119"/>
        <p:guide pos="209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65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9" tIns="46665" rIns="93329" bIns="46665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65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9" tIns="46665" rIns="93329" bIns="46665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765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9" tIns="46665" rIns="93329" bIns="46665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63" y="9409113"/>
            <a:ext cx="28765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9" tIns="46665" rIns="93329" bIns="46665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B868279D-BB04-4859-BE73-18E37AF4DF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23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38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defTabSz="90487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46500" y="0"/>
            <a:ext cx="28638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7375" y="706438"/>
            <a:ext cx="5437188" cy="3763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1063" y="4705350"/>
            <a:ext cx="484981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8638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defTabSz="90487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46500" y="9410700"/>
            <a:ext cx="28638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/>
            </a:lvl1pPr>
          </a:lstStyle>
          <a:p>
            <a:pPr>
              <a:defRPr/>
            </a:pPr>
            <a:fld id="{E1F21D5C-4B6A-43D1-BF43-7E7A5EA4C5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91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DFF8D-D18E-4315-B5E3-4A9CDB4955C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42950"/>
            <a:ext cx="5365750" cy="37147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703763"/>
            <a:ext cx="4868863" cy="44577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99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the objective of </a:t>
            </a:r>
            <a:r>
              <a:rPr lang="en-US"/>
              <a:t>the Convention </a:t>
            </a:r>
            <a:r>
              <a:rPr lang="en-US" dirty="0"/>
              <a:t>and Paris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21D5C-4B6A-43D1-BF43-7E7A5EA4C5F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97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8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38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28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36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45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133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569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21D5C-4B6A-43D1-BF43-7E7A5EA4C5F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79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5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58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1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08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155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85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24CE-5E1E-428E-8E50-71457F5EB1A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5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FD14-EA5E-4F4A-8071-A9BF468EBE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56A5-A79F-4B08-A948-6B00011390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6063-E8DB-456B-B89B-5FA5092421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A0DF-A303-4404-B49D-953B76B6FF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9EA78-8153-447C-B6ED-C70C2A0D7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96F4E-F63F-425B-B962-4D38C6732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32345-0C0C-4EB9-B3B6-200DBA18B1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2709-9178-4553-8FDC-5F634DE481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4FE7A-9DD8-44A4-9DB2-8C4ADC59B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F631E-F71E-4CB7-BA21-661E123F7A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78116-C083-4300-A560-95FC7B46F1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4B39A9-C8F8-4367-8097-A1AD61D851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9020175" y="1268413"/>
            <a:ext cx="6858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eaLnBrk="0" hangingPunct="0">
              <a:defRPr/>
            </a:pPr>
            <a:r>
              <a:rPr lang="en-GB" sz="2600">
                <a:solidFill>
                  <a:srgbClr val="800080"/>
                </a:solidFill>
                <a:latin typeface="Gill Sans" pitchFamily="34" charset="0"/>
              </a:rPr>
              <a:t>european capacity building initiative ecbi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r="1465" b="1465"/>
          <a:stretch>
            <a:fillRect/>
          </a:stretch>
        </p:blipFill>
        <p:spPr bwMode="auto">
          <a:xfrm>
            <a:off x="8699500" y="188913"/>
            <a:ext cx="9683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000">
              <a:solidFill>
                <a:srgbClr val="000099"/>
              </a:solidFill>
              <a:latin typeface="Gill Sans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804989" y="2579470"/>
            <a:ext cx="75612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660066"/>
                </a:solidFill>
                <a:latin typeface="Gill Sans MT" pitchFamily="34" charset="0"/>
              </a:rPr>
              <a:t>Becoming a UNFCCC delegate:</a:t>
            </a:r>
          </a:p>
          <a:p>
            <a:pPr eaLnBrk="0" hangingPunct="0"/>
            <a:r>
              <a:rPr lang="en-GB" sz="2800" b="1" dirty="0">
                <a:solidFill>
                  <a:srgbClr val="660066"/>
                </a:solidFill>
                <a:latin typeface="Gill Sans MT" pitchFamily="34" charset="0"/>
              </a:rPr>
              <a:t>What you need to know</a:t>
            </a:r>
          </a:p>
          <a:p>
            <a:pPr eaLnBrk="0" hangingPunct="0"/>
            <a:endParaRPr lang="en-GB" sz="2800" dirty="0">
              <a:solidFill>
                <a:srgbClr val="660066"/>
              </a:solidFill>
              <a:latin typeface="Gill Sans MT" pitchFamily="34" charset="0"/>
            </a:endParaRPr>
          </a:p>
          <a:p>
            <a:pPr eaLnBrk="0" hangingPunct="0"/>
            <a:r>
              <a:rPr lang="en-GB" sz="2800" b="1" dirty="0">
                <a:solidFill>
                  <a:srgbClr val="660066"/>
                </a:solidFill>
                <a:latin typeface="Gill Sans MT" pitchFamily="34" charset="0"/>
              </a:rPr>
              <a:t>Stella Gama</a:t>
            </a:r>
          </a:p>
          <a:p>
            <a:pPr eaLnBrk="0" hangingPunct="0"/>
            <a:r>
              <a:rPr lang="en-GB" sz="2800" dirty="0">
                <a:solidFill>
                  <a:srgbClr val="660066"/>
                </a:solidFill>
                <a:latin typeface="Gill Sans MT" pitchFamily="34" charset="0"/>
              </a:rPr>
              <a:t>Malawi</a:t>
            </a:r>
          </a:p>
          <a:p>
            <a:pPr eaLnBrk="0" hangingPunct="0"/>
            <a:r>
              <a:rPr lang="en-GB" b="1" dirty="0">
                <a:solidFill>
                  <a:srgbClr val="660066"/>
                </a:solidFill>
                <a:latin typeface="Gill Sans MT" pitchFamily="34" charset="0"/>
              </a:rPr>
              <a:t>Janna Tenzing </a:t>
            </a:r>
          </a:p>
          <a:p>
            <a:pPr eaLnBrk="0" hangingPunct="0"/>
            <a:r>
              <a:rPr lang="en-GB" dirty="0">
                <a:solidFill>
                  <a:srgbClr val="660066"/>
                </a:solidFill>
                <a:latin typeface="Gill Sans MT" pitchFamily="34" charset="0"/>
              </a:rPr>
              <a:t>International Institute for Environment and Development</a:t>
            </a:r>
            <a:endParaRPr lang="en-US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209675" cy="6858000"/>
          </a:xfrm>
          <a:prstGeom prst="rect">
            <a:avLst/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1116013" cy="68580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2F002F"/>
              </a:gs>
              <a:gs pos="100000">
                <a:srgbClr val="660066"/>
              </a:gs>
            </a:gsLst>
            <a:lin ang="0" scaled="1"/>
          </a:gra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 rot="5400000">
            <a:off x="-2814637" y="29337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6838"/>
            <a:r>
              <a:rPr lang="en-GB" sz="3500">
                <a:solidFill>
                  <a:schemeClr val="bg1"/>
                </a:solidFill>
                <a:latin typeface="Gill Sans MT" pitchFamily="34" charset="0"/>
              </a:rPr>
              <a:t>european capacity building initiative</a:t>
            </a:r>
            <a:endParaRPr lang="fr-FR" sz="3500">
              <a:solidFill>
                <a:schemeClr val="bg1"/>
              </a:solidFill>
              <a:latin typeface="Gill Sans MT" pitchFamily="34" charset="0"/>
            </a:endParaRPr>
          </a:p>
          <a:p>
            <a:pPr indent="96838"/>
            <a:r>
              <a:rPr lang="fr-FR">
                <a:solidFill>
                  <a:schemeClr val="bg1"/>
                </a:solidFill>
                <a:latin typeface="Gill Sans MT" pitchFamily="34" charset="0"/>
              </a:rPr>
              <a:t>initiative européenne de renforcement des capacités</a:t>
            </a:r>
            <a:endParaRPr lang="en-GB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1244600" y="803275"/>
            <a:ext cx="866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096000" algn="r"/>
              </a:tabLst>
            </a:pPr>
            <a:r>
              <a:rPr lang="fr-FR" sz="8000" dirty="0">
                <a:solidFill>
                  <a:srgbClr val="660066"/>
                </a:solidFill>
                <a:latin typeface="Gill Sans MT" pitchFamily="34" charset="0"/>
              </a:rPr>
              <a:t>	</a:t>
            </a:r>
            <a:r>
              <a:rPr lang="fr-FR" sz="8000" dirty="0" err="1">
                <a:solidFill>
                  <a:srgbClr val="660066"/>
                </a:solidFill>
                <a:latin typeface="Gill Sans MT" pitchFamily="34" charset="0"/>
              </a:rPr>
              <a:t>ecbi</a:t>
            </a:r>
            <a:r>
              <a:rPr lang="fr-FR" sz="5400" dirty="0">
                <a:solidFill>
                  <a:srgbClr val="660066"/>
                </a:solidFill>
                <a:latin typeface="Gill Sans MT" pitchFamily="34" charset="0"/>
              </a:rPr>
              <a:t>	</a:t>
            </a:r>
            <a:endParaRPr lang="en-GB" sz="5400" dirty="0">
              <a:solidFill>
                <a:srgbClr val="660066"/>
              </a:solidFill>
              <a:latin typeface="Gill Sans MT" pitchFamily="34" charset="0"/>
            </a:endParaRPr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3" cstate="print"/>
          <a:srcRect r="1465" b="1465"/>
          <a:stretch>
            <a:fillRect/>
          </a:stretch>
        </p:blipFill>
        <p:spPr bwMode="auto">
          <a:xfrm>
            <a:off x="7691438" y="325438"/>
            <a:ext cx="15462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1749425" y="5695950"/>
            <a:ext cx="74882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660066"/>
                </a:solidFill>
                <a:latin typeface="Gill Sans MT" pitchFamily="34" charset="0"/>
              </a:rPr>
              <a:t>for sustained capacity building in support of international climate change negotiations</a:t>
            </a:r>
            <a:endParaRPr lang="fr-FR" sz="1600" dirty="0">
              <a:solidFill>
                <a:srgbClr val="660066"/>
              </a:solidFill>
              <a:latin typeface="Gill Sans MT" pitchFamily="34" charset="0"/>
            </a:endParaRPr>
          </a:p>
          <a:p>
            <a:pPr>
              <a:spcBef>
                <a:spcPts val="600"/>
              </a:spcBef>
            </a:pPr>
            <a:r>
              <a:rPr lang="fr-FR" sz="1600" dirty="0">
                <a:solidFill>
                  <a:srgbClr val="660066"/>
                </a:solidFill>
                <a:latin typeface="Gill Sans MT" pitchFamily="34" charset="0"/>
              </a:rPr>
              <a:t>pour un renforcement durable des capacités en appui aux négociations internationales sur les changements climatiques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972A7-35BB-45EB-B8EB-80903411507D}"/>
              </a:ext>
            </a:extLst>
          </p:cNvPr>
          <p:cNvSpPr/>
          <p:nvPr/>
        </p:nvSpPr>
        <p:spPr>
          <a:xfrm>
            <a:off x="1208585" y="2960949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660066"/>
                </a:solidFill>
                <a:latin typeface="Gill Sans" pitchFamily="34" charset="0"/>
              </a:rPr>
              <a:t>II</a:t>
            </a:r>
            <a:r>
              <a:rPr lang="en-GB" b="1" dirty="0">
                <a:solidFill>
                  <a:srgbClr val="660066"/>
                </a:solidFill>
                <a:latin typeface="Gill Sans" pitchFamily="34" charset="0"/>
              </a:rPr>
              <a:t>. </a:t>
            </a:r>
            <a:r>
              <a:rPr lang="en-GB" sz="4800" b="1" dirty="0">
                <a:solidFill>
                  <a:srgbClr val="660066"/>
                </a:solidFill>
                <a:latin typeface="Gill Sans" pitchFamily="34" charset="0"/>
              </a:rPr>
              <a:t>What’s at stake </a:t>
            </a:r>
            <a:endParaRPr lang="en-GB" b="1" dirty="0">
              <a:solidFill>
                <a:srgbClr val="660066"/>
              </a:solidFill>
              <a:latin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8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5C14-57B2-4769-83B7-CD4C3601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Where are we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8069D-7E61-488A-B88C-7CC4C8F5E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Since pre-industrial times, human activities have caused approximately 1.0°C of global warming.</a:t>
            </a:r>
          </a:p>
          <a:p>
            <a:r>
              <a:rPr lang="en-US" dirty="0"/>
              <a:t>Already seeing consequences for people, nature and livelihoods</a:t>
            </a:r>
          </a:p>
          <a:p>
            <a:r>
              <a:rPr lang="en-US" dirty="0"/>
              <a:t>At current rate, would reach 1.5°C between around 2030 and 2050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62EBD-A907-4BF4-AE47-7DADA9C75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National pledges are not enough to limit warming to 1.5°C </a:t>
            </a:r>
          </a:p>
          <a:p>
            <a:r>
              <a:rPr lang="en-US" sz="2800" dirty="0"/>
              <a:t>• Avoiding warming of more than 1.5°C would require carbon dioxide emissions to decline substantially before 2030</a:t>
            </a:r>
          </a:p>
          <a:p>
            <a:r>
              <a:rPr lang="en-US" sz="2800" dirty="0"/>
              <a:t>Close emission gap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7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21BDD6-D652-42CD-940E-91918CF1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609599"/>
            <a:ext cx="8420100" cy="1828801"/>
          </a:xfrm>
        </p:spPr>
        <p:txBody>
          <a:bodyPr/>
          <a:lstStyle/>
          <a:p>
            <a:br>
              <a:rPr lang="en-US" dirty="0"/>
            </a:br>
            <a:r>
              <a:rPr lang="en-US" sz="3600" dirty="0"/>
              <a:t>Emergence and intensity of regional climate change hot spots</a:t>
            </a:r>
            <a:br>
              <a:rPr lang="en-US" sz="3600" dirty="0"/>
            </a:br>
            <a:r>
              <a:rPr lang="en-US" sz="3600" dirty="0"/>
              <a:t>West African and the Sahel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350519-3077-4EA4-8BE0-2A91A0899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438400"/>
            <a:ext cx="8294006" cy="405652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FF46C2-0B1F-4D43-A8EF-9FEA31D3F043}"/>
              </a:ext>
            </a:extLst>
          </p:cNvPr>
          <p:cNvSpPr txBox="1"/>
          <p:nvPr/>
        </p:nvSpPr>
        <p:spPr>
          <a:xfrm>
            <a:off x="742950" y="2636912"/>
            <a:ext cx="337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Warming of 1.5°C or less </a:t>
            </a:r>
          </a:p>
          <a:p>
            <a:r>
              <a:rPr lang="en-US" dirty="0">
                <a:highlight>
                  <a:srgbClr val="FFFF00"/>
                </a:highlight>
              </a:rPr>
              <a:t>Warming of 1.5ºC-2°C </a:t>
            </a:r>
          </a:p>
          <a:p>
            <a:r>
              <a:rPr lang="en-US" dirty="0">
                <a:highlight>
                  <a:srgbClr val="FF0000"/>
                </a:highlight>
              </a:rPr>
              <a:t>Warming &gt; 2°C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E1D09C-8EA4-4F66-ACF3-F58D6E7AE742}"/>
              </a:ext>
            </a:extLst>
          </p:cNvPr>
          <p:cNvSpPr txBox="1"/>
          <p:nvPr/>
        </p:nvSpPr>
        <p:spPr>
          <a:xfrm>
            <a:off x="5859033" y="2476204"/>
            <a:ext cx="330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IPCC SR1.5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D72C8B-E6C2-4F4F-B24F-742904AD6B0B}"/>
              </a:ext>
            </a:extLst>
          </p:cNvPr>
          <p:cNvSpPr txBox="1"/>
          <p:nvPr/>
        </p:nvSpPr>
        <p:spPr>
          <a:xfrm>
            <a:off x="869044" y="4038337"/>
            <a:ext cx="874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Hot nights, longer, more frequent heat waves: </a:t>
            </a:r>
            <a:r>
              <a:rPr lang="en-US" dirty="0">
                <a:highlight>
                  <a:srgbClr val="00FF00"/>
                </a:highlight>
              </a:rPr>
              <a:t>Likely Increase</a:t>
            </a:r>
            <a:r>
              <a:rPr lang="en-US" dirty="0"/>
              <a:t>; </a:t>
            </a:r>
          </a:p>
          <a:p>
            <a:r>
              <a:rPr lang="en-US" dirty="0">
                <a:highlight>
                  <a:srgbClr val="FFFF00"/>
                </a:highlight>
              </a:rPr>
              <a:t>L further Incr.</a:t>
            </a:r>
            <a:r>
              <a:rPr lang="en-US" dirty="0"/>
              <a:t>; </a:t>
            </a:r>
            <a:r>
              <a:rPr lang="en-US" dirty="0">
                <a:highlight>
                  <a:srgbClr val="FF0000"/>
                </a:highlight>
              </a:rPr>
              <a:t>VL substantial Incr</a:t>
            </a:r>
            <a:r>
              <a:rPr lang="en-US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Decrease in maize and sorghum production: </a:t>
            </a:r>
            <a:r>
              <a:rPr lang="en-US" dirty="0">
                <a:highlight>
                  <a:srgbClr val="00FF00"/>
                </a:highlight>
              </a:rPr>
              <a:t>L, about 40% Decreased suitable area</a:t>
            </a:r>
            <a:r>
              <a:rPr lang="en-US" dirty="0"/>
              <a:t>; </a:t>
            </a:r>
            <a:r>
              <a:rPr lang="en-US" dirty="0">
                <a:highlight>
                  <a:srgbClr val="FFFF00"/>
                </a:highlight>
              </a:rPr>
              <a:t>L larger </a:t>
            </a:r>
            <a:r>
              <a:rPr lang="en-US" dirty="0"/>
              <a:t>; </a:t>
            </a:r>
            <a:r>
              <a:rPr lang="en-US" dirty="0">
                <a:highlight>
                  <a:srgbClr val="FF0000"/>
                </a:highlight>
              </a:rPr>
              <a:t>major regional food insecurities (MC)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Undernutrition risks :</a:t>
            </a:r>
            <a:r>
              <a:rPr lang="en-US" dirty="0">
                <a:highlight>
                  <a:srgbClr val="00FF00"/>
                </a:highlight>
              </a:rPr>
              <a:t> increased</a:t>
            </a:r>
            <a:r>
              <a:rPr lang="en-US" dirty="0"/>
              <a:t>; </a:t>
            </a:r>
            <a:r>
              <a:rPr lang="en-US" dirty="0">
                <a:highlight>
                  <a:srgbClr val="FFFF00"/>
                </a:highlight>
              </a:rPr>
              <a:t>higher</a:t>
            </a:r>
            <a:r>
              <a:rPr lang="en-US" dirty="0"/>
              <a:t>; </a:t>
            </a:r>
            <a:r>
              <a:rPr lang="en-US" dirty="0">
                <a:highlight>
                  <a:srgbClr val="FF0000"/>
                </a:highlight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362623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B502-035C-42BC-B8D2-6FC04A17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0"/>
            <a:ext cx="8420100" cy="908720"/>
          </a:xfrm>
        </p:spPr>
        <p:txBody>
          <a:bodyPr/>
          <a:lstStyle/>
          <a:p>
            <a:r>
              <a:rPr lang="en-US" dirty="0"/>
              <a:t>Southern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6DF7F-1B08-4C29-A13D-CF693868C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908720"/>
            <a:ext cx="8420100" cy="5187280"/>
          </a:xfrm>
        </p:spPr>
        <p:txBody>
          <a:bodyPr/>
          <a:lstStyle/>
          <a:p>
            <a:r>
              <a:rPr lang="en-US" dirty="0"/>
              <a:t>Water availability: </a:t>
            </a:r>
            <a:r>
              <a:rPr lang="en-US" dirty="0">
                <a:highlight>
                  <a:srgbClr val="00FF00"/>
                </a:highlight>
              </a:rPr>
              <a:t>reductions (MC); </a:t>
            </a:r>
            <a:r>
              <a:rPr lang="en-US" dirty="0">
                <a:highlight>
                  <a:srgbClr val="FFFF00"/>
                </a:highlight>
              </a:rPr>
              <a:t>larger reductions (MC)</a:t>
            </a:r>
            <a:r>
              <a:rPr lang="en-US" dirty="0"/>
              <a:t>; </a:t>
            </a:r>
            <a:r>
              <a:rPr lang="en-US" dirty="0">
                <a:highlight>
                  <a:srgbClr val="FF0000"/>
                </a:highlight>
              </a:rPr>
              <a:t>large reductions (MC) </a:t>
            </a:r>
          </a:p>
          <a:p>
            <a:r>
              <a:rPr lang="en-US" dirty="0"/>
              <a:t># of hot nights and incr. heat waves : </a:t>
            </a:r>
            <a:r>
              <a:rPr lang="en-US" dirty="0">
                <a:highlight>
                  <a:srgbClr val="00FF00"/>
                </a:highlight>
              </a:rPr>
              <a:t>increases (HC)</a:t>
            </a:r>
            <a:r>
              <a:rPr lang="en-US" dirty="0"/>
              <a:t>; </a:t>
            </a:r>
            <a:r>
              <a:rPr lang="en-US" dirty="0">
                <a:highlight>
                  <a:srgbClr val="FFFF00"/>
                </a:highlight>
              </a:rPr>
              <a:t>further increase (HC); </a:t>
            </a:r>
            <a:r>
              <a:rPr lang="en-US" dirty="0">
                <a:highlight>
                  <a:srgbClr val="FF0000"/>
                </a:highlight>
              </a:rPr>
              <a:t>drastic increase (HC) </a:t>
            </a:r>
          </a:p>
          <a:p>
            <a:r>
              <a:rPr lang="en-US" dirty="0"/>
              <a:t>Increased mortality from heat-waves: </a:t>
            </a:r>
            <a:r>
              <a:rPr lang="en-US" dirty="0">
                <a:highlight>
                  <a:srgbClr val="00FF00"/>
                </a:highlight>
              </a:rPr>
              <a:t>high risks</a:t>
            </a:r>
            <a:r>
              <a:rPr lang="en-US" dirty="0"/>
              <a:t>; </a:t>
            </a:r>
            <a:r>
              <a:rPr lang="en-US" dirty="0">
                <a:highlight>
                  <a:srgbClr val="FFFF00"/>
                </a:highlight>
              </a:rPr>
              <a:t>higher risks (HC); </a:t>
            </a:r>
            <a:r>
              <a:rPr lang="en-US" dirty="0">
                <a:highlight>
                  <a:srgbClr val="FF0000"/>
                </a:highlight>
              </a:rPr>
              <a:t>substantial impact on health and mortality (HC) </a:t>
            </a:r>
          </a:p>
          <a:p>
            <a:r>
              <a:rPr lang="en-US" dirty="0"/>
              <a:t>Undernutrition / dryland agriculture and livestock: </a:t>
            </a:r>
            <a:r>
              <a:rPr lang="en-US" dirty="0">
                <a:highlight>
                  <a:srgbClr val="00FF00"/>
                </a:highlight>
              </a:rPr>
              <a:t>high risk</a:t>
            </a:r>
            <a:r>
              <a:rPr lang="en-US" dirty="0"/>
              <a:t>; </a:t>
            </a:r>
            <a:r>
              <a:rPr lang="en-US" dirty="0">
                <a:highlight>
                  <a:srgbClr val="FFFF00"/>
                </a:highlight>
              </a:rPr>
              <a:t>higher risk </a:t>
            </a:r>
            <a:r>
              <a:rPr lang="en-US" dirty="0"/>
              <a:t>(HC); </a:t>
            </a:r>
            <a:r>
              <a:rPr lang="en-US" dirty="0">
                <a:highlight>
                  <a:srgbClr val="FF0000"/>
                </a:highlight>
              </a:rPr>
              <a:t>very high risks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5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3C2A-DCEF-4D6F-B46E-4E7E9CE8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98D96-55B9-4250-BD2C-D96C390B5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actions need to be undertaken by</a:t>
            </a:r>
          </a:p>
          <a:p>
            <a:pPr lvl="1"/>
            <a:r>
              <a:rPr lang="en-US" dirty="0"/>
              <a:t>the world </a:t>
            </a:r>
          </a:p>
          <a:p>
            <a:pPr lvl="1"/>
            <a:r>
              <a:rPr lang="en-US" dirty="0"/>
              <a:t>Africa </a:t>
            </a:r>
          </a:p>
          <a:p>
            <a:pPr marL="457200" lvl="1" indent="0">
              <a:buNone/>
            </a:pPr>
            <a:r>
              <a:rPr lang="en-US" dirty="0"/>
              <a:t>(emissions, resilience)</a:t>
            </a:r>
          </a:p>
          <a:p>
            <a:r>
              <a:rPr lang="en-US" dirty="0"/>
              <a:t>What is the support required</a:t>
            </a:r>
          </a:p>
          <a:p>
            <a:r>
              <a:rPr lang="en-US" dirty="0"/>
              <a:t>Africa’s message to the world</a:t>
            </a:r>
          </a:p>
          <a:p>
            <a:r>
              <a:rPr lang="en-US" dirty="0"/>
              <a:t>My role as a negotiator, how to frame message</a:t>
            </a:r>
          </a:p>
        </p:txBody>
      </p:sp>
    </p:spTree>
    <p:extLst>
      <p:ext uri="{BB962C8B-B14F-4D97-AF65-F5344CB8AC3E}">
        <p14:creationId xmlns:p14="http://schemas.microsoft.com/office/powerpoint/2010/main" val="366697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04528" y="2924944"/>
            <a:ext cx="8172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60066"/>
                </a:solidFill>
                <a:latin typeface="Gill Sans" pitchFamily="34" charset="0"/>
              </a:rPr>
              <a:t>III. Governance structure</a:t>
            </a:r>
          </a:p>
        </p:txBody>
      </p:sp>
    </p:spTree>
    <p:extLst>
      <p:ext uri="{BB962C8B-B14F-4D97-AF65-F5344CB8AC3E}">
        <p14:creationId xmlns:p14="http://schemas.microsoft.com/office/powerpoint/2010/main" val="221051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80492" y="584684"/>
            <a:ext cx="8172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60066"/>
                </a:solidFill>
                <a:latin typeface="Gill Sans" pitchFamily="34" charset="0"/>
              </a:rPr>
              <a:t>Supreme decision-making bodies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9137" y="1664804"/>
            <a:ext cx="8061035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2400" b="1" kern="0" dirty="0">
                <a:latin typeface="Giles sans"/>
              </a:rPr>
              <a:t>Conference of the Parties</a:t>
            </a:r>
            <a:r>
              <a:rPr lang="en-GB" sz="2400" kern="0" dirty="0">
                <a:latin typeface="Giles sans"/>
              </a:rPr>
              <a:t> </a:t>
            </a:r>
            <a:r>
              <a:rPr lang="en-GB" sz="2400" b="1" kern="0" dirty="0">
                <a:latin typeface="Giles sans"/>
              </a:rPr>
              <a:t>(COP)</a:t>
            </a:r>
          </a:p>
          <a:p>
            <a:pPr algn="just"/>
            <a:r>
              <a:rPr lang="en-GB" sz="2400" kern="0" dirty="0">
                <a:latin typeface="Giles sans"/>
              </a:rPr>
              <a:t>Conference of the Parties serving as the Meeting of the Parties to the </a:t>
            </a:r>
            <a:r>
              <a:rPr lang="en-GB" sz="2400" b="1" kern="0" dirty="0">
                <a:latin typeface="Giles sans"/>
              </a:rPr>
              <a:t>Kyoto Protocol (CMP)</a:t>
            </a:r>
          </a:p>
          <a:p>
            <a:pPr algn="just"/>
            <a:r>
              <a:rPr lang="en-GB" sz="2400" kern="0" dirty="0">
                <a:latin typeface="Giles sans"/>
              </a:rPr>
              <a:t>Conference of the Parties serving as the Meeting of the Parties to the </a:t>
            </a:r>
            <a:r>
              <a:rPr lang="en-GB" sz="2400" b="1" kern="0" dirty="0">
                <a:latin typeface="Giles sans"/>
              </a:rPr>
              <a:t>Paris Agreement (CMA)</a:t>
            </a:r>
          </a:p>
          <a:p>
            <a:pPr algn="just"/>
            <a:endParaRPr lang="en-GB" sz="2400" b="1" kern="0" dirty="0">
              <a:latin typeface="Giles san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1591CE2-B549-4B84-B022-B4801464B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37099"/>
              </p:ext>
            </p:extLst>
          </p:nvPr>
        </p:nvGraphicFramePr>
        <p:xfrm>
          <a:off x="668524" y="3861048"/>
          <a:ext cx="7771648" cy="22682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85824">
                  <a:extLst>
                    <a:ext uri="{9D8B030D-6E8A-4147-A177-3AD203B41FA5}">
                      <a16:colId xmlns:a16="http://schemas.microsoft.com/office/drawing/2014/main" val="1346172220"/>
                    </a:ext>
                  </a:extLst>
                </a:gridCol>
                <a:gridCol w="3885824">
                  <a:extLst>
                    <a:ext uri="{9D8B030D-6E8A-4147-A177-3AD203B41FA5}">
                      <a16:colId xmlns:a16="http://schemas.microsoft.com/office/drawing/2014/main" val="3145202647"/>
                    </a:ext>
                  </a:extLst>
                </a:gridCol>
              </a:tblGrid>
              <a:tr h="2268252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800" kern="0" dirty="0"/>
                        <a:t>2018 Katowice, Poland </a:t>
                      </a:r>
                    </a:p>
                    <a:p>
                      <a:pPr algn="just"/>
                      <a:r>
                        <a:rPr lang="en-GB" sz="2800" kern="0" dirty="0"/>
                        <a:t>COP24</a:t>
                      </a:r>
                    </a:p>
                    <a:p>
                      <a:pPr algn="just"/>
                      <a:r>
                        <a:rPr lang="en-GB" sz="2800" kern="0" dirty="0"/>
                        <a:t>CMP14</a:t>
                      </a:r>
                    </a:p>
                    <a:p>
                      <a:pPr algn="just"/>
                      <a:r>
                        <a:rPr lang="en-GB" sz="2800" kern="0" dirty="0"/>
                        <a:t>CMA1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800" b="1" kern="0" dirty="0">
                          <a:latin typeface="Giles sans"/>
                        </a:rPr>
                        <a:t>2019 Santiago, Chile</a:t>
                      </a:r>
                    </a:p>
                    <a:p>
                      <a:pPr algn="just"/>
                      <a:r>
                        <a:rPr lang="en-GB" sz="2800" b="1" kern="0" dirty="0">
                          <a:latin typeface="Giles sans"/>
                        </a:rPr>
                        <a:t>COP25</a:t>
                      </a:r>
                    </a:p>
                    <a:p>
                      <a:pPr algn="just"/>
                      <a:r>
                        <a:rPr lang="en-GB" sz="2800" b="1" kern="0" dirty="0">
                          <a:latin typeface="Giles sans"/>
                        </a:rPr>
                        <a:t>CMP15</a:t>
                      </a:r>
                    </a:p>
                    <a:p>
                      <a:pPr algn="just"/>
                      <a:r>
                        <a:rPr lang="en-GB" sz="2800" b="1" kern="0" dirty="0">
                          <a:latin typeface="Giles sans"/>
                        </a:rPr>
                        <a:t>CMA2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643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96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80492" y="584684"/>
            <a:ext cx="8172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60066"/>
                </a:solidFill>
                <a:latin typeface="Gill Sans" pitchFamily="34" charset="0"/>
              </a:rPr>
              <a:t>Subsidiary Bodies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428" y="1700808"/>
            <a:ext cx="8296992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GB" sz="2800" kern="0" dirty="0">
                <a:latin typeface="Giles sans"/>
              </a:rPr>
              <a:t>Two </a:t>
            </a:r>
            <a:r>
              <a:rPr lang="en-GB" sz="2800" b="1" kern="0" dirty="0">
                <a:latin typeface="Giles sans"/>
              </a:rPr>
              <a:t>permanent</a:t>
            </a:r>
            <a:r>
              <a:rPr lang="en-GB" sz="2800" kern="0" dirty="0">
                <a:latin typeface="Giles sans"/>
              </a:rPr>
              <a:t> bodies supporting the COP, CMP and CMA:</a:t>
            </a:r>
          </a:p>
          <a:p>
            <a:pPr algn="just"/>
            <a:r>
              <a:rPr lang="en-GB" sz="2800" kern="0" dirty="0">
                <a:latin typeface="Giles sans"/>
              </a:rPr>
              <a:t>Subsidiary Body for Implementation </a:t>
            </a:r>
            <a:r>
              <a:rPr lang="en-GB" sz="2800" b="1" kern="0" dirty="0">
                <a:latin typeface="Giles sans"/>
              </a:rPr>
              <a:t>(SBI)</a:t>
            </a:r>
          </a:p>
          <a:p>
            <a:pPr algn="just"/>
            <a:r>
              <a:rPr lang="en-GB" sz="2800" kern="0" dirty="0">
                <a:latin typeface="Giles sans"/>
              </a:rPr>
              <a:t>Subsidiary Body for Scientific and Technological Advice </a:t>
            </a:r>
            <a:r>
              <a:rPr lang="en-GB" sz="2800" b="1" kern="0" dirty="0">
                <a:latin typeface="Giles sans"/>
              </a:rPr>
              <a:t>(SBSTA)</a:t>
            </a:r>
          </a:p>
          <a:p>
            <a:pPr algn="just"/>
            <a:endParaRPr lang="en-GB" sz="2800" b="1" kern="0" dirty="0">
              <a:latin typeface="Giles sans"/>
            </a:endParaRPr>
          </a:p>
          <a:p>
            <a:pPr marL="0" indent="0" algn="just">
              <a:buNone/>
            </a:pPr>
            <a:endParaRPr lang="en-GB" sz="2800" kern="0" dirty="0">
              <a:latin typeface="Giles sans"/>
            </a:endParaRPr>
          </a:p>
          <a:p>
            <a:pPr marL="0" indent="0" algn="r">
              <a:buNone/>
            </a:pPr>
            <a:endParaRPr lang="en-GB" sz="2400" kern="0" dirty="0">
              <a:latin typeface="Giles sans"/>
            </a:endParaRPr>
          </a:p>
        </p:txBody>
      </p:sp>
    </p:spTree>
    <p:extLst>
      <p:ext uri="{BB962C8B-B14F-4D97-AF65-F5344CB8AC3E}">
        <p14:creationId xmlns:p14="http://schemas.microsoft.com/office/powerpoint/2010/main" val="169602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97978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1033E-D6FC-4B15-BA78-5A6F644F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1412488"/>
            <a:ext cx="2355591" cy="4363844"/>
          </a:xfrm>
        </p:spPr>
        <p:txBody>
          <a:bodyPr anchor="t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Constituted 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1887A-0E5D-415A-A65F-439B726C8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2849" y="836712"/>
            <a:ext cx="2784668" cy="4939620"/>
          </a:xfrm>
        </p:spPr>
        <p:txBody>
          <a:bodyPr>
            <a:normAutofit/>
          </a:bodyPr>
          <a:lstStyle/>
          <a:p>
            <a:r>
              <a:rPr lang="en-US" sz="1700" dirty="0"/>
              <a:t>Adaptation Committee</a:t>
            </a:r>
          </a:p>
          <a:p>
            <a:r>
              <a:rPr lang="en-US" sz="1700" dirty="0"/>
              <a:t>Adaptation Fund Board</a:t>
            </a:r>
          </a:p>
          <a:p>
            <a:r>
              <a:rPr lang="en-US" sz="1700" dirty="0"/>
              <a:t>Compliance Committee</a:t>
            </a:r>
          </a:p>
          <a:p>
            <a:r>
              <a:rPr lang="en-US" sz="1700" dirty="0"/>
              <a:t>Joint Implementation Supervisory Committee</a:t>
            </a:r>
          </a:p>
          <a:p>
            <a:r>
              <a:rPr lang="en-US" sz="1700" dirty="0"/>
              <a:t>Executive Committee of the Warsaw International Mechanism for Loss and Damage</a:t>
            </a:r>
          </a:p>
          <a:p>
            <a:r>
              <a:rPr lang="en-US" sz="1700" dirty="0"/>
              <a:t>Local Communities and Indigenous peoples Platform Facilitative Group</a:t>
            </a:r>
          </a:p>
          <a:p>
            <a:r>
              <a:rPr lang="en-US" sz="1700" dirty="0"/>
              <a:t>Paris Committee on Capacity Building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05520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09B05-16C0-4DE4-8339-B9E2474E0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0392" y="836712"/>
            <a:ext cx="2598132" cy="4939620"/>
          </a:xfrm>
        </p:spPr>
        <p:txBody>
          <a:bodyPr>
            <a:normAutofit/>
          </a:bodyPr>
          <a:lstStyle/>
          <a:p>
            <a:r>
              <a:rPr lang="en-US" sz="1700" dirty="0"/>
              <a:t>Technology Executive Committee</a:t>
            </a:r>
          </a:p>
          <a:p>
            <a:r>
              <a:rPr lang="en-US" sz="1700" dirty="0"/>
              <a:t>Climate Technology Centre and network</a:t>
            </a:r>
          </a:p>
          <a:p>
            <a:r>
              <a:rPr lang="en-US" sz="1700" dirty="0"/>
              <a:t>Consultative group of Experts</a:t>
            </a:r>
          </a:p>
          <a:p>
            <a:r>
              <a:rPr lang="en-US" sz="1700" dirty="0"/>
              <a:t>Least Developed Countries expert Group</a:t>
            </a:r>
          </a:p>
          <a:p>
            <a:r>
              <a:rPr lang="en-US" sz="1700" dirty="0"/>
              <a:t>Executive Board of the Clean Development Mechanism</a:t>
            </a:r>
          </a:p>
          <a:p>
            <a:r>
              <a:rPr lang="en-US" sz="1700" dirty="0"/>
              <a:t>Katowice Committee of Experts on Impact of Implementation of Response Measures</a:t>
            </a:r>
          </a:p>
        </p:txBody>
      </p:sp>
    </p:spTree>
    <p:extLst>
      <p:ext uri="{BB962C8B-B14F-4D97-AF65-F5344CB8AC3E}">
        <p14:creationId xmlns:p14="http://schemas.microsoft.com/office/powerpoint/2010/main" val="3065675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04528" y="2924944"/>
            <a:ext cx="81729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60066"/>
                </a:solidFill>
                <a:latin typeface="Gill Sans" pitchFamily="34" charset="0"/>
              </a:rPr>
              <a:t>III. Who’s who and what to expect from different meetings</a:t>
            </a:r>
          </a:p>
        </p:txBody>
      </p:sp>
    </p:spTree>
    <p:extLst>
      <p:ext uri="{BB962C8B-B14F-4D97-AF65-F5344CB8AC3E}">
        <p14:creationId xmlns:p14="http://schemas.microsoft.com/office/powerpoint/2010/main" val="162358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04528" y="2924944"/>
            <a:ext cx="8172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60066"/>
                </a:solidFill>
                <a:latin typeface="Gill Sans" pitchFamily="34" charset="0"/>
              </a:rPr>
              <a:t>I. Understanding the UNFCCC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80492" y="584684"/>
            <a:ext cx="8172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60066"/>
                </a:solidFill>
                <a:latin typeface="Gill Sans" pitchFamily="34" charset="0"/>
              </a:rPr>
              <a:t>Negotiating Groups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428" y="1484784"/>
            <a:ext cx="8116972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2000" b="1" kern="0" dirty="0">
                <a:latin typeface="Giles sans"/>
              </a:rPr>
              <a:t>Group of 77 and China (G77 and China)</a:t>
            </a:r>
            <a:r>
              <a:rPr lang="en-GB" sz="2000" kern="0" dirty="0">
                <a:latin typeface="Giles sans"/>
              </a:rPr>
              <a:t> – 134 members, mainly from developing countries</a:t>
            </a:r>
          </a:p>
          <a:p>
            <a:pPr algn="just"/>
            <a:r>
              <a:rPr lang="en-GB" sz="2000" b="1" kern="0" dirty="0">
                <a:latin typeface="Giles sans"/>
              </a:rPr>
              <a:t>Africa Group of Negotiators (AGN)</a:t>
            </a:r>
            <a:r>
              <a:rPr lang="en-GB" sz="2000" kern="0" dirty="0">
                <a:latin typeface="Giles sans"/>
              </a:rPr>
              <a:t> – 54 countries</a:t>
            </a:r>
            <a:endParaRPr lang="en-GB" sz="2000" b="1" kern="0" dirty="0">
              <a:latin typeface="Giles sans"/>
            </a:endParaRPr>
          </a:p>
          <a:p>
            <a:pPr algn="just"/>
            <a:r>
              <a:rPr lang="en-GB" sz="2000" b="1" kern="0" dirty="0">
                <a:latin typeface="Giles sans"/>
              </a:rPr>
              <a:t>Least Developed Countries (LDCs) </a:t>
            </a:r>
            <a:r>
              <a:rPr lang="en-GB" sz="2000" kern="0" dirty="0">
                <a:latin typeface="Giles sans"/>
              </a:rPr>
              <a:t>– 47 countries categorised as ‘least developed’ according to UN criteria</a:t>
            </a:r>
          </a:p>
          <a:p>
            <a:pPr algn="just"/>
            <a:r>
              <a:rPr lang="en-GB" sz="2000" b="1" kern="0" dirty="0">
                <a:latin typeface="Giles sans"/>
              </a:rPr>
              <a:t>Small Island Developing States (SIDS) </a:t>
            </a:r>
            <a:r>
              <a:rPr lang="en-GB" sz="2000" kern="0" dirty="0">
                <a:latin typeface="Giles sans"/>
              </a:rPr>
              <a:t>negotiate as the </a:t>
            </a:r>
            <a:r>
              <a:rPr lang="en-GB" sz="2000" b="1" kern="0" dirty="0">
                <a:latin typeface="Giles sans"/>
              </a:rPr>
              <a:t>Alliance of Small Island States (AOSIS) </a:t>
            </a:r>
            <a:r>
              <a:rPr lang="en-GB" sz="2000" kern="0" dirty="0">
                <a:latin typeface="Giles sans"/>
              </a:rPr>
              <a:t>– 39 members</a:t>
            </a:r>
          </a:p>
          <a:p>
            <a:pPr algn="just"/>
            <a:r>
              <a:rPr lang="en-GB" sz="2000" kern="0" dirty="0">
                <a:latin typeface="Giles sans"/>
              </a:rPr>
              <a:t>The </a:t>
            </a:r>
            <a:r>
              <a:rPr lang="en-GB" sz="2000" b="1" kern="0" dirty="0">
                <a:latin typeface="Giles sans"/>
              </a:rPr>
              <a:t>Independent Alliance of Latin America and the Caribbean (AILAC) </a:t>
            </a:r>
            <a:r>
              <a:rPr lang="en-GB" sz="2000" kern="0" dirty="0">
                <a:latin typeface="Giles sans"/>
              </a:rPr>
              <a:t>– Chile, Colombia, Costa Rica, Guatemala, Panama, Paraguay, Peru</a:t>
            </a:r>
          </a:p>
          <a:p>
            <a:pPr algn="just"/>
            <a:r>
              <a:rPr lang="en-GB" sz="2000" b="1" kern="0" dirty="0">
                <a:latin typeface="Giles sans"/>
              </a:rPr>
              <a:t>Like-Minded Developing Countries (LMDCs) </a:t>
            </a:r>
            <a:r>
              <a:rPr lang="en-GB" sz="2000" kern="0" dirty="0">
                <a:latin typeface="Giles sans"/>
              </a:rPr>
              <a:t>- ~25 members</a:t>
            </a:r>
          </a:p>
          <a:p>
            <a:pPr algn="just"/>
            <a:r>
              <a:rPr lang="en-GB" sz="2000" b="1" kern="0" dirty="0">
                <a:latin typeface="Giles sans"/>
              </a:rPr>
              <a:t>European Union (EU)</a:t>
            </a:r>
            <a:r>
              <a:rPr lang="en-GB" sz="2000" kern="0" dirty="0">
                <a:latin typeface="Giles sans"/>
              </a:rPr>
              <a:t> – 27 members</a:t>
            </a:r>
          </a:p>
          <a:p>
            <a:pPr algn="just"/>
            <a:r>
              <a:rPr lang="en-GB" sz="2000" b="1" kern="0" dirty="0">
                <a:latin typeface="Giles sans"/>
              </a:rPr>
              <a:t>Umbrella Group </a:t>
            </a:r>
            <a:r>
              <a:rPr lang="en-GB" sz="2000" kern="0" dirty="0">
                <a:latin typeface="Giles sans"/>
              </a:rPr>
              <a:t>– Australia, Canada, Japan, NZ, Norway, US</a:t>
            </a:r>
          </a:p>
          <a:p>
            <a:pPr algn="just"/>
            <a:r>
              <a:rPr lang="en-GB" sz="2000" b="1" kern="0" dirty="0">
                <a:latin typeface="Giles sans"/>
              </a:rPr>
              <a:t>Environmental Integrity Group (EIG) </a:t>
            </a:r>
            <a:r>
              <a:rPr lang="en-GB" sz="2000" kern="0" dirty="0">
                <a:latin typeface="Giles sans"/>
              </a:rPr>
              <a:t>– Mexico, Liechtenstein, Monaco, Republic of Korea, Switzerland.</a:t>
            </a:r>
            <a:endParaRPr lang="en-GB" sz="1800" b="1" kern="0" dirty="0">
              <a:latin typeface="Giles sans"/>
            </a:endParaRPr>
          </a:p>
        </p:txBody>
      </p:sp>
    </p:spTree>
    <p:extLst>
      <p:ext uri="{BB962C8B-B14F-4D97-AF65-F5344CB8AC3E}">
        <p14:creationId xmlns:p14="http://schemas.microsoft.com/office/powerpoint/2010/main" val="3852173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80492" y="584684"/>
            <a:ext cx="8172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60066"/>
                </a:solidFill>
                <a:latin typeface="Gill Sans" pitchFamily="34" charset="0"/>
              </a:rPr>
              <a:t>Also keep an eye out for…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2345" y="1837853"/>
            <a:ext cx="3956579" cy="42883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kern="0" dirty="0">
                <a:latin typeface="Giles sans"/>
              </a:rPr>
              <a:t>UNFCCC secretariat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kern="0" dirty="0">
                <a:latin typeface="Giles sans"/>
              </a:rPr>
              <a:t>COP/CMP/CMA President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kern="0" dirty="0">
                <a:latin typeface="Giles sans"/>
              </a:rPr>
              <a:t>SBI Chair and SBSTA Chair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kern="0" dirty="0">
                <a:latin typeface="Giles sans"/>
              </a:rPr>
              <a:t>Observer organisations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048" y="4977172"/>
            <a:ext cx="1928664" cy="1285776"/>
          </a:xfrm>
          <a:prstGeom prst="rect">
            <a:avLst/>
          </a:prstGeom>
        </p:spPr>
      </p:pic>
      <p:pic>
        <p:nvPicPr>
          <p:cNvPr id="1026" name="Picture 2" descr="http://enb.iisd.org/climate/sb46/enb/images/8may/3K1A36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36" y="4977172"/>
            <a:ext cx="1928664" cy="12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nb.iisd.org/climate/sb46/enb/images/18may/3K1A8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01" y="1916832"/>
            <a:ext cx="4110757" cy="27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nb.iisd.org/climate/sb46/enb/images/13may/3K1A62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61" y="4979018"/>
            <a:ext cx="1928664" cy="12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57256" y="6262948"/>
            <a:ext cx="2139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es sans"/>
              </a:rPr>
              <a:t>Photos by IISD/Kiara Worth </a:t>
            </a:r>
          </a:p>
        </p:txBody>
      </p:sp>
    </p:spTree>
    <p:extLst>
      <p:ext uri="{BB962C8B-B14F-4D97-AF65-F5344CB8AC3E}">
        <p14:creationId xmlns:p14="http://schemas.microsoft.com/office/powerpoint/2010/main" val="2733064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71935" y="332656"/>
            <a:ext cx="81729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60066"/>
                </a:solidFill>
                <a:latin typeface="Gill Sans" pitchFamily="34" charset="0"/>
              </a:rPr>
              <a:t>What to expect from different meetings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1935" y="1788580"/>
            <a:ext cx="8181465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GB" sz="2800" b="1" kern="0" dirty="0">
                <a:latin typeface="Giles sans"/>
              </a:rPr>
              <a:t>Formal meetings</a:t>
            </a:r>
          </a:p>
          <a:p>
            <a:pPr algn="just"/>
            <a:r>
              <a:rPr lang="en-GB" sz="2400" b="1" kern="0" dirty="0">
                <a:latin typeface="Giles sans"/>
              </a:rPr>
              <a:t>Plenary: </a:t>
            </a:r>
            <a:r>
              <a:rPr lang="en-GB" sz="2000" kern="0" dirty="0">
                <a:latin typeface="Giles sans"/>
              </a:rPr>
              <a:t>open to all, including observers; where Groups and parties deliver statements, and decisions are formally adopted; interpretation available</a:t>
            </a:r>
          </a:p>
          <a:p>
            <a:pPr algn="just"/>
            <a:r>
              <a:rPr lang="en-GB" sz="2400" b="1" kern="0" dirty="0">
                <a:latin typeface="Giles sans"/>
              </a:rPr>
              <a:t>Contact groups: </a:t>
            </a:r>
            <a:r>
              <a:rPr lang="en-GB" sz="2000" kern="0" dirty="0">
                <a:latin typeface="Giles sans"/>
              </a:rPr>
              <a:t>take place in smaller settings; where decision texts are negotiated; interpretation not available</a:t>
            </a:r>
          </a:p>
          <a:p>
            <a:pPr marL="0" indent="0" algn="just">
              <a:buNone/>
            </a:pPr>
            <a:r>
              <a:rPr lang="en-GB" sz="2800" b="1" kern="0" dirty="0">
                <a:latin typeface="Giles sans"/>
              </a:rPr>
              <a:t>Informal meetings</a:t>
            </a:r>
          </a:p>
          <a:p>
            <a:pPr algn="just"/>
            <a:r>
              <a:rPr lang="en-GB" sz="2400" b="1" kern="0" dirty="0">
                <a:latin typeface="Giles sans"/>
              </a:rPr>
              <a:t>Informal consultations / drafting groups: </a:t>
            </a:r>
            <a:r>
              <a:rPr lang="en-GB" sz="2000" kern="0" dirty="0">
                <a:latin typeface="Giles sans"/>
              </a:rPr>
              <a:t>similar to contact groups, but not necessarily leading to drafting a decision </a:t>
            </a:r>
            <a:endParaRPr lang="en-GB" sz="2000" b="1" kern="0" dirty="0">
              <a:latin typeface="Giles sans"/>
            </a:endParaRPr>
          </a:p>
          <a:p>
            <a:pPr algn="just"/>
            <a:r>
              <a:rPr lang="en-GB" sz="2400" b="1" kern="0" dirty="0">
                <a:latin typeface="Giles sans"/>
              </a:rPr>
              <a:t>Coordination: </a:t>
            </a:r>
            <a:r>
              <a:rPr lang="en-GB" sz="2000" kern="0" dirty="0">
                <a:latin typeface="Giles sans"/>
              </a:rPr>
              <a:t>for Groups to strategize and develop common positions </a:t>
            </a:r>
            <a:endParaRPr lang="en-GB" sz="2400" b="1" kern="0" dirty="0">
              <a:latin typeface="Giles sans"/>
            </a:endParaRPr>
          </a:p>
          <a:p>
            <a:pPr algn="just"/>
            <a:r>
              <a:rPr lang="en-GB" sz="2400" b="1" kern="0" dirty="0" err="1">
                <a:latin typeface="Giles sans"/>
              </a:rPr>
              <a:t>Bilaterals</a:t>
            </a:r>
            <a:r>
              <a:rPr lang="en-GB" sz="2400" b="1" kern="0" dirty="0">
                <a:latin typeface="Giles sans"/>
              </a:rPr>
              <a:t>: </a:t>
            </a:r>
            <a:r>
              <a:rPr lang="en-GB" sz="2000" kern="0" dirty="0">
                <a:latin typeface="Giles sans"/>
              </a:rPr>
              <a:t>short meeting with another Party/Group to clarify positions and interests, find common ground </a:t>
            </a:r>
            <a:endParaRPr lang="en-GB" sz="2400" b="1" kern="0" dirty="0">
              <a:latin typeface="Giles sans"/>
            </a:endParaRPr>
          </a:p>
          <a:p>
            <a:pPr algn="just"/>
            <a:endParaRPr lang="en-GB" b="1" kern="0" dirty="0">
              <a:latin typeface="Giles sans"/>
            </a:endParaRPr>
          </a:p>
        </p:txBody>
      </p:sp>
    </p:spTree>
    <p:extLst>
      <p:ext uri="{BB962C8B-B14F-4D97-AF65-F5344CB8AC3E}">
        <p14:creationId xmlns:p14="http://schemas.microsoft.com/office/powerpoint/2010/main" val="747383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-5192"/>
            <a:ext cx="9217024" cy="71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65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3C2A-DCEF-4D6F-B46E-4E7E9CE8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98D96-55B9-4250-BD2C-D96C390B5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actions need to be undertaken by</a:t>
            </a:r>
          </a:p>
          <a:p>
            <a:pPr lvl="1"/>
            <a:r>
              <a:rPr lang="en-US" dirty="0"/>
              <a:t>the world </a:t>
            </a:r>
          </a:p>
          <a:p>
            <a:pPr lvl="1"/>
            <a:r>
              <a:rPr lang="en-US" dirty="0"/>
              <a:t>Africa </a:t>
            </a:r>
          </a:p>
          <a:p>
            <a:pPr marL="457200" lvl="1" indent="0">
              <a:buNone/>
            </a:pPr>
            <a:r>
              <a:rPr lang="en-US" dirty="0"/>
              <a:t>(emissions, resilience)</a:t>
            </a:r>
          </a:p>
          <a:p>
            <a:r>
              <a:rPr lang="en-US" dirty="0"/>
              <a:t>What is the support required</a:t>
            </a:r>
          </a:p>
          <a:p>
            <a:r>
              <a:rPr lang="en-US" dirty="0"/>
              <a:t>Africa’s message to the world</a:t>
            </a:r>
          </a:p>
          <a:p>
            <a:r>
              <a:rPr lang="en-US" dirty="0"/>
              <a:t>My role as a negotiator, how to frame message</a:t>
            </a:r>
          </a:p>
        </p:txBody>
      </p:sp>
    </p:spTree>
    <p:extLst>
      <p:ext uri="{BB962C8B-B14F-4D97-AF65-F5344CB8AC3E}">
        <p14:creationId xmlns:p14="http://schemas.microsoft.com/office/powerpoint/2010/main" val="162312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04528" y="2528900"/>
            <a:ext cx="745282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660066"/>
                </a:solidFill>
                <a:latin typeface="Gill Sans" pitchFamily="34" charset="0"/>
              </a:rPr>
              <a:t>Why is a multilateral process to address climate change necessary?</a:t>
            </a:r>
          </a:p>
        </p:txBody>
      </p:sp>
    </p:spTree>
    <p:extLst>
      <p:ext uri="{BB962C8B-B14F-4D97-AF65-F5344CB8AC3E}">
        <p14:creationId xmlns:p14="http://schemas.microsoft.com/office/powerpoint/2010/main" val="405828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80492" y="584684"/>
            <a:ext cx="8172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60066"/>
                </a:solidFill>
                <a:latin typeface="Gill Sans" pitchFamily="34" charset="0"/>
              </a:rPr>
              <a:t>Climate change treaties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5062" y="1484784"/>
            <a:ext cx="707221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latin typeface="Gill Sans" pitchFamily="34" charset="0"/>
              </a:rPr>
              <a:t>1992</a:t>
            </a:r>
            <a:r>
              <a:rPr lang="en-GB" sz="3200" dirty="0">
                <a:latin typeface="Gill Sans" pitchFamily="34" charset="0"/>
              </a:rPr>
              <a:t>: United Nations Framework Convention on Climate Change (UNFCCC)</a:t>
            </a:r>
          </a:p>
          <a:p>
            <a:pPr marL="914400" lvl="4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Gill Sans" pitchFamily="34" charset="0"/>
              </a:rPr>
              <a:t>197 Parties to the Convention = Conference of the Parties (COP); entered into force in 1994</a:t>
            </a:r>
          </a:p>
          <a:p>
            <a:pPr lvl="0"/>
            <a:r>
              <a:rPr lang="en-GB" sz="3200" b="1" dirty="0">
                <a:latin typeface="Gill Sans" pitchFamily="34" charset="0"/>
              </a:rPr>
              <a:t>1997</a:t>
            </a:r>
            <a:r>
              <a:rPr lang="en-GB" sz="3200" dirty="0">
                <a:latin typeface="Gill Sans" pitchFamily="34" charset="0"/>
              </a:rPr>
              <a:t>: Kyoto Protocol (KP)</a:t>
            </a:r>
          </a:p>
          <a:p>
            <a:pPr marL="914400" lvl="4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Gill Sans" pitchFamily="34" charset="0"/>
              </a:rPr>
              <a:t>192 Parties to the Kyoto Protocol = Conference of the Parties serving as the Meeting of the Parties to the Kyoto Protocol (CMP); entered into force in 2005</a:t>
            </a:r>
          </a:p>
          <a:p>
            <a:pPr lvl="0"/>
            <a:r>
              <a:rPr lang="en-GB" sz="3200" b="1" dirty="0">
                <a:latin typeface="Gill Sans" pitchFamily="34" charset="0"/>
              </a:rPr>
              <a:t>2015</a:t>
            </a:r>
            <a:r>
              <a:rPr lang="en-GB" sz="3200" dirty="0">
                <a:latin typeface="Gill Sans" pitchFamily="34" charset="0"/>
              </a:rPr>
              <a:t>: Paris Agreement</a:t>
            </a:r>
          </a:p>
          <a:p>
            <a:pPr marL="914400" lvl="4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Gill Sans" pitchFamily="34" charset="0"/>
              </a:rPr>
              <a:t>185 Parties to the Paris Agreement  = Conference of the Parties serving as the Meeting of the Parties to the Paris Agreement (CMA); entered into force in 2016</a:t>
            </a:r>
          </a:p>
          <a:p>
            <a:endParaRPr lang="en-GB" sz="3200" dirty="0">
              <a:solidFill>
                <a:srgbClr val="660066"/>
              </a:solidFill>
              <a:latin typeface="Gill San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276" y="4235136"/>
            <a:ext cx="1224136" cy="23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2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80492" y="584684"/>
            <a:ext cx="8172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60066"/>
                </a:solidFill>
                <a:latin typeface="Gill Sans" pitchFamily="34" charset="0"/>
              </a:rPr>
              <a:t>UNFCCC (1992)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4053" y="1736812"/>
            <a:ext cx="7845311" cy="46445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GB" sz="2400" kern="0" dirty="0">
                <a:latin typeface="Giles sans"/>
              </a:rPr>
              <a:t>The </a:t>
            </a:r>
            <a:r>
              <a:rPr lang="en-GB" sz="2400" b="1" kern="0" dirty="0">
                <a:latin typeface="Giles sans"/>
              </a:rPr>
              <a:t>ultimate objective </a:t>
            </a:r>
            <a:r>
              <a:rPr lang="en-GB" sz="2400" kern="0" dirty="0">
                <a:latin typeface="Giles sans"/>
              </a:rPr>
              <a:t>of this Convention… is to achieve… </a:t>
            </a:r>
            <a:r>
              <a:rPr lang="en-GB" sz="2400" b="1" kern="0" dirty="0">
                <a:latin typeface="Giles sans"/>
              </a:rPr>
              <a:t>stabilisation of greenhouse gas concentrations</a:t>
            </a:r>
            <a:r>
              <a:rPr lang="en-GB" sz="2400" kern="0" dirty="0">
                <a:latin typeface="Giles sans"/>
              </a:rPr>
              <a:t> in the atmosphere at a level that would prevent dangerous </a:t>
            </a:r>
            <a:r>
              <a:rPr lang="en-GB" sz="2400" b="1" kern="0" dirty="0">
                <a:latin typeface="Giles sans"/>
              </a:rPr>
              <a:t>anthropogenic </a:t>
            </a:r>
            <a:r>
              <a:rPr lang="en-GB" sz="2400" kern="0" dirty="0">
                <a:latin typeface="Giles sans"/>
              </a:rPr>
              <a:t>interference with the climate system.</a:t>
            </a:r>
          </a:p>
          <a:p>
            <a:pPr algn="just"/>
            <a:endParaRPr lang="en-GB" sz="2400" kern="0" dirty="0">
              <a:latin typeface="Giles sans"/>
            </a:endParaRPr>
          </a:p>
          <a:p>
            <a:pPr marL="0" indent="0" algn="just">
              <a:buNone/>
            </a:pPr>
            <a:r>
              <a:rPr lang="en-GB" sz="2400" kern="0" dirty="0">
                <a:latin typeface="Giles sans"/>
              </a:rPr>
              <a:t>Such a level should be achieved </a:t>
            </a:r>
            <a:r>
              <a:rPr lang="en-GB" sz="2400" b="1" kern="0" dirty="0">
                <a:latin typeface="Giles sans"/>
              </a:rPr>
              <a:t>within a time-frame sufficient to allow ecosystems to adapt naturally</a:t>
            </a:r>
            <a:r>
              <a:rPr lang="en-GB" sz="2400" kern="0" dirty="0">
                <a:latin typeface="Giles sans"/>
              </a:rPr>
              <a:t> to climate change, to ensure that food production is not threatened and to enable economic development to proceed in a sustainable manner.</a:t>
            </a:r>
          </a:p>
          <a:p>
            <a:pPr marL="0" indent="0" algn="just">
              <a:buNone/>
            </a:pPr>
            <a:r>
              <a:rPr lang="en-GB" sz="2400" kern="0" dirty="0">
                <a:latin typeface="Giles sans"/>
              </a:rPr>
              <a:t> </a:t>
            </a:r>
          </a:p>
          <a:p>
            <a:pPr marL="0" indent="0" algn="r">
              <a:buNone/>
            </a:pPr>
            <a:r>
              <a:rPr lang="en-GB" sz="2000" kern="0" dirty="0">
                <a:latin typeface="Giles sans"/>
              </a:rPr>
              <a:t>Article 2, UNFCCC</a:t>
            </a:r>
            <a:endParaRPr lang="en-GB" sz="2400" kern="0" dirty="0">
              <a:latin typeface="Giles sans"/>
            </a:endParaRPr>
          </a:p>
        </p:txBody>
      </p:sp>
    </p:spTree>
    <p:extLst>
      <p:ext uri="{BB962C8B-B14F-4D97-AF65-F5344CB8AC3E}">
        <p14:creationId xmlns:p14="http://schemas.microsoft.com/office/powerpoint/2010/main" val="9325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80492" y="584684"/>
            <a:ext cx="8172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60066"/>
                </a:solidFill>
                <a:latin typeface="Gill Sans" pitchFamily="34" charset="0"/>
              </a:rPr>
              <a:t>Key principles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6418" y="1556792"/>
            <a:ext cx="8241055" cy="42883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1" kern="0" dirty="0">
                <a:latin typeface="Giles sans"/>
              </a:rPr>
              <a:t>Common but differentiated responsibilities and respective capabilities (CBDR-RC)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1" kern="0" dirty="0">
                <a:latin typeface="Giles sans"/>
              </a:rPr>
              <a:t>Equity</a:t>
            </a:r>
          </a:p>
          <a:p>
            <a:pPr lvl="1" indent="-342900" algn="just">
              <a:buFont typeface="Wingdings" panose="05000000000000000000" pitchFamily="2" charset="2"/>
              <a:buChar char="à"/>
            </a:pPr>
            <a:r>
              <a:rPr lang="en-GB" sz="2400" kern="0" dirty="0">
                <a:latin typeface="Giles sans"/>
              </a:rPr>
              <a:t>Specific needs and special circumstances of developing countries</a:t>
            </a:r>
          </a:p>
          <a:p>
            <a:pPr lvl="1" indent="-342900" algn="just">
              <a:buFont typeface="Wingdings" panose="05000000000000000000" pitchFamily="2" charset="2"/>
              <a:buChar char="à"/>
            </a:pPr>
            <a:r>
              <a:rPr lang="en-GB" sz="2400" kern="0" dirty="0">
                <a:latin typeface="Giles sans"/>
              </a:rPr>
              <a:t>Inter-generational equity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1" kern="0" dirty="0">
                <a:latin typeface="Giles sans"/>
              </a:rPr>
              <a:t>Precaution and prevention</a:t>
            </a:r>
          </a:p>
          <a:p>
            <a:pPr marL="400050" lvl="1" indent="0" algn="just">
              <a:buNone/>
            </a:pPr>
            <a:r>
              <a:rPr lang="en-GB" sz="2400" kern="0" dirty="0">
                <a:latin typeface="Giles sans"/>
                <a:sym typeface="Wingdings" panose="05000000000000000000" pitchFamily="2" charset="2"/>
              </a:rPr>
              <a:t> </a:t>
            </a:r>
            <a:r>
              <a:rPr lang="en-GB" sz="2400" kern="0" dirty="0">
                <a:latin typeface="Giles sans"/>
              </a:rPr>
              <a:t>Timely action on CC even under conditions of scientific uncertainty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1" kern="0" dirty="0">
                <a:latin typeface="Giles sans"/>
              </a:rPr>
              <a:t>Sustainable development</a:t>
            </a:r>
          </a:p>
        </p:txBody>
      </p:sp>
    </p:spTree>
    <p:extLst>
      <p:ext uri="{BB962C8B-B14F-4D97-AF65-F5344CB8AC3E}">
        <p14:creationId xmlns:p14="http://schemas.microsoft.com/office/powerpoint/2010/main" val="343531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80492" y="584684"/>
            <a:ext cx="8172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60066"/>
                </a:solidFill>
                <a:latin typeface="Gill Sans" pitchFamily="34" charset="0"/>
              </a:rPr>
              <a:t>Kyoto Protocol (1997)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2345" y="1837853"/>
            <a:ext cx="8061035" cy="42883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kern="0" dirty="0">
                <a:latin typeface="Giles sans"/>
              </a:rPr>
              <a:t>Commits </a:t>
            </a:r>
            <a:r>
              <a:rPr lang="en-GB" b="1" kern="0" dirty="0">
                <a:latin typeface="Giles sans"/>
              </a:rPr>
              <a:t>developed country Parties </a:t>
            </a:r>
            <a:r>
              <a:rPr lang="en-GB" kern="0" dirty="0">
                <a:latin typeface="Giles sans"/>
              </a:rPr>
              <a:t>to reduce GHG emissions by an average of 5% below 1990 levels during first commitment period (2008-2012);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kern="0" dirty="0">
                <a:latin typeface="Giles sans"/>
              </a:rPr>
              <a:t>Further reductions in second commitment period (2013-2020)</a:t>
            </a:r>
          </a:p>
        </p:txBody>
      </p:sp>
    </p:spTree>
    <p:extLst>
      <p:ext uri="{BB962C8B-B14F-4D97-AF65-F5344CB8AC3E}">
        <p14:creationId xmlns:p14="http://schemas.microsoft.com/office/powerpoint/2010/main" val="236803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80492" y="584684"/>
            <a:ext cx="8172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60066"/>
                </a:solidFill>
                <a:latin typeface="Gill Sans" pitchFamily="34" charset="0"/>
              </a:rPr>
              <a:t>Paris Agreement (2015)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2345" y="1350907"/>
            <a:ext cx="4316619" cy="44183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>
                <a:latin typeface="Giles sans"/>
              </a:rPr>
              <a:t>Universal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>
                <a:latin typeface="Giles sans"/>
              </a:rPr>
              <a:t>Legally binding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>
                <a:latin typeface="Giles sans"/>
              </a:rPr>
              <a:t>Comprehensive, balanced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>
                <a:latin typeface="Giles sans"/>
              </a:rPr>
              <a:t>Bottom-up 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>
                <a:latin typeface="Giles sans"/>
              </a:rPr>
              <a:t>Built-in ambition mechanism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>
                <a:latin typeface="Giles sans"/>
              </a:rPr>
              <a:t>Long-Term goal</a:t>
            </a:r>
          </a:p>
        </p:txBody>
      </p:sp>
      <p:pic>
        <p:nvPicPr>
          <p:cNvPr id="6" name="Picture 2" descr="http://www.aero3a.com/medias/images/logo-1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6" y="5769260"/>
            <a:ext cx="2586252" cy="12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900" y="3465004"/>
            <a:ext cx="4673028" cy="3115352"/>
          </a:xfrm>
          <a:prstGeom prst="rect">
            <a:avLst/>
          </a:prstGeom>
        </p:spPr>
      </p:pic>
      <p:pic>
        <p:nvPicPr>
          <p:cNvPr id="3074" name="Picture 2" descr="http://enb.iisd.org/climate/cop21/enb/images/12dec/3K1A54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00" y="1350907"/>
            <a:ext cx="4673028" cy="311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22309" y="6381743"/>
            <a:ext cx="2139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Giles sans"/>
              </a:rPr>
              <a:t>Photos by IISD/Kiara Worth </a:t>
            </a:r>
          </a:p>
        </p:txBody>
      </p:sp>
    </p:spTree>
    <p:extLst>
      <p:ext uri="{BB962C8B-B14F-4D97-AF65-F5344CB8AC3E}">
        <p14:creationId xmlns:p14="http://schemas.microsoft.com/office/powerpoint/2010/main" val="233139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80492" y="584684"/>
            <a:ext cx="8172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60066"/>
                </a:solidFill>
                <a:latin typeface="Gill Sans" pitchFamily="34" charset="0"/>
              </a:rPr>
              <a:t>Paris Agreement (2015)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428" y="1700808"/>
            <a:ext cx="8061035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GB" sz="2800" kern="0" dirty="0">
                <a:latin typeface="Giles sans"/>
              </a:rPr>
              <a:t>…aims to strengthen the global response to climate change, including by: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GB" sz="2800" kern="0" dirty="0">
                <a:latin typeface="Giles sans"/>
              </a:rPr>
              <a:t>Holding global average temperature increase to </a:t>
            </a:r>
            <a:r>
              <a:rPr lang="en-GB" sz="2800" b="1" kern="0" dirty="0">
                <a:latin typeface="Giles sans"/>
              </a:rPr>
              <a:t>well below 2</a:t>
            </a:r>
            <a:r>
              <a:rPr lang="en-GB" sz="2800" b="1" kern="0" baseline="30000" dirty="0">
                <a:latin typeface="Giles sans"/>
              </a:rPr>
              <a:t>o</a:t>
            </a:r>
            <a:r>
              <a:rPr lang="en-GB" sz="2800" b="1" kern="0" dirty="0">
                <a:latin typeface="Giles sans"/>
              </a:rPr>
              <a:t>C, aiming for 1.5</a:t>
            </a:r>
            <a:r>
              <a:rPr lang="en-GB" sz="2800" b="1" kern="0" baseline="30000" dirty="0">
                <a:latin typeface="Giles sans"/>
              </a:rPr>
              <a:t>o</a:t>
            </a:r>
            <a:r>
              <a:rPr lang="en-GB" sz="2800" b="1" kern="0" dirty="0">
                <a:latin typeface="Giles sans"/>
              </a:rPr>
              <a:t>C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GB" sz="2800" kern="0" dirty="0">
                <a:latin typeface="Giles sans"/>
              </a:rPr>
              <a:t>Increasing the ability to </a:t>
            </a:r>
            <a:r>
              <a:rPr lang="en-GB" sz="2800" b="1" kern="0" dirty="0">
                <a:latin typeface="Giles sans"/>
              </a:rPr>
              <a:t>adapt</a:t>
            </a:r>
            <a:r>
              <a:rPr lang="en-GB" sz="2800" kern="0" dirty="0">
                <a:latin typeface="Giles sans"/>
              </a:rPr>
              <a:t> and foster low-carbon, climate-resilient development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GB" sz="2800" kern="0" dirty="0">
                <a:latin typeface="Giles sans"/>
              </a:rPr>
              <a:t>Making </a:t>
            </a:r>
            <a:r>
              <a:rPr lang="en-GB" sz="2800" b="1" kern="0" dirty="0">
                <a:latin typeface="Giles sans"/>
              </a:rPr>
              <a:t>finance</a:t>
            </a:r>
            <a:r>
              <a:rPr lang="en-GB" sz="2800" kern="0" dirty="0">
                <a:latin typeface="Giles sans"/>
              </a:rPr>
              <a:t> flows consistent with low-carbon and climate-resilient development pathways </a:t>
            </a:r>
          </a:p>
          <a:p>
            <a:pPr marL="0" indent="0" algn="r">
              <a:buNone/>
            </a:pPr>
            <a:endParaRPr lang="en-GB" sz="2400" kern="0" dirty="0">
              <a:latin typeface="Giles sans"/>
            </a:endParaRPr>
          </a:p>
          <a:p>
            <a:pPr marL="0" indent="0" algn="r">
              <a:buNone/>
            </a:pPr>
            <a:r>
              <a:rPr lang="en-GB" sz="2400" kern="0" dirty="0">
                <a:latin typeface="Giles sans"/>
              </a:rPr>
              <a:t>Article 2, Paris Agreement</a:t>
            </a:r>
          </a:p>
        </p:txBody>
      </p:sp>
    </p:spTree>
    <p:extLst>
      <p:ext uri="{BB962C8B-B14F-4D97-AF65-F5344CB8AC3E}">
        <p14:creationId xmlns:p14="http://schemas.microsoft.com/office/powerpoint/2010/main" val="30955376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1220</Words>
  <Application>Microsoft Office PowerPoint</Application>
  <PresentationFormat>A4 Paper (210x297 mm)</PresentationFormat>
  <Paragraphs>168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Giles sans</vt:lpstr>
      <vt:lpstr>Gill Sans</vt:lpstr>
      <vt:lpstr>Gill Sans MT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we</vt:lpstr>
      <vt:lpstr> Emergence and intensity of regional climate change hot spots West African and the Sahel </vt:lpstr>
      <vt:lpstr>Southern Africa</vt:lpstr>
      <vt:lpstr>What does this mean for Africa</vt:lpstr>
      <vt:lpstr>PowerPoint Presentation</vt:lpstr>
      <vt:lpstr>PowerPoint Presentation</vt:lpstr>
      <vt:lpstr>PowerPoint Presentation</vt:lpstr>
      <vt:lpstr>Constituted Bodies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this mean for Africa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Laura Jenks</cp:lastModifiedBy>
  <cp:revision>19</cp:revision>
  <dcterms:created xsi:type="dcterms:W3CDTF">2019-04-30T04:13:21Z</dcterms:created>
  <dcterms:modified xsi:type="dcterms:W3CDTF">2019-05-02T06:03:25Z</dcterms:modified>
</cp:coreProperties>
</file>