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31" r:id="rId2"/>
    <p:sldId id="433" r:id="rId3"/>
    <p:sldId id="434" r:id="rId4"/>
    <p:sldId id="439" r:id="rId5"/>
    <p:sldId id="451" r:id="rId6"/>
    <p:sldId id="452" r:id="rId7"/>
    <p:sldId id="455" r:id="rId8"/>
    <p:sldId id="442" r:id="rId9"/>
    <p:sldId id="443" r:id="rId10"/>
    <p:sldId id="453" r:id="rId11"/>
    <p:sldId id="448" r:id="rId12"/>
    <p:sldId id="454" r:id="rId13"/>
    <p:sldId id="449" r:id="rId14"/>
    <p:sldId id="450" r:id="rId15"/>
    <p:sldId id="456" r:id="rId16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72352" autoAdjust="0"/>
  </p:normalViewPr>
  <p:slideViewPr>
    <p:cSldViewPr showGuides="1">
      <p:cViewPr varScale="1">
        <p:scale>
          <a:sx n="50" d="100"/>
          <a:sy n="50" d="100"/>
        </p:scale>
        <p:origin x="1170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83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2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5B75775B-C4EF-45E6-B4E9-9FAAA46B89E4}" type="slidenum">
              <a:rPr lang="en-US" altLang="en-US">
                <a:latin typeface="Times" panose="02020603050405020304" pitchFamily="18" charset="0"/>
              </a:rPr>
              <a:pPr/>
              <a:t>2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77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5B75775B-C4EF-45E6-B4E9-9FAAA46B89E4}" type="slidenum">
              <a:rPr lang="en-US" altLang="en-US">
                <a:latin typeface="Times" panose="02020603050405020304" pitchFamily="18" charset="0"/>
              </a:rPr>
              <a:pPr/>
              <a:t>3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49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53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5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2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53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5B75775B-C4EF-45E6-B4E9-9FAAA46B89E4}" type="slidenum">
              <a:rPr lang="en-US" altLang="en-US">
                <a:latin typeface="Times" panose="02020603050405020304" pitchFamily="18" charset="0"/>
              </a:rPr>
              <a:pPr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1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1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hala.abeysinghe@iied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chala.abeysinghe@iied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7838" y="3213100"/>
            <a:ext cx="756126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660066"/>
                </a:solidFill>
                <a:latin typeface="Gill Sans MT" pitchFamily="34" charset="0"/>
              </a:rPr>
              <a:t>Introduction to Paris Agreement</a:t>
            </a:r>
            <a:endParaRPr lang="en-US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r>
              <a:rPr lang="en-GB" sz="2000" dirty="0" err="1" smtClean="0"/>
              <a:t>Dr</a:t>
            </a:r>
            <a:r>
              <a:rPr lang="en-GB" sz="2000" dirty="0" err="1"/>
              <a:t>.</a:t>
            </a:r>
            <a:r>
              <a:rPr lang="en-GB" sz="2000" dirty="0"/>
              <a:t> Achala </a:t>
            </a:r>
            <a:r>
              <a:rPr lang="en-GB" sz="2000" dirty="0" err="1"/>
              <a:t>Abeysinghe</a:t>
            </a:r>
            <a:endParaRPr lang="en-GB" sz="2000" dirty="0"/>
          </a:p>
          <a:p>
            <a:r>
              <a:rPr lang="en-GB" sz="2000" dirty="0"/>
              <a:t>Principal Researcher/ Team Leader</a:t>
            </a:r>
          </a:p>
          <a:p>
            <a:r>
              <a:rPr lang="en-GB" sz="2000" dirty="0"/>
              <a:t>Global Climate Law, Policy and Governance</a:t>
            </a:r>
          </a:p>
          <a:p>
            <a:r>
              <a:rPr lang="en-GB" sz="2000" dirty="0">
                <a:hlinkClick r:id="rId3"/>
              </a:rPr>
              <a:t>Achala.abeysinghe@iied.org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4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8"/>
          <p:cNvSpPr>
            <a:spLocks noGrp="1"/>
          </p:cNvSpPr>
          <p:nvPr>
            <p:ph type="title"/>
          </p:nvPr>
        </p:nvSpPr>
        <p:spPr>
          <a:xfrm>
            <a:off x="720726" y="274638"/>
            <a:ext cx="6386513" cy="13271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Governance of the Paris Agreement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3738" y="1838325"/>
            <a:ext cx="8623300" cy="4805364"/>
          </a:xfrm>
        </p:spPr>
        <p:txBody>
          <a:bodyPr/>
          <a:lstStyle/>
          <a:p>
            <a:pPr lvl="0" fontAlgn="auto"/>
            <a:r>
              <a:rPr lang="en-US" sz="2000" dirty="0" smtClean="0"/>
              <a:t>The </a:t>
            </a:r>
            <a:r>
              <a:rPr lang="en-US" sz="2000" dirty="0"/>
              <a:t>Conference of the Parties serving as the Meeting of the Parties to the Paris Agreement is referred to as the </a:t>
            </a:r>
            <a:r>
              <a:rPr lang="en-US" sz="2000" b="1" dirty="0" smtClean="0"/>
              <a:t>CMA</a:t>
            </a:r>
            <a:r>
              <a:rPr lang="en-US" sz="2000" dirty="0"/>
              <a:t> </a:t>
            </a:r>
            <a:r>
              <a:rPr lang="en-US" sz="2000" dirty="0" smtClean="0"/>
              <a:t>will be the main governing body.</a:t>
            </a:r>
          </a:p>
          <a:p>
            <a:pPr lvl="0" fontAlgn="auto"/>
            <a:endParaRPr lang="en-US" sz="2000" dirty="0"/>
          </a:p>
          <a:p>
            <a:pPr lvl="0" fontAlgn="auto"/>
            <a:r>
              <a:rPr lang="en-US" sz="2000" b="1" dirty="0" smtClean="0"/>
              <a:t>SBI and SBSTA </a:t>
            </a:r>
            <a:r>
              <a:rPr lang="en-US" sz="2000" dirty="0"/>
              <a:t>will continue to serve the Paris Agreement. If necessary, the CMA may establish additional subsidiary bodies that are needed for the implementation of the agreement</a:t>
            </a:r>
            <a:r>
              <a:rPr lang="en-US" sz="2000" dirty="0" smtClean="0"/>
              <a:t>.</a:t>
            </a:r>
          </a:p>
          <a:p>
            <a:pPr marL="0" lvl="0" indent="0" fontAlgn="auto">
              <a:buNone/>
            </a:pPr>
            <a:endParaRPr lang="en-GB" sz="2000" dirty="0"/>
          </a:p>
          <a:p>
            <a:pPr lvl="0" fontAlgn="auto"/>
            <a:r>
              <a:rPr lang="en-US" sz="2000" dirty="0" smtClean="0"/>
              <a:t>An </a:t>
            </a:r>
            <a:r>
              <a:rPr lang="en-US" sz="2000" dirty="0"/>
              <a:t>Ad Hoc Working Group on the Paris Agreement (</a:t>
            </a:r>
            <a:r>
              <a:rPr lang="en-US" sz="2000" b="1" dirty="0"/>
              <a:t>APA</a:t>
            </a:r>
            <a:r>
              <a:rPr lang="en-US" sz="2000" dirty="0"/>
              <a:t>) </a:t>
            </a:r>
            <a:r>
              <a:rPr lang="en-US" sz="2000" dirty="0" smtClean="0"/>
              <a:t>will </a:t>
            </a:r>
            <a:r>
              <a:rPr lang="en-US" sz="2000" dirty="0"/>
              <a:t>prepare the entry into force of the </a:t>
            </a:r>
            <a:r>
              <a:rPr lang="en-US" sz="2000" dirty="0" smtClean="0"/>
              <a:t>agreement and develop further rules and guidance. </a:t>
            </a:r>
            <a:endParaRPr lang="en-GB" altLang="en-US" sz="2000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20000" y="6643689"/>
            <a:ext cx="1905000" cy="19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C7F697B9-2732-443A-9098-E22E6AB1349E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95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Its not all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 commitment to fulfil targets under NDCs</a:t>
            </a:r>
          </a:p>
          <a:p>
            <a:pPr lvl="0"/>
            <a:r>
              <a:rPr lang="en-GB" dirty="0" smtClean="0"/>
              <a:t>1.5 degree target may be seen as an aspirational goal</a:t>
            </a:r>
          </a:p>
          <a:p>
            <a:pPr lvl="0"/>
            <a:r>
              <a:rPr lang="en-GB" dirty="0" smtClean="0"/>
              <a:t>New target setting for climate finance postponed till </a:t>
            </a:r>
            <a:r>
              <a:rPr lang="en-GB" dirty="0" smtClean="0"/>
              <a:t>2025.</a:t>
            </a:r>
          </a:p>
          <a:p>
            <a:pPr lvl="0"/>
            <a:r>
              <a:rPr lang="en-GB" dirty="0" smtClean="0"/>
              <a:t>Methodologies, guidance and procedures </a:t>
            </a:r>
            <a:r>
              <a:rPr lang="en-GB" dirty="0" smtClean="0"/>
              <a:t>for number of mechanisms </a:t>
            </a:r>
            <a:r>
              <a:rPr lang="en-GB" dirty="0" smtClean="0"/>
              <a:t>to be agreed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1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Domestic ratification process </a:t>
            </a:r>
          </a:p>
          <a:p>
            <a:r>
              <a:rPr lang="en-GB" dirty="0" smtClean="0"/>
              <a:t>Ad hoc working group on Paris Agreement’s work to develop the ‘rulebook’ of the Paris Agreement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9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rules </a:t>
            </a:r>
            <a:r>
              <a:rPr lang="en-GB" dirty="0"/>
              <a:t>to be </a:t>
            </a:r>
            <a:r>
              <a:rPr lang="en-GB" dirty="0" smtClean="0"/>
              <a:t>developed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0824" y="2814683"/>
            <a:ext cx="2428020" cy="2219236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24364" y="2252663"/>
            <a:ext cx="4649302" cy="3343275"/>
          </a:xfrm>
        </p:spPr>
        <p:txBody>
          <a:bodyPr/>
          <a:lstStyle/>
          <a:p>
            <a:r>
              <a:rPr lang="en-GB" sz="1625" dirty="0"/>
              <a:t>Nationally Determined Contributions</a:t>
            </a:r>
          </a:p>
          <a:p>
            <a:r>
              <a:rPr lang="en-GB" sz="1625" dirty="0"/>
              <a:t>New market mechanisms</a:t>
            </a:r>
          </a:p>
          <a:p>
            <a:r>
              <a:rPr lang="en-GB" sz="1625" dirty="0"/>
              <a:t>Support for adaptation</a:t>
            </a:r>
          </a:p>
          <a:p>
            <a:r>
              <a:rPr lang="en-GB" sz="1625" dirty="0"/>
              <a:t>Sources of public finance</a:t>
            </a:r>
          </a:p>
          <a:p>
            <a:r>
              <a:rPr lang="en-GB" sz="1625" dirty="0"/>
              <a:t>Support for technology development and transfer</a:t>
            </a:r>
          </a:p>
          <a:p>
            <a:r>
              <a:rPr lang="en-GB" sz="1625" dirty="0"/>
              <a:t>Capacity building</a:t>
            </a:r>
          </a:p>
          <a:p>
            <a:r>
              <a:rPr lang="en-GB" sz="1625" dirty="0"/>
              <a:t>Transparency</a:t>
            </a:r>
          </a:p>
          <a:p>
            <a:r>
              <a:rPr lang="en-GB" sz="1625" dirty="0"/>
              <a:t>Global stocktake </a:t>
            </a:r>
          </a:p>
          <a:p>
            <a:r>
              <a:rPr lang="en-GB" sz="1625" dirty="0"/>
              <a:t>Compliance mechanism</a:t>
            </a:r>
          </a:p>
          <a:p>
            <a:endParaRPr lang="en-GB" sz="1625" dirty="0"/>
          </a:p>
        </p:txBody>
      </p:sp>
    </p:spTree>
    <p:extLst>
      <p:ext uri="{BB962C8B-B14F-4D97-AF65-F5344CB8AC3E}">
        <p14:creationId xmlns:p14="http://schemas.microsoft.com/office/powerpoint/2010/main" val="17335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However…ambition can be raised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730" y="2126258"/>
            <a:ext cx="5104540" cy="353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Achala.abeysinghe@iied.org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52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8"/>
          <p:cNvSpPr>
            <a:spLocks noGrp="1"/>
          </p:cNvSpPr>
          <p:nvPr>
            <p:ph type="title"/>
          </p:nvPr>
        </p:nvSpPr>
        <p:spPr>
          <a:xfrm>
            <a:off x="1514278" y="866081"/>
            <a:ext cx="6751089" cy="1078309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Focus of the presentation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92350" y="2136577"/>
            <a:ext cx="7006431" cy="3483868"/>
          </a:xfrm>
        </p:spPr>
        <p:txBody>
          <a:bodyPr/>
          <a:lstStyle/>
          <a:p>
            <a:r>
              <a:rPr lang="en-GB" altLang="en-US" dirty="0" smtClean="0"/>
              <a:t>Overall analysis</a:t>
            </a:r>
          </a:p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Provisions of the Paris Agreement</a:t>
            </a:r>
          </a:p>
          <a:p>
            <a:r>
              <a:rPr lang="en-GB" altLang="en-US" dirty="0" smtClean="0"/>
              <a:t>What’s next?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119937" y="6040936"/>
            <a:ext cx="1547813" cy="16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603647" indent="-232172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928688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300163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1671638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043113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414588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2786063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157538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C7F697B9-2732-443A-9098-E22E6AB1349E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9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8"/>
          <p:cNvSpPr>
            <a:spLocks noGrp="1"/>
          </p:cNvSpPr>
          <p:nvPr>
            <p:ph type="title"/>
          </p:nvPr>
        </p:nvSpPr>
        <p:spPr>
          <a:xfrm>
            <a:off x="416496" y="511968"/>
            <a:ext cx="6841331" cy="92868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Overall analysis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64160" y="1517967"/>
            <a:ext cx="4162282" cy="4397559"/>
          </a:xfrm>
        </p:spPr>
        <p:txBody>
          <a:bodyPr/>
          <a:lstStyle/>
          <a:p>
            <a:pPr marL="371475" indent="-371475"/>
            <a:r>
              <a:rPr lang="en-GB" sz="1625" dirty="0"/>
              <a:t>‘A major win for multilateralism and climate diplomacy’</a:t>
            </a:r>
          </a:p>
          <a:p>
            <a:endParaRPr lang="en-GB" sz="1625" dirty="0"/>
          </a:p>
          <a:p>
            <a:pPr marL="371475" indent="-371475"/>
            <a:r>
              <a:rPr lang="en-GB" sz="1625" dirty="0"/>
              <a:t>‘Truly global agreement’</a:t>
            </a:r>
          </a:p>
          <a:p>
            <a:endParaRPr lang="en-GB" sz="1625" dirty="0"/>
          </a:p>
          <a:p>
            <a:pPr marL="371475" indent="-371475"/>
            <a:r>
              <a:rPr lang="en-GB" sz="1625" dirty="0"/>
              <a:t>‘Unprecedented global collaboration on an issue where divisions were deep and stakes were high’</a:t>
            </a:r>
          </a:p>
          <a:p>
            <a:endParaRPr lang="en-GB" sz="1625" dirty="0"/>
          </a:p>
          <a:p>
            <a:pPr marL="371475" indent="-371475"/>
            <a:r>
              <a:rPr lang="en-GB" sz="1625" dirty="0"/>
              <a:t>‘Proved that political leadership, combining economic incentives and peer pressure, guided intelligently by the United Nations , can produce the effective global agreements’</a:t>
            </a:r>
          </a:p>
          <a:p>
            <a:pPr marL="371475" indent="-371475"/>
            <a:endParaRPr lang="en-GB" altLang="en-US" sz="195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1pPr>
            <a:lvl2pPr marL="603647" indent="-232172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2pPr>
            <a:lvl3pPr marL="928688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3pPr>
            <a:lvl4pPr marL="1300163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4pPr>
            <a:lvl5pPr marL="1671638" indent="-185738" algn="r"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5pPr>
            <a:lvl6pPr marL="2043113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6pPr>
            <a:lvl7pPr marL="2414588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7pPr>
            <a:lvl8pPr marL="2786063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8pPr>
            <a:lvl9pPr marL="3157538" indent="-185738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anose="020B0602030504020204" pitchFamily="34" charset="0"/>
                <a:ea typeface="MS PGothic" panose="020B0600070205080204" pitchFamily="34" charset="-128"/>
              </a:defRPr>
            </a:lvl9pPr>
          </a:lstStyle>
          <a:p>
            <a:fld id="{C7F697B9-2732-443A-9098-E22E6AB1349E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3850" y="2121577"/>
            <a:ext cx="4454500" cy="368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Paris Agreement: The house build on 3 key pillars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Legal Rigour</a:t>
            </a:r>
          </a:p>
          <a:p>
            <a:r>
              <a:rPr lang="en-GB" dirty="0" smtClean="0"/>
              <a:t>Participation</a:t>
            </a:r>
          </a:p>
          <a:p>
            <a:r>
              <a:rPr lang="en-GB" dirty="0" smtClean="0"/>
              <a:t>Effectiveness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7" y="1981200"/>
            <a:ext cx="4680533" cy="465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rigor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752600"/>
            <a:ext cx="8420100" cy="4343400"/>
          </a:xfrm>
        </p:spPr>
        <p:txBody>
          <a:bodyPr/>
          <a:lstStyle/>
          <a:p>
            <a:r>
              <a:rPr lang="en-GB" sz="2800" b="1" dirty="0" smtClean="0"/>
              <a:t>The form of the Paris Agreement: </a:t>
            </a:r>
            <a:r>
              <a:rPr lang="en-GB" sz="2800" dirty="0" smtClean="0"/>
              <a:t>Internationally </a:t>
            </a:r>
            <a:r>
              <a:rPr lang="en-GB" sz="2800" dirty="0"/>
              <a:t>legally binding agreement with provisions for entry into force (follows the treaty structure as of Vienna Convention of Law of  Treaties</a:t>
            </a:r>
            <a:r>
              <a:rPr lang="en-GB" sz="2800" dirty="0" smtClean="0"/>
              <a:t>). Ratification provisions.</a:t>
            </a:r>
            <a:endParaRPr lang="en-GB" sz="2800" dirty="0"/>
          </a:p>
          <a:p>
            <a:r>
              <a:rPr lang="en-GB" sz="2800" b="1" dirty="0" smtClean="0"/>
              <a:t>Legally binding obligations: </a:t>
            </a:r>
            <a:r>
              <a:rPr lang="en-GB" sz="2800" dirty="0" smtClean="0"/>
              <a:t>Key </a:t>
            </a:r>
            <a:r>
              <a:rPr lang="en-GB" sz="2800" dirty="0"/>
              <a:t>obligations in the operative paragraphs of the Agreement (though somewhat weaker than expected)</a:t>
            </a:r>
          </a:p>
          <a:p>
            <a:r>
              <a:rPr lang="en-GB" sz="2800" b="1" dirty="0" smtClean="0"/>
              <a:t>Provisions for compliance: </a:t>
            </a:r>
            <a:r>
              <a:rPr lang="en-GB" sz="2800" dirty="0" smtClean="0"/>
              <a:t>A </a:t>
            </a:r>
            <a:r>
              <a:rPr lang="en-GB" sz="2800" dirty="0"/>
              <a:t>mechanism of compliance is established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323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participation by countries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150 world leaders at the Paris COP</a:t>
            </a:r>
          </a:p>
          <a:p>
            <a:r>
              <a:rPr lang="en-GB" sz="2800" dirty="0" smtClean="0"/>
              <a:t>187 </a:t>
            </a:r>
            <a:r>
              <a:rPr lang="en-GB" sz="2800" dirty="0"/>
              <a:t>countries have submitted </a:t>
            </a:r>
            <a:r>
              <a:rPr lang="en-GB" sz="2800" dirty="0" smtClean="0"/>
              <a:t>INDCs</a:t>
            </a:r>
          </a:p>
          <a:p>
            <a:r>
              <a:rPr lang="en-GB" sz="2800" dirty="0" smtClean="0"/>
              <a:t>177 </a:t>
            </a:r>
            <a:r>
              <a:rPr lang="en-GB" sz="2800" dirty="0" smtClean="0"/>
              <a:t>countries at </a:t>
            </a:r>
            <a:r>
              <a:rPr lang="en-GB" sz="2800" dirty="0" smtClean="0"/>
              <a:t>the signing ceremony in New York</a:t>
            </a:r>
            <a:endParaRPr lang="en-GB" sz="2800" dirty="0"/>
          </a:p>
          <a:p>
            <a:r>
              <a:rPr lang="en-GB" sz="2800" dirty="0"/>
              <a:t>All parties to prepare, communicate and maintain INDCs</a:t>
            </a:r>
          </a:p>
          <a:p>
            <a:r>
              <a:rPr lang="en-GB" sz="2800" dirty="0"/>
              <a:t>All parties to participate in transparency </a:t>
            </a:r>
            <a:r>
              <a:rPr lang="en-GB" sz="2800" dirty="0" smtClean="0"/>
              <a:t>framework, global stocktake and compliance mechanism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36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10" y="225596"/>
            <a:ext cx="8420100" cy="1143000"/>
          </a:xfrm>
        </p:spPr>
        <p:txBody>
          <a:bodyPr/>
          <a:lstStyle/>
          <a:p>
            <a:r>
              <a:rPr lang="en-GB" dirty="0" smtClean="0"/>
              <a:t>Key provisions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45556" y="1867956"/>
            <a:ext cx="1891146" cy="42253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 smtClean="0"/>
              <a:t>Mitigation</a:t>
            </a:r>
            <a:endParaRPr lang="en-GB" sz="1950" dirty="0"/>
          </a:p>
          <a:p>
            <a:pPr algn="ctr"/>
            <a:r>
              <a:rPr lang="en-GB" sz="1950" dirty="0"/>
              <a:t>(Art 3-6)</a:t>
            </a:r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</p:txBody>
      </p:sp>
      <p:sp>
        <p:nvSpPr>
          <p:cNvPr id="6" name="Rectangle 5"/>
          <p:cNvSpPr/>
          <p:nvPr/>
        </p:nvSpPr>
        <p:spPr>
          <a:xfrm>
            <a:off x="3813410" y="1841557"/>
            <a:ext cx="1769572" cy="4251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 smtClean="0"/>
              <a:t>Adaptation</a:t>
            </a:r>
            <a:endParaRPr lang="en-GB" sz="1950" dirty="0"/>
          </a:p>
          <a:p>
            <a:pPr algn="ctr"/>
            <a:r>
              <a:rPr lang="en-GB" sz="1950" dirty="0"/>
              <a:t>(Art 7)</a:t>
            </a:r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</p:txBody>
      </p:sp>
      <p:sp>
        <p:nvSpPr>
          <p:cNvPr id="7" name="Rectangle 6"/>
          <p:cNvSpPr/>
          <p:nvPr/>
        </p:nvSpPr>
        <p:spPr>
          <a:xfrm>
            <a:off x="5864130" y="1859535"/>
            <a:ext cx="1781955" cy="4233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 smtClean="0"/>
              <a:t>Loss &amp; </a:t>
            </a:r>
            <a:r>
              <a:rPr lang="en-GB" sz="1950" dirty="0"/>
              <a:t>damage</a:t>
            </a:r>
          </a:p>
          <a:p>
            <a:pPr algn="ctr"/>
            <a:r>
              <a:rPr lang="en-GB" sz="1950" dirty="0"/>
              <a:t>(Art 8)</a:t>
            </a:r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  <a:p>
            <a:pPr algn="ctr"/>
            <a:endParaRPr lang="en-GB" sz="1950" dirty="0"/>
          </a:p>
        </p:txBody>
      </p:sp>
      <p:sp>
        <p:nvSpPr>
          <p:cNvPr id="8" name="Oval 7"/>
          <p:cNvSpPr/>
          <p:nvPr/>
        </p:nvSpPr>
        <p:spPr>
          <a:xfrm>
            <a:off x="-7792" y="1175460"/>
            <a:ext cx="1350818" cy="866599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/>
              <a:t>Global goal</a:t>
            </a:r>
          </a:p>
          <a:p>
            <a:pPr algn="ctr"/>
            <a:r>
              <a:rPr lang="en-GB" sz="1950" dirty="0"/>
              <a:t>Art. 2</a:t>
            </a:r>
          </a:p>
        </p:txBody>
      </p:sp>
      <p:sp>
        <p:nvSpPr>
          <p:cNvPr id="9" name="Oval 8"/>
          <p:cNvSpPr/>
          <p:nvPr/>
        </p:nvSpPr>
        <p:spPr>
          <a:xfrm>
            <a:off x="7042537" y="1175460"/>
            <a:ext cx="1890582" cy="7429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/>
              <a:t>Action areas</a:t>
            </a:r>
          </a:p>
        </p:txBody>
      </p:sp>
      <p:sp>
        <p:nvSpPr>
          <p:cNvPr id="10" name="Oval 9"/>
          <p:cNvSpPr/>
          <p:nvPr/>
        </p:nvSpPr>
        <p:spPr>
          <a:xfrm>
            <a:off x="-445057" y="5836065"/>
            <a:ext cx="2550958" cy="952149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50" dirty="0"/>
              <a:t>Implementation </a:t>
            </a:r>
          </a:p>
          <a:p>
            <a:pPr algn="ctr"/>
            <a:r>
              <a:rPr lang="en-GB" sz="1950" dirty="0"/>
              <a:t>Techniques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7617" y="2147830"/>
            <a:ext cx="75679" cy="365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71920" y="1431940"/>
            <a:ext cx="5298491" cy="38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649518" y="2868274"/>
            <a:ext cx="5968367" cy="9718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 dirty="0">
              <a:solidFill>
                <a:schemeClr val="tx1"/>
              </a:solidFill>
            </a:endParaRPr>
          </a:p>
          <a:p>
            <a:pPr algn="ctr"/>
            <a:endParaRPr lang="en-GB" sz="1138" dirty="0">
              <a:solidFill>
                <a:schemeClr val="tx1"/>
              </a:solidFill>
            </a:endParaRPr>
          </a:p>
          <a:p>
            <a:r>
              <a:rPr lang="en-GB" sz="1138" dirty="0">
                <a:solidFill>
                  <a:schemeClr val="tx1"/>
                </a:solidFill>
              </a:rPr>
              <a:t>Information based approaches</a:t>
            </a:r>
          </a:p>
          <a:p>
            <a:r>
              <a:rPr lang="en-GB" sz="1138" dirty="0" smtClean="0">
                <a:solidFill>
                  <a:schemeClr val="tx1"/>
                </a:solidFill>
              </a:rPr>
              <a:t>	1</a:t>
            </a:r>
            <a:r>
              <a:rPr lang="en-GB" sz="1138" dirty="0">
                <a:solidFill>
                  <a:schemeClr val="tx1"/>
                </a:solidFill>
              </a:rPr>
              <a:t>.	Transparency mechanism (Art 13)  </a:t>
            </a:r>
            <a:r>
              <a:rPr lang="en-GB" sz="1138" dirty="0" smtClean="0">
                <a:solidFill>
                  <a:schemeClr val="tx1"/>
                </a:solidFill>
              </a:rPr>
              <a:t>                                </a:t>
            </a:r>
            <a:r>
              <a:rPr lang="en-GB" sz="1138" dirty="0">
                <a:solidFill>
                  <a:schemeClr val="tx1"/>
                </a:solidFill>
              </a:rPr>
              <a:t>?</a:t>
            </a:r>
          </a:p>
          <a:p>
            <a:r>
              <a:rPr lang="en-GB" sz="1138" dirty="0">
                <a:solidFill>
                  <a:schemeClr val="tx1"/>
                </a:solidFill>
              </a:rPr>
              <a:t>	2.	Global Stocktake (Art 14) </a:t>
            </a:r>
            <a:r>
              <a:rPr lang="en-GB" sz="1138" dirty="0" smtClean="0">
                <a:solidFill>
                  <a:schemeClr val="tx1"/>
                </a:solidFill>
              </a:rPr>
              <a:t>                                              ?</a:t>
            </a:r>
            <a:endParaRPr lang="en-GB" sz="1138" dirty="0">
              <a:solidFill>
                <a:schemeClr val="tx1"/>
              </a:solidFill>
            </a:endParaRPr>
          </a:p>
          <a:p>
            <a:r>
              <a:rPr lang="en-GB" sz="1138" dirty="0">
                <a:solidFill>
                  <a:schemeClr val="tx1"/>
                </a:solidFill>
              </a:rPr>
              <a:t>	3.	Education ( Art 12)      </a:t>
            </a:r>
            <a:r>
              <a:rPr lang="en-GB" sz="1138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en-GB" sz="1138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GB" sz="195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195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49518" y="3985426"/>
            <a:ext cx="5968367" cy="997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75" dirty="0">
              <a:solidFill>
                <a:schemeClr val="tx1"/>
              </a:solidFill>
            </a:endParaRPr>
          </a:p>
          <a:p>
            <a:r>
              <a:rPr lang="en-GB" sz="975" dirty="0">
                <a:solidFill>
                  <a:schemeClr val="tx1"/>
                </a:solidFill>
              </a:rPr>
              <a:t>Facilitation based approaches</a:t>
            </a:r>
          </a:p>
          <a:p>
            <a:pPr marL="1021556" lvl="2" indent="-278606">
              <a:buAutoNum type="arabicPeriod"/>
            </a:pPr>
            <a:r>
              <a:rPr lang="en-GB" sz="975" dirty="0">
                <a:solidFill>
                  <a:schemeClr val="tx1"/>
                </a:solidFill>
              </a:rPr>
              <a:t>Finance (Art 9)			</a:t>
            </a:r>
            <a:r>
              <a:rPr lang="en-GB" sz="975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GB" sz="975" dirty="0">
                <a:solidFill>
                  <a:schemeClr val="tx1"/>
                </a:solidFill>
              </a:rPr>
              <a:t>?</a:t>
            </a:r>
          </a:p>
          <a:p>
            <a:pPr marL="1021556" lvl="2" indent="-278606">
              <a:buAutoNum type="arabicPeriod"/>
            </a:pPr>
            <a:r>
              <a:rPr lang="en-GB" sz="975" dirty="0">
                <a:solidFill>
                  <a:schemeClr val="tx1"/>
                </a:solidFill>
              </a:rPr>
              <a:t>Technology development and transfer (Art 10)     </a:t>
            </a:r>
            <a:r>
              <a:rPr lang="en-GB" sz="975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en-GB" sz="975" dirty="0">
                <a:solidFill>
                  <a:schemeClr val="tx1"/>
                </a:solidFill>
              </a:rPr>
              <a:t>?</a:t>
            </a:r>
          </a:p>
          <a:p>
            <a:pPr marL="1021556" lvl="2" indent="-278606">
              <a:buAutoNum type="arabicPeriod"/>
            </a:pPr>
            <a:r>
              <a:rPr lang="en-GB" sz="975" dirty="0">
                <a:solidFill>
                  <a:schemeClr val="tx1"/>
                </a:solidFill>
              </a:rPr>
              <a:t>Capacity building (art 11)                                                                                   </a:t>
            </a:r>
            <a:r>
              <a:rPr lang="en-GB" sz="975" dirty="0" smtClean="0">
                <a:solidFill>
                  <a:schemeClr val="tx1"/>
                </a:solidFill>
              </a:rPr>
              <a:t>    </a:t>
            </a:r>
            <a:r>
              <a:rPr lang="en-GB" sz="975" dirty="0">
                <a:solidFill>
                  <a:schemeClr val="tx1"/>
                </a:solidFill>
              </a:rPr>
              <a:t>?</a:t>
            </a:r>
          </a:p>
          <a:p>
            <a:pPr marL="1021556" lvl="2" indent="-278606">
              <a:buAutoNum type="arabicPeriod"/>
            </a:pPr>
            <a:r>
              <a:rPr lang="en-GB" sz="975" dirty="0">
                <a:solidFill>
                  <a:schemeClr val="tx1"/>
                </a:solidFill>
              </a:rPr>
              <a:t>International cooperation (Art 4-6)                                                                       </a:t>
            </a:r>
            <a:r>
              <a:rPr lang="en-GB" sz="975" dirty="0" smtClean="0">
                <a:solidFill>
                  <a:schemeClr val="tx1"/>
                </a:solidFill>
              </a:rPr>
              <a:t>  </a:t>
            </a:r>
            <a:r>
              <a:rPr lang="en-GB" sz="975" dirty="0">
                <a:solidFill>
                  <a:schemeClr val="tx1"/>
                </a:solidFill>
              </a:rPr>
              <a:t>?</a:t>
            </a:r>
          </a:p>
          <a:p>
            <a:pPr marL="278606" indent="-278606">
              <a:buAutoNum type="arabicPeriod"/>
            </a:pPr>
            <a:endParaRPr lang="en-GB" sz="195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36800" y="5123181"/>
            <a:ext cx="6009285" cy="11644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38" dirty="0">
                <a:solidFill>
                  <a:schemeClr val="tx1"/>
                </a:solidFill>
              </a:rPr>
              <a:t>Compliance &amp; dispute settlement</a:t>
            </a:r>
          </a:p>
          <a:p>
            <a:pPr marL="1021556" lvl="2" indent="-278606">
              <a:buAutoNum type="arabicPeriod"/>
            </a:pPr>
            <a:r>
              <a:rPr lang="en-GB" sz="1138" dirty="0">
                <a:solidFill>
                  <a:schemeClr val="tx1"/>
                </a:solidFill>
              </a:rPr>
              <a:t>Compliance mechanism (Art 15)                                                          </a:t>
            </a:r>
            <a:r>
              <a:rPr lang="en-GB" sz="1138" dirty="0" smtClean="0">
                <a:solidFill>
                  <a:schemeClr val="tx1"/>
                </a:solidFill>
              </a:rPr>
              <a:t>  </a:t>
            </a:r>
            <a:r>
              <a:rPr lang="en-GB" sz="1138" dirty="0">
                <a:solidFill>
                  <a:schemeClr val="tx1"/>
                </a:solidFill>
              </a:rPr>
              <a:t>?</a:t>
            </a:r>
          </a:p>
          <a:p>
            <a:pPr marL="1021556" lvl="2" indent="-278606">
              <a:buAutoNum type="arabicPeriod"/>
            </a:pPr>
            <a:r>
              <a:rPr lang="en-GB" sz="1138" dirty="0">
                <a:solidFill>
                  <a:schemeClr val="tx1"/>
                </a:solidFill>
              </a:rPr>
              <a:t>Dispute settlements (Art 24)                                                                   </a:t>
            </a:r>
            <a:r>
              <a:rPr lang="en-GB" sz="1138" dirty="0" smtClean="0">
                <a:solidFill>
                  <a:schemeClr val="tx1"/>
                </a:solidFill>
              </a:rPr>
              <a:t>?</a:t>
            </a:r>
            <a:endParaRPr lang="en-GB" sz="1138" dirty="0">
              <a:solidFill>
                <a:schemeClr val="tx1"/>
              </a:solidFill>
            </a:endParaRPr>
          </a:p>
          <a:p>
            <a:pPr algn="ctr"/>
            <a:endParaRPr lang="en-GB" sz="195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13339" y="6305284"/>
            <a:ext cx="4736202" cy="579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Ref. </a:t>
            </a:r>
            <a:r>
              <a:rPr lang="en-GB" sz="1200" dirty="0" err="1" smtClean="0">
                <a:solidFill>
                  <a:sysClr val="windowText" lastClr="000000"/>
                </a:solidFill>
              </a:rPr>
              <a:t>Prof.</a:t>
            </a:r>
            <a:r>
              <a:rPr lang="en-GB" sz="1200" dirty="0" smtClean="0">
                <a:solidFill>
                  <a:sysClr val="windowText" lastClr="000000"/>
                </a:solidFill>
              </a:rPr>
              <a:t> Jorge E. </a:t>
            </a:r>
            <a:r>
              <a:rPr lang="en-GB" sz="1200" dirty="0" err="1" smtClean="0">
                <a:solidFill>
                  <a:sysClr val="windowText" lastClr="000000"/>
                </a:solidFill>
              </a:rPr>
              <a:t>Vinuales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256" y="13184"/>
            <a:ext cx="8420100" cy="875184"/>
          </a:xfrm>
        </p:spPr>
        <p:txBody>
          <a:bodyPr/>
          <a:lstStyle/>
          <a:p>
            <a:r>
              <a:rPr lang="en-GB" dirty="0" smtClean="0"/>
              <a:t>Key provisions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88368"/>
            <a:ext cx="8977313" cy="5853000"/>
          </a:xfrm>
        </p:spPr>
        <p:txBody>
          <a:bodyPr/>
          <a:lstStyle/>
          <a:p>
            <a:r>
              <a:rPr lang="en-GB" sz="2400" dirty="0" smtClean="0"/>
              <a:t>Global goals: Hold </a:t>
            </a:r>
            <a:r>
              <a:rPr lang="en-GB" sz="2400" dirty="0"/>
              <a:t>the increase in the global average temperature to well below 2 °C above pre-industrial levels and pursuing efforts to limit the temperature increase to 1.5 °C above pre-industrial levels, </a:t>
            </a:r>
          </a:p>
          <a:p>
            <a:r>
              <a:rPr lang="en-GB" sz="2400" dirty="0" smtClean="0"/>
              <a:t>Mitigation: every country to submit a national climate action plan (Nationally </a:t>
            </a:r>
            <a:r>
              <a:rPr lang="en-GB" sz="2400" dirty="0"/>
              <a:t>D</a:t>
            </a:r>
            <a:r>
              <a:rPr lang="en-GB" sz="2400" dirty="0" smtClean="0"/>
              <a:t>etermined Contribution) every 5 years. Parties </a:t>
            </a:r>
            <a:r>
              <a:rPr lang="en-GB" sz="2400" dirty="0"/>
              <a:t>shall pursue domestic mitigation measures, with the aim of achieving the objectives of such contributions </a:t>
            </a:r>
          </a:p>
          <a:p>
            <a:r>
              <a:rPr lang="en-GB" sz="2400" dirty="0" smtClean="0"/>
              <a:t>Adaptation: Global adaptation </a:t>
            </a:r>
            <a:r>
              <a:rPr lang="en-GB" sz="2400" dirty="0" smtClean="0"/>
              <a:t>goal </a:t>
            </a:r>
            <a:r>
              <a:rPr lang="en-GB" sz="2400" dirty="0" smtClean="0"/>
              <a:t>of </a:t>
            </a:r>
            <a:r>
              <a:rPr lang="en-GB" sz="2400" dirty="0"/>
              <a:t>enhancing adaptive capacity, strengthening resilience and reducing vulnerability to climate </a:t>
            </a:r>
            <a:r>
              <a:rPr lang="en-GB" sz="2400" dirty="0" smtClean="0"/>
              <a:t>change </a:t>
            </a:r>
            <a:r>
              <a:rPr lang="en-GB" sz="2400" dirty="0" smtClean="0"/>
              <a:t>is </a:t>
            </a:r>
            <a:r>
              <a:rPr lang="en-GB" sz="2400" dirty="0" smtClean="0"/>
              <a:t>established</a:t>
            </a:r>
          </a:p>
          <a:p>
            <a:r>
              <a:rPr lang="en-GB" sz="2400" dirty="0" smtClean="0"/>
              <a:t>Loss and damage: further steps to be taken to address loss and damage due to climate impacts</a:t>
            </a:r>
          </a:p>
          <a:p>
            <a:r>
              <a:rPr lang="en-GB" sz="2400" dirty="0" smtClean="0"/>
              <a:t>Finance: Developed countries </a:t>
            </a:r>
            <a:r>
              <a:rPr lang="en-GB" sz="2400" dirty="0" smtClean="0"/>
              <a:t>shall </a:t>
            </a:r>
            <a:r>
              <a:rPr lang="en-GB" sz="2400" dirty="0" smtClean="0"/>
              <a:t>provide financial </a:t>
            </a:r>
            <a:r>
              <a:rPr lang="en-GB" sz="2400" dirty="0" smtClean="0"/>
              <a:t>support to developing countries. </a:t>
            </a:r>
            <a:r>
              <a:rPr lang="en-GB" sz="2400" dirty="0" smtClean="0"/>
              <a:t>(100 billion USD as the floor of financial support).</a:t>
            </a:r>
          </a:p>
        </p:txBody>
      </p:sp>
    </p:spTree>
    <p:extLst>
      <p:ext uri="{BB962C8B-B14F-4D97-AF65-F5344CB8AC3E}">
        <p14:creationId xmlns:p14="http://schemas.microsoft.com/office/powerpoint/2010/main" val="2879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provisions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981200"/>
            <a:ext cx="8420100" cy="4652156"/>
          </a:xfrm>
        </p:spPr>
        <p:txBody>
          <a:bodyPr/>
          <a:lstStyle/>
          <a:p>
            <a:r>
              <a:rPr lang="en-GB" sz="2400" dirty="0"/>
              <a:t>Capacity building: support for developing countries on their capacity building efforts.</a:t>
            </a:r>
          </a:p>
          <a:p>
            <a:r>
              <a:rPr lang="en-GB" sz="2400" dirty="0"/>
              <a:t>Technology: Technology Framework </a:t>
            </a:r>
            <a:r>
              <a:rPr lang="en-GB" sz="2400" dirty="0" smtClean="0"/>
              <a:t>established t</a:t>
            </a:r>
            <a:r>
              <a:rPr lang="en-GB" sz="2400" dirty="0" smtClean="0"/>
              <a:t>o </a:t>
            </a:r>
            <a:r>
              <a:rPr lang="en-GB" sz="2400" dirty="0"/>
              <a:t>provide overarching guidance to the work of the Technology Mechanism in promoting and facilitating enhanced action on technology development and transfer </a:t>
            </a:r>
            <a:endParaRPr lang="en-GB" sz="2400" dirty="0"/>
          </a:p>
          <a:p>
            <a:r>
              <a:rPr lang="en-GB" sz="2400" dirty="0" smtClean="0"/>
              <a:t>Transparency: A transparency framework established</a:t>
            </a:r>
          </a:p>
          <a:p>
            <a:r>
              <a:rPr lang="en-GB" sz="2400" dirty="0" smtClean="0"/>
              <a:t>Global stocktake: A global stocktake to happen every 5 years starting from 2023</a:t>
            </a:r>
          </a:p>
          <a:p>
            <a:r>
              <a:rPr lang="en-GB" sz="2400" dirty="0" smtClean="0"/>
              <a:t>Compliance: a compliance mechanism is established for facilitating implementation and promoting compliance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67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16961</TotalTime>
  <Words>748</Words>
  <Application>Microsoft Office PowerPoint</Application>
  <PresentationFormat>A4 Paper (210x297 mm)</PresentationFormat>
  <Paragraphs>149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PGothic</vt:lpstr>
      <vt:lpstr>Gill Sans</vt:lpstr>
      <vt:lpstr>Gill Sans MT</vt:lpstr>
      <vt:lpstr>Lucida Sans</vt:lpstr>
      <vt:lpstr>Times</vt:lpstr>
      <vt:lpstr>Times New Roman</vt:lpstr>
      <vt:lpstr>Default Design</vt:lpstr>
      <vt:lpstr>PowerPoint Presentation</vt:lpstr>
      <vt:lpstr>Focus of the presentation</vt:lpstr>
      <vt:lpstr>Overall analysis</vt:lpstr>
      <vt:lpstr>Paris Agreement: The house build on 3 key pillars</vt:lpstr>
      <vt:lpstr>Legal rigor</vt:lpstr>
      <vt:lpstr>High level participation by countries</vt:lpstr>
      <vt:lpstr>Key provisions</vt:lpstr>
      <vt:lpstr>Key provisions</vt:lpstr>
      <vt:lpstr>Key provisions</vt:lpstr>
      <vt:lpstr>Governance of the Paris Agreement</vt:lpstr>
      <vt:lpstr>Its not all perfect</vt:lpstr>
      <vt:lpstr>What’s next?</vt:lpstr>
      <vt:lpstr>Further rules to be developed </vt:lpstr>
      <vt:lpstr>However…ambition can be raised</vt:lpstr>
      <vt:lpstr>PowerPoint Presentation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Achala Abeysinghe</cp:lastModifiedBy>
  <cp:revision>495</cp:revision>
  <dcterms:created xsi:type="dcterms:W3CDTF">2003-02-10T11:42:57Z</dcterms:created>
  <dcterms:modified xsi:type="dcterms:W3CDTF">2016-06-15T10:50:21Z</dcterms:modified>
</cp:coreProperties>
</file>