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31" r:id="rId2"/>
    <p:sldId id="432" r:id="rId3"/>
    <p:sldId id="435" r:id="rId4"/>
    <p:sldId id="436" r:id="rId5"/>
    <p:sldId id="438" r:id="rId6"/>
    <p:sldId id="440" r:id="rId7"/>
    <p:sldId id="439" r:id="rId8"/>
  </p:sldIdLst>
  <p:sldSz cx="9906000" cy="6858000" type="A4"/>
  <p:notesSz cx="6640513" cy="99044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00"/>
    <a:srgbClr val="00FF00"/>
    <a:srgbClr val="CC3300"/>
    <a:srgbClr val="6600CC"/>
    <a:srgbClr val="FF0000"/>
    <a:srgbClr val="000099"/>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89068" autoAdjust="0"/>
  </p:normalViewPr>
  <p:slideViewPr>
    <p:cSldViewPr>
      <p:cViewPr varScale="1">
        <p:scale>
          <a:sx n="82" d="100"/>
          <a:sy n="82" d="100"/>
        </p:scale>
        <p:origin x="-1488"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varScale="1">
        <p:scale>
          <a:sx n="52" d="100"/>
          <a:sy n="52" d="100"/>
        </p:scale>
        <p:origin x="-2664" y="-84"/>
      </p:cViewPr>
      <p:guideLst>
        <p:guide orient="horz" pos="3119"/>
        <p:guide pos="2091"/>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76550" cy="495300"/>
          </a:xfrm>
          <a:prstGeom prst="rect">
            <a:avLst/>
          </a:prstGeom>
          <a:noFill/>
          <a:ln w="9525">
            <a:noFill/>
            <a:miter lim="800000"/>
            <a:headEnd/>
            <a:tailEnd/>
          </a:ln>
          <a:effectLst/>
        </p:spPr>
        <p:txBody>
          <a:bodyPr vert="horz" wrap="square" lIns="93329" tIns="46665" rIns="93329" bIns="46665" numCol="1" anchor="t" anchorCtr="0" compatLnSpc="1">
            <a:prstTxWarp prst="textNoShape">
              <a:avLst/>
            </a:prstTxWarp>
          </a:bodyPr>
          <a:lstStyle>
            <a:lvl1pPr defTabSz="933450">
              <a:defRPr sz="1200" smtClean="0"/>
            </a:lvl1pPr>
          </a:lstStyle>
          <a:p>
            <a:pPr>
              <a:defRPr/>
            </a:pPr>
            <a:endParaRPr lang="en-GB"/>
          </a:p>
        </p:txBody>
      </p:sp>
      <p:sp>
        <p:nvSpPr>
          <p:cNvPr id="4099" name="Rectangle 3"/>
          <p:cNvSpPr>
            <a:spLocks noGrp="1" noChangeArrowheads="1"/>
          </p:cNvSpPr>
          <p:nvPr>
            <p:ph type="dt" sz="quarter" idx="1"/>
          </p:nvPr>
        </p:nvSpPr>
        <p:spPr bwMode="auto">
          <a:xfrm>
            <a:off x="3763963" y="0"/>
            <a:ext cx="2876550" cy="495300"/>
          </a:xfrm>
          <a:prstGeom prst="rect">
            <a:avLst/>
          </a:prstGeom>
          <a:noFill/>
          <a:ln w="9525">
            <a:noFill/>
            <a:miter lim="800000"/>
            <a:headEnd/>
            <a:tailEnd/>
          </a:ln>
          <a:effectLst/>
        </p:spPr>
        <p:txBody>
          <a:bodyPr vert="horz" wrap="square" lIns="93329" tIns="46665" rIns="93329" bIns="46665" numCol="1" anchor="t" anchorCtr="0" compatLnSpc="1">
            <a:prstTxWarp prst="textNoShape">
              <a:avLst/>
            </a:prstTxWarp>
          </a:bodyPr>
          <a:lstStyle>
            <a:lvl1pPr algn="r" defTabSz="933450">
              <a:defRPr sz="1200" smtClean="0"/>
            </a:lvl1pPr>
          </a:lstStyle>
          <a:p>
            <a:pPr>
              <a:defRPr/>
            </a:pPr>
            <a:endParaRPr lang="en-GB"/>
          </a:p>
        </p:txBody>
      </p:sp>
      <p:sp>
        <p:nvSpPr>
          <p:cNvPr id="4100" name="Rectangle 4"/>
          <p:cNvSpPr>
            <a:spLocks noGrp="1" noChangeArrowheads="1"/>
          </p:cNvSpPr>
          <p:nvPr>
            <p:ph type="ftr" sz="quarter" idx="2"/>
          </p:nvPr>
        </p:nvSpPr>
        <p:spPr bwMode="auto">
          <a:xfrm>
            <a:off x="0" y="9409113"/>
            <a:ext cx="2876550" cy="495300"/>
          </a:xfrm>
          <a:prstGeom prst="rect">
            <a:avLst/>
          </a:prstGeom>
          <a:noFill/>
          <a:ln w="9525">
            <a:noFill/>
            <a:miter lim="800000"/>
            <a:headEnd/>
            <a:tailEnd/>
          </a:ln>
          <a:effectLst/>
        </p:spPr>
        <p:txBody>
          <a:bodyPr vert="horz" wrap="square" lIns="93329" tIns="46665" rIns="93329" bIns="46665" numCol="1" anchor="b" anchorCtr="0" compatLnSpc="1">
            <a:prstTxWarp prst="textNoShape">
              <a:avLst/>
            </a:prstTxWarp>
          </a:bodyPr>
          <a:lstStyle>
            <a:lvl1pPr defTabSz="933450">
              <a:defRPr sz="1200" smtClean="0"/>
            </a:lvl1pPr>
          </a:lstStyle>
          <a:p>
            <a:pPr>
              <a:defRPr/>
            </a:pPr>
            <a:endParaRPr lang="en-GB"/>
          </a:p>
        </p:txBody>
      </p:sp>
      <p:sp>
        <p:nvSpPr>
          <p:cNvPr id="4101" name="Rectangle 5"/>
          <p:cNvSpPr>
            <a:spLocks noGrp="1" noChangeArrowheads="1"/>
          </p:cNvSpPr>
          <p:nvPr>
            <p:ph type="sldNum" sz="quarter" idx="3"/>
          </p:nvPr>
        </p:nvSpPr>
        <p:spPr bwMode="auto">
          <a:xfrm>
            <a:off x="3763963" y="9409113"/>
            <a:ext cx="2876550" cy="495300"/>
          </a:xfrm>
          <a:prstGeom prst="rect">
            <a:avLst/>
          </a:prstGeom>
          <a:noFill/>
          <a:ln w="9525">
            <a:noFill/>
            <a:miter lim="800000"/>
            <a:headEnd/>
            <a:tailEnd/>
          </a:ln>
          <a:effectLst/>
        </p:spPr>
        <p:txBody>
          <a:bodyPr vert="horz" wrap="square" lIns="93329" tIns="46665" rIns="93329" bIns="46665" numCol="1" anchor="b" anchorCtr="0" compatLnSpc="1">
            <a:prstTxWarp prst="textNoShape">
              <a:avLst/>
            </a:prstTxWarp>
          </a:bodyPr>
          <a:lstStyle>
            <a:lvl1pPr algn="r" defTabSz="933450">
              <a:defRPr sz="1200" smtClean="0"/>
            </a:lvl1pPr>
          </a:lstStyle>
          <a:p>
            <a:pPr>
              <a:defRPr/>
            </a:pPr>
            <a:fld id="{FEC8B28F-858E-4E7E-A57A-F80CBD2E40DA}"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863850" cy="469900"/>
          </a:xfrm>
          <a:prstGeom prst="rect">
            <a:avLst/>
          </a:prstGeom>
          <a:noFill/>
          <a:ln w="9525">
            <a:noFill/>
            <a:miter lim="800000"/>
            <a:headEnd/>
            <a:tailEnd/>
          </a:ln>
          <a:effectLst/>
        </p:spPr>
        <p:txBody>
          <a:bodyPr vert="horz" wrap="square" lIns="90452" tIns="45226" rIns="90452" bIns="45226" numCol="1" anchor="t" anchorCtr="0" compatLnSpc="1">
            <a:prstTxWarp prst="textNoShape">
              <a:avLst/>
            </a:prstTxWarp>
          </a:bodyPr>
          <a:lstStyle>
            <a:lvl1pPr defTabSz="904875">
              <a:defRPr sz="1200" smtClean="0"/>
            </a:lvl1pPr>
          </a:lstStyle>
          <a:p>
            <a:pPr>
              <a:defRPr/>
            </a:pPr>
            <a:endParaRPr lang="en-GB"/>
          </a:p>
        </p:txBody>
      </p:sp>
      <p:sp>
        <p:nvSpPr>
          <p:cNvPr id="61443" name="Rectangle 3"/>
          <p:cNvSpPr>
            <a:spLocks noGrp="1" noChangeArrowheads="1"/>
          </p:cNvSpPr>
          <p:nvPr>
            <p:ph type="dt" idx="1"/>
          </p:nvPr>
        </p:nvSpPr>
        <p:spPr bwMode="auto">
          <a:xfrm>
            <a:off x="3746500" y="0"/>
            <a:ext cx="2863850" cy="469900"/>
          </a:xfrm>
          <a:prstGeom prst="rect">
            <a:avLst/>
          </a:prstGeom>
          <a:noFill/>
          <a:ln w="9525">
            <a:noFill/>
            <a:miter lim="800000"/>
            <a:headEnd/>
            <a:tailEnd/>
          </a:ln>
          <a:effectLst/>
        </p:spPr>
        <p:txBody>
          <a:bodyPr vert="horz" wrap="square" lIns="90452" tIns="45226" rIns="90452" bIns="45226" numCol="1" anchor="t" anchorCtr="0" compatLnSpc="1">
            <a:prstTxWarp prst="textNoShape">
              <a:avLst/>
            </a:prstTxWarp>
          </a:bodyPr>
          <a:lstStyle>
            <a:lvl1pPr algn="r" defTabSz="904875">
              <a:defRPr sz="1200" smtClean="0"/>
            </a:lvl1pPr>
          </a:lstStyle>
          <a:p>
            <a:pPr>
              <a:defRPr/>
            </a:pPr>
            <a:endParaRPr lang="en-GB"/>
          </a:p>
        </p:txBody>
      </p:sp>
      <p:sp>
        <p:nvSpPr>
          <p:cNvPr id="3076" name="Rectangle 4"/>
          <p:cNvSpPr>
            <a:spLocks noGrp="1" noRot="1" noChangeAspect="1" noChangeArrowheads="1" noTextEdit="1"/>
          </p:cNvSpPr>
          <p:nvPr>
            <p:ph type="sldImg" idx="2"/>
          </p:nvPr>
        </p:nvSpPr>
        <p:spPr bwMode="auto">
          <a:xfrm>
            <a:off x="587375" y="706438"/>
            <a:ext cx="5437188" cy="3763962"/>
          </a:xfrm>
          <a:prstGeom prst="rect">
            <a:avLst/>
          </a:prstGeom>
          <a:noFill/>
          <a:ln w="9525">
            <a:solidFill>
              <a:srgbClr val="000000"/>
            </a:solidFill>
            <a:miter lim="800000"/>
            <a:headEnd/>
            <a:tailEnd/>
          </a:ln>
        </p:spPr>
      </p:sp>
      <p:sp>
        <p:nvSpPr>
          <p:cNvPr id="61445" name="Rectangle 5"/>
          <p:cNvSpPr>
            <a:spLocks noGrp="1" noChangeArrowheads="1"/>
          </p:cNvSpPr>
          <p:nvPr>
            <p:ph type="body" sz="quarter" idx="3"/>
          </p:nvPr>
        </p:nvSpPr>
        <p:spPr bwMode="auto">
          <a:xfrm>
            <a:off x="881063" y="4705350"/>
            <a:ext cx="4849812" cy="4470400"/>
          </a:xfrm>
          <a:prstGeom prst="rect">
            <a:avLst/>
          </a:prstGeom>
          <a:noFill/>
          <a:ln w="9525">
            <a:noFill/>
            <a:miter lim="800000"/>
            <a:headEnd/>
            <a:tailEnd/>
          </a:ln>
          <a:effectLst/>
        </p:spPr>
        <p:txBody>
          <a:bodyPr vert="horz" wrap="square" lIns="90452" tIns="45226" rIns="90452" bIns="4522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446" name="Rectangle 6"/>
          <p:cNvSpPr>
            <a:spLocks noGrp="1" noChangeArrowheads="1"/>
          </p:cNvSpPr>
          <p:nvPr>
            <p:ph type="ftr" sz="quarter" idx="4"/>
          </p:nvPr>
        </p:nvSpPr>
        <p:spPr bwMode="auto">
          <a:xfrm>
            <a:off x="0" y="9410700"/>
            <a:ext cx="2863850" cy="471488"/>
          </a:xfrm>
          <a:prstGeom prst="rect">
            <a:avLst/>
          </a:prstGeom>
          <a:noFill/>
          <a:ln w="9525">
            <a:noFill/>
            <a:miter lim="800000"/>
            <a:headEnd/>
            <a:tailEnd/>
          </a:ln>
          <a:effectLst/>
        </p:spPr>
        <p:txBody>
          <a:bodyPr vert="horz" wrap="square" lIns="90452" tIns="45226" rIns="90452" bIns="45226" numCol="1" anchor="b" anchorCtr="0" compatLnSpc="1">
            <a:prstTxWarp prst="textNoShape">
              <a:avLst/>
            </a:prstTxWarp>
          </a:bodyPr>
          <a:lstStyle>
            <a:lvl1pPr defTabSz="904875">
              <a:defRPr sz="1200" smtClean="0"/>
            </a:lvl1pPr>
          </a:lstStyle>
          <a:p>
            <a:pPr>
              <a:defRPr/>
            </a:pPr>
            <a:endParaRPr lang="en-GB"/>
          </a:p>
        </p:txBody>
      </p:sp>
      <p:sp>
        <p:nvSpPr>
          <p:cNvPr id="61447" name="Rectangle 7"/>
          <p:cNvSpPr>
            <a:spLocks noGrp="1" noChangeArrowheads="1"/>
          </p:cNvSpPr>
          <p:nvPr>
            <p:ph type="sldNum" sz="quarter" idx="5"/>
          </p:nvPr>
        </p:nvSpPr>
        <p:spPr bwMode="auto">
          <a:xfrm>
            <a:off x="3746500" y="9410700"/>
            <a:ext cx="2863850" cy="471488"/>
          </a:xfrm>
          <a:prstGeom prst="rect">
            <a:avLst/>
          </a:prstGeom>
          <a:noFill/>
          <a:ln w="9525">
            <a:noFill/>
            <a:miter lim="800000"/>
            <a:headEnd/>
            <a:tailEnd/>
          </a:ln>
          <a:effectLst/>
        </p:spPr>
        <p:txBody>
          <a:bodyPr vert="horz" wrap="square" lIns="90452" tIns="45226" rIns="90452" bIns="45226" numCol="1" anchor="b" anchorCtr="0" compatLnSpc="1">
            <a:prstTxWarp prst="textNoShape">
              <a:avLst/>
            </a:prstTxWarp>
          </a:bodyPr>
          <a:lstStyle>
            <a:lvl1pPr algn="r" defTabSz="904875">
              <a:defRPr sz="1200" smtClean="0"/>
            </a:lvl1pPr>
          </a:lstStyle>
          <a:p>
            <a:pPr>
              <a:defRPr/>
            </a:pPr>
            <a:fld id="{5EA39C99-54D2-49DD-88AD-8B72F2039BA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58AC0B48-CA4A-4DAF-B896-B8605E69D6F3}" type="slidenum">
              <a:rPr lang="en-GB"/>
              <a:pPr/>
              <a:t>1</a:t>
            </a:fld>
            <a:endParaRPr lang="en-GB"/>
          </a:p>
        </p:txBody>
      </p:sp>
      <p:sp>
        <p:nvSpPr>
          <p:cNvPr id="4099" name="Rectangle 2"/>
          <p:cNvSpPr>
            <a:spLocks noGrp="1" noRot="1" noChangeAspect="1" noChangeArrowheads="1" noTextEdit="1"/>
          </p:cNvSpPr>
          <p:nvPr>
            <p:ph type="sldImg"/>
          </p:nvPr>
        </p:nvSpPr>
        <p:spPr>
          <a:xfrm>
            <a:off x="638175" y="742950"/>
            <a:ext cx="5365750" cy="3714750"/>
          </a:xfrm>
          <a:ln/>
        </p:spPr>
      </p:sp>
      <p:sp>
        <p:nvSpPr>
          <p:cNvPr id="4100" name="Rectangle 3"/>
          <p:cNvSpPr>
            <a:spLocks noGrp="1" noChangeArrowheads="1"/>
          </p:cNvSpPr>
          <p:nvPr>
            <p:ph type="body" idx="1"/>
          </p:nvPr>
        </p:nvSpPr>
        <p:spPr>
          <a:xfrm>
            <a:off x="885825" y="4703763"/>
            <a:ext cx="4868863" cy="4457700"/>
          </a:xfrm>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dirty="0" smtClean="0"/>
              <a:t>AF in crisis: effort to </a:t>
            </a:r>
            <a:r>
              <a:rPr lang="en-US" dirty="0" err="1" smtClean="0"/>
              <a:t>mobilise</a:t>
            </a:r>
            <a:r>
              <a:rPr lang="en-US" dirty="0" smtClean="0"/>
              <a:t> 100M$ - difficult</a:t>
            </a:r>
          </a:p>
          <a:p>
            <a:r>
              <a:rPr lang="en-US" dirty="0" smtClean="0"/>
              <a:t>GCF:</a:t>
            </a:r>
            <a:r>
              <a:rPr lang="en-US" baseline="0" dirty="0" smtClean="0"/>
              <a:t> early </a:t>
            </a:r>
            <a:r>
              <a:rPr lang="en-US" baseline="0" dirty="0" err="1" smtClean="0"/>
              <a:t>capitilization</a:t>
            </a:r>
            <a:r>
              <a:rPr lang="en-US" baseline="0" dirty="0" smtClean="0"/>
              <a:t> (now focus on BMF) – Resource Mobilization framework</a:t>
            </a:r>
          </a:p>
          <a:p>
            <a:endParaRPr lang="en-US" dirty="0"/>
          </a:p>
        </p:txBody>
      </p:sp>
      <p:sp>
        <p:nvSpPr>
          <p:cNvPr id="4" name="Espace réservé du numéro de diapositive 3"/>
          <p:cNvSpPr>
            <a:spLocks noGrp="1"/>
          </p:cNvSpPr>
          <p:nvPr>
            <p:ph type="sldNum" sz="quarter" idx="10"/>
          </p:nvPr>
        </p:nvSpPr>
        <p:spPr/>
        <p:txBody>
          <a:bodyPr/>
          <a:lstStyle/>
          <a:p>
            <a:pPr>
              <a:defRPr/>
            </a:pPr>
            <a:fld id="{5EA39C99-54D2-49DD-88AD-8B72F2039BA6}" type="slidenum">
              <a:rPr lang="en-GB" smtClean="0"/>
              <a:pPr>
                <a:defRPr/>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0455A30-1868-4FCA-BCC6-7F8699F7C9C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62481F7-FD1C-451E-98DB-59E412ADCDD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6A05717-10CB-434E-8EEB-E1B33224F79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F3174F-7DCE-4B54-A313-7366E2EAB5B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63A05AA-7C20-4258-90EF-3389690697D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83F66C4-FA55-414D-8834-4531CA5BA90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D05B464-AD66-4489-9836-FD44F59D3E4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3E80A56-2648-44FD-A3BE-C6DA0BD149C3}"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DECD813F-2BEC-4FFF-9459-F7C7979A604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71FE5CA-7F02-4504-9284-1DAD5F1A27F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B47586-129A-41CA-ACEF-902D68ED5C0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80BBCC7-4115-4818-ABAF-6DCAC0115F66}" type="slidenum">
              <a:rPr lang="en-GB"/>
              <a:pPr>
                <a:defRPr/>
              </a:pPr>
              <a:t>‹#›</a:t>
            </a:fld>
            <a:endParaRPr lang="en-GB"/>
          </a:p>
        </p:txBody>
      </p:sp>
      <p:sp>
        <p:nvSpPr>
          <p:cNvPr id="1031" name="Text Box 7"/>
          <p:cNvSpPr txBox="1">
            <a:spLocks noChangeArrowheads="1"/>
          </p:cNvSpPr>
          <p:nvPr userDrawn="1"/>
        </p:nvSpPr>
        <p:spPr bwMode="auto">
          <a:xfrm>
            <a:off x="9020175" y="1268413"/>
            <a:ext cx="685800" cy="5473700"/>
          </a:xfrm>
          <a:prstGeom prst="rect">
            <a:avLst/>
          </a:prstGeom>
          <a:noFill/>
          <a:ln w="9525">
            <a:noFill/>
            <a:miter lim="800000"/>
            <a:headEnd/>
            <a:tailEnd/>
          </a:ln>
        </p:spPr>
        <p:txBody>
          <a:bodyPr vert="eaVert"/>
          <a:lstStyle/>
          <a:p>
            <a:pPr eaLnBrk="0" hangingPunct="0">
              <a:defRPr/>
            </a:pPr>
            <a:r>
              <a:rPr lang="en-GB" sz="2600">
                <a:solidFill>
                  <a:srgbClr val="800080"/>
                </a:solidFill>
                <a:latin typeface="Gill Sans" pitchFamily="34" charset="0"/>
              </a:rPr>
              <a:t>european capacity building initiative ecbi</a:t>
            </a:r>
          </a:p>
        </p:txBody>
      </p:sp>
      <p:pic>
        <p:nvPicPr>
          <p:cNvPr id="1032" name="Picture 8"/>
          <p:cNvPicPr>
            <a:picLocks noChangeAspect="1" noChangeArrowheads="1"/>
          </p:cNvPicPr>
          <p:nvPr userDrawn="1"/>
        </p:nvPicPr>
        <p:blipFill>
          <a:blip r:embed="rId13" cstate="print"/>
          <a:srcRect r="1465" b="1465"/>
          <a:stretch>
            <a:fillRect/>
          </a:stretch>
        </p:blipFill>
        <p:spPr bwMode="auto">
          <a:xfrm>
            <a:off x="8699500" y="188913"/>
            <a:ext cx="968375" cy="968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906000" cy="6858000"/>
          </a:xfrm>
          <a:prstGeom prst="rect">
            <a:avLst/>
          </a:prstGeom>
          <a:solidFill>
            <a:schemeClr val="bg1"/>
          </a:solidFill>
          <a:ln w="9525">
            <a:solidFill>
              <a:srgbClr val="FF00FF"/>
            </a:solidFill>
            <a:miter lim="800000"/>
            <a:headEnd/>
            <a:tailEnd/>
          </a:ln>
        </p:spPr>
        <p:txBody>
          <a:bodyPr wrap="none" anchor="ctr"/>
          <a:lstStyle/>
          <a:p>
            <a:pPr algn="ctr" eaLnBrk="0" hangingPunct="0"/>
            <a:endParaRPr lang="en-US" sz="4000">
              <a:solidFill>
                <a:srgbClr val="000099"/>
              </a:solidFill>
              <a:latin typeface="Gill Sans" pitchFamily="34" charset="0"/>
            </a:endParaRPr>
          </a:p>
        </p:txBody>
      </p:sp>
      <p:sp>
        <p:nvSpPr>
          <p:cNvPr id="2051" name="Text Box 3"/>
          <p:cNvSpPr txBox="1">
            <a:spLocks noChangeArrowheads="1"/>
          </p:cNvSpPr>
          <p:nvPr/>
        </p:nvSpPr>
        <p:spPr bwMode="auto">
          <a:xfrm>
            <a:off x="1747838" y="3213100"/>
            <a:ext cx="7561262" cy="2000548"/>
          </a:xfrm>
          <a:prstGeom prst="rect">
            <a:avLst/>
          </a:prstGeom>
          <a:noFill/>
          <a:ln w="9525">
            <a:noFill/>
            <a:miter lim="800000"/>
            <a:headEnd/>
            <a:tailEnd/>
          </a:ln>
        </p:spPr>
        <p:txBody>
          <a:bodyPr>
            <a:spAutoFit/>
          </a:bodyPr>
          <a:lstStyle/>
          <a:p>
            <a:pPr eaLnBrk="0" hangingPunct="0"/>
            <a:r>
              <a:rPr lang="en-US" sz="3200" dirty="0" smtClean="0">
                <a:solidFill>
                  <a:srgbClr val="660066"/>
                </a:solidFill>
                <a:latin typeface="Gill Sans MT" pitchFamily="34" charset="0"/>
              </a:rPr>
              <a:t>ADP WS2: Pre-2020 Ambition</a:t>
            </a:r>
            <a:endParaRPr lang="en-US" sz="3200" dirty="0">
              <a:solidFill>
                <a:srgbClr val="660066"/>
              </a:solidFill>
              <a:latin typeface="Gill Sans MT" pitchFamily="34" charset="0"/>
            </a:endParaRPr>
          </a:p>
          <a:p>
            <a:pPr eaLnBrk="0" hangingPunct="0"/>
            <a:r>
              <a:rPr lang="en-GB" dirty="0" smtClean="0">
                <a:solidFill>
                  <a:srgbClr val="660066"/>
                </a:solidFill>
                <a:latin typeface="Gill Sans MT" pitchFamily="34" charset="0"/>
              </a:rPr>
              <a:t>Overview of key issues, linkages to Adaptation and Finance</a:t>
            </a:r>
            <a:endParaRPr lang="en-GB" dirty="0">
              <a:solidFill>
                <a:srgbClr val="660066"/>
              </a:solidFill>
              <a:latin typeface="Gill Sans MT" pitchFamily="34" charset="0"/>
            </a:endParaRPr>
          </a:p>
          <a:p>
            <a:pPr eaLnBrk="0" hangingPunct="0"/>
            <a:endParaRPr lang="en-GB" dirty="0">
              <a:solidFill>
                <a:srgbClr val="660066"/>
              </a:solidFill>
              <a:latin typeface="Gill Sans MT" pitchFamily="34" charset="0"/>
            </a:endParaRPr>
          </a:p>
          <a:p>
            <a:pPr eaLnBrk="0" hangingPunct="0"/>
            <a:r>
              <a:rPr lang="en-GB" sz="2000" dirty="0" smtClean="0">
                <a:solidFill>
                  <a:srgbClr val="660066"/>
                </a:solidFill>
                <a:latin typeface="Gill Sans MT" pitchFamily="34" charset="0"/>
              </a:rPr>
              <a:t>SEYNI NAFO    -      </a:t>
            </a:r>
            <a:endParaRPr lang="en-US" sz="2000" dirty="0">
              <a:solidFill>
                <a:srgbClr val="660066"/>
              </a:solidFill>
              <a:latin typeface="Gill Sans MT" pitchFamily="34" charset="0"/>
            </a:endParaRPr>
          </a:p>
        </p:txBody>
      </p:sp>
      <p:sp>
        <p:nvSpPr>
          <p:cNvPr id="2052" name="Rectangle 4"/>
          <p:cNvSpPr>
            <a:spLocks noChangeArrowheads="1"/>
          </p:cNvSpPr>
          <p:nvPr/>
        </p:nvSpPr>
        <p:spPr bwMode="auto">
          <a:xfrm>
            <a:off x="0" y="0"/>
            <a:ext cx="1209675" cy="6858000"/>
          </a:xfrm>
          <a:prstGeom prst="rect">
            <a:avLst/>
          </a:prstGeom>
          <a:solidFill>
            <a:srgbClr val="660066"/>
          </a:solidFill>
          <a:ln w="9525">
            <a:solidFill>
              <a:srgbClr val="660066"/>
            </a:solidFill>
            <a:miter lim="800000"/>
            <a:headEnd/>
            <a:tailEnd/>
          </a:ln>
        </p:spPr>
        <p:txBody>
          <a:bodyPr wrap="none" anchor="ctr"/>
          <a:lstStyle/>
          <a:p>
            <a:endParaRPr lang="fr-FR"/>
          </a:p>
        </p:txBody>
      </p:sp>
      <p:sp>
        <p:nvSpPr>
          <p:cNvPr id="2053" name="Rectangle 5"/>
          <p:cNvSpPr>
            <a:spLocks noChangeArrowheads="1"/>
          </p:cNvSpPr>
          <p:nvPr/>
        </p:nvSpPr>
        <p:spPr bwMode="auto">
          <a:xfrm>
            <a:off x="0" y="0"/>
            <a:ext cx="1116013" cy="6858000"/>
          </a:xfrm>
          <a:prstGeom prst="rect">
            <a:avLst/>
          </a:prstGeom>
          <a:gradFill rotWithShape="1">
            <a:gsLst>
              <a:gs pos="0">
                <a:srgbClr val="660066"/>
              </a:gs>
              <a:gs pos="50000">
                <a:srgbClr val="2F002F"/>
              </a:gs>
              <a:gs pos="100000">
                <a:srgbClr val="660066"/>
              </a:gs>
            </a:gsLst>
            <a:lin ang="0" scaled="1"/>
          </a:gradFill>
          <a:ln w="9525">
            <a:solidFill>
              <a:srgbClr val="660066"/>
            </a:solidFill>
            <a:miter lim="800000"/>
            <a:headEnd/>
            <a:tailEnd/>
          </a:ln>
        </p:spPr>
        <p:txBody>
          <a:bodyPr wrap="none" anchor="ctr"/>
          <a:lstStyle/>
          <a:p>
            <a:endParaRPr lang="fr-FR"/>
          </a:p>
        </p:txBody>
      </p:sp>
      <p:sp>
        <p:nvSpPr>
          <p:cNvPr id="2054" name="Text Box 9"/>
          <p:cNvSpPr txBox="1">
            <a:spLocks noChangeArrowheads="1"/>
          </p:cNvSpPr>
          <p:nvPr/>
        </p:nvSpPr>
        <p:spPr bwMode="auto">
          <a:xfrm rot="5400000">
            <a:off x="-2814637" y="2933700"/>
            <a:ext cx="6858000" cy="990600"/>
          </a:xfrm>
          <a:prstGeom prst="rect">
            <a:avLst/>
          </a:prstGeom>
          <a:noFill/>
          <a:ln w="9525">
            <a:noFill/>
            <a:miter lim="800000"/>
            <a:headEnd/>
            <a:tailEnd/>
          </a:ln>
        </p:spPr>
        <p:txBody>
          <a:bodyPr>
            <a:spAutoFit/>
          </a:bodyPr>
          <a:lstStyle/>
          <a:p>
            <a:pPr indent="96838"/>
            <a:r>
              <a:rPr lang="en-GB" sz="3500">
                <a:solidFill>
                  <a:schemeClr val="bg1"/>
                </a:solidFill>
                <a:latin typeface="Gill Sans MT" pitchFamily="34" charset="0"/>
              </a:rPr>
              <a:t>european capacity building initiative</a:t>
            </a:r>
            <a:endParaRPr lang="fr-FR" sz="3500">
              <a:solidFill>
                <a:schemeClr val="bg1"/>
              </a:solidFill>
              <a:latin typeface="Gill Sans MT" pitchFamily="34" charset="0"/>
            </a:endParaRPr>
          </a:p>
          <a:p>
            <a:pPr indent="96838"/>
            <a:r>
              <a:rPr lang="fr-FR">
                <a:solidFill>
                  <a:schemeClr val="bg1"/>
                </a:solidFill>
                <a:latin typeface="Gill Sans MT" pitchFamily="34" charset="0"/>
              </a:rPr>
              <a:t>initiative européenne de renforcement des capacités</a:t>
            </a:r>
            <a:endParaRPr lang="en-GB">
              <a:solidFill>
                <a:schemeClr val="bg1"/>
              </a:solidFill>
              <a:latin typeface="Gill Sans MT" pitchFamily="34" charset="0"/>
            </a:endParaRPr>
          </a:p>
        </p:txBody>
      </p:sp>
      <p:sp>
        <p:nvSpPr>
          <p:cNvPr id="2055" name="Text Box 10"/>
          <p:cNvSpPr txBox="1">
            <a:spLocks noChangeArrowheads="1"/>
          </p:cNvSpPr>
          <p:nvPr/>
        </p:nvSpPr>
        <p:spPr bwMode="auto">
          <a:xfrm>
            <a:off x="1244600" y="803275"/>
            <a:ext cx="8661400" cy="1311275"/>
          </a:xfrm>
          <a:prstGeom prst="rect">
            <a:avLst/>
          </a:prstGeom>
          <a:noFill/>
          <a:ln w="9525">
            <a:noFill/>
            <a:miter lim="800000"/>
            <a:headEnd/>
            <a:tailEnd/>
          </a:ln>
        </p:spPr>
        <p:txBody>
          <a:bodyPr>
            <a:spAutoFit/>
          </a:bodyPr>
          <a:lstStyle/>
          <a:p>
            <a:pPr>
              <a:tabLst>
                <a:tab pos="6096000" algn="r"/>
              </a:tabLst>
            </a:pPr>
            <a:r>
              <a:rPr lang="fr-FR" sz="8000">
                <a:solidFill>
                  <a:srgbClr val="660066"/>
                </a:solidFill>
                <a:latin typeface="Gill Sans MT" pitchFamily="34" charset="0"/>
              </a:rPr>
              <a:t>	ecbi</a:t>
            </a:r>
            <a:r>
              <a:rPr lang="fr-FR" sz="5400">
                <a:solidFill>
                  <a:srgbClr val="660066"/>
                </a:solidFill>
                <a:latin typeface="Gill Sans MT" pitchFamily="34" charset="0"/>
              </a:rPr>
              <a:t>	</a:t>
            </a:r>
            <a:endParaRPr lang="en-GB" sz="5400">
              <a:solidFill>
                <a:srgbClr val="660066"/>
              </a:solidFill>
              <a:latin typeface="Gill Sans MT" pitchFamily="34" charset="0"/>
            </a:endParaRPr>
          </a:p>
        </p:txBody>
      </p:sp>
      <p:pic>
        <p:nvPicPr>
          <p:cNvPr id="2056" name="Picture 7"/>
          <p:cNvPicPr>
            <a:picLocks noChangeAspect="1" noChangeArrowheads="1"/>
          </p:cNvPicPr>
          <p:nvPr/>
        </p:nvPicPr>
        <p:blipFill>
          <a:blip r:embed="rId3" cstate="print"/>
          <a:srcRect r="1465" b="1465"/>
          <a:stretch>
            <a:fillRect/>
          </a:stretch>
        </p:blipFill>
        <p:spPr bwMode="auto">
          <a:xfrm>
            <a:off x="7691438" y="325438"/>
            <a:ext cx="1546225" cy="1546225"/>
          </a:xfrm>
          <a:prstGeom prst="rect">
            <a:avLst/>
          </a:prstGeom>
          <a:noFill/>
          <a:ln w="9525">
            <a:noFill/>
            <a:miter lim="800000"/>
            <a:headEnd/>
            <a:tailEnd/>
          </a:ln>
        </p:spPr>
      </p:pic>
      <p:sp>
        <p:nvSpPr>
          <p:cNvPr id="2057" name="Rectangle 11"/>
          <p:cNvSpPr>
            <a:spLocks noChangeArrowheads="1"/>
          </p:cNvSpPr>
          <p:nvPr/>
        </p:nvSpPr>
        <p:spPr bwMode="auto">
          <a:xfrm>
            <a:off x="1749425" y="5695950"/>
            <a:ext cx="7488238" cy="901700"/>
          </a:xfrm>
          <a:prstGeom prst="rect">
            <a:avLst/>
          </a:prstGeom>
          <a:noFill/>
          <a:ln w="9525">
            <a:noFill/>
            <a:miter lim="800000"/>
            <a:headEnd/>
            <a:tailEnd/>
          </a:ln>
        </p:spPr>
        <p:txBody>
          <a:bodyPr>
            <a:spAutoFit/>
          </a:bodyPr>
          <a:lstStyle/>
          <a:p>
            <a:r>
              <a:rPr lang="en-GB" sz="1600">
                <a:solidFill>
                  <a:srgbClr val="660066"/>
                </a:solidFill>
                <a:latin typeface="Gill Sans MT" pitchFamily="34" charset="0"/>
              </a:rPr>
              <a:t>for sustained capacity building in support of international climate change negotiations</a:t>
            </a:r>
            <a:endParaRPr lang="fr-FR" sz="1600">
              <a:solidFill>
                <a:srgbClr val="660066"/>
              </a:solidFill>
              <a:latin typeface="Gill Sans MT" pitchFamily="34" charset="0"/>
            </a:endParaRPr>
          </a:p>
          <a:p>
            <a:pPr>
              <a:spcBef>
                <a:spcPts val="600"/>
              </a:spcBef>
            </a:pPr>
            <a:r>
              <a:rPr lang="fr-FR" sz="1600">
                <a:solidFill>
                  <a:srgbClr val="660066"/>
                </a:solidFill>
                <a:latin typeface="Gill Sans MT" pitchFamily="34" charset="0"/>
              </a:rPr>
              <a:t>pour un renforcement durable des capacités en appui aux négociations internationales sur les changements climatiques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6496" y="584684"/>
            <a:ext cx="7884876" cy="461665"/>
          </a:xfrm>
          <a:prstGeom prst="rect">
            <a:avLst/>
          </a:prstGeom>
          <a:noFill/>
        </p:spPr>
        <p:txBody>
          <a:bodyPr wrap="square" rtlCol="0">
            <a:spAutoFit/>
          </a:bodyPr>
          <a:lstStyle/>
          <a:p>
            <a:pPr algn="ctr"/>
            <a:r>
              <a:rPr lang="en-US" dirty="0" smtClean="0"/>
              <a:t>Background – Durban &amp; Doha</a:t>
            </a:r>
            <a:endParaRPr lang="en-US" dirty="0"/>
          </a:p>
        </p:txBody>
      </p:sp>
      <p:sp>
        <p:nvSpPr>
          <p:cNvPr id="3" name="ZoneTexte 2"/>
          <p:cNvSpPr txBox="1"/>
          <p:nvPr/>
        </p:nvSpPr>
        <p:spPr>
          <a:xfrm>
            <a:off x="524508" y="1484784"/>
            <a:ext cx="8100900" cy="5878532"/>
          </a:xfrm>
          <a:prstGeom prst="rect">
            <a:avLst/>
          </a:prstGeom>
          <a:noFill/>
        </p:spPr>
        <p:txBody>
          <a:bodyPr wrap="square" rtlCol="0">
            <a:spAutoFit/>
          </a:bodyPr>
          <a:lstStyle/>
          <a:p>
            <a:pPr>
              <a:buFont typeface="Arial" pitchFamily="34" charset="0"/>
              <a:buChar char="•"/>
            </a:pPr>
            <a:r>
              <a:rPr lang="en-US" dirty="0" smtClean="0"/>
              <a:t> Mandate: 1.CP17 launched a </a:t>
            </a:r>
            <a:r>
              <a:rPr lang="en-US" dirty="0" err="1" smtClean="0"/>
              <a:t>workplan</a:t>
            </a:r>
            <a:r>
              <a:rPr lang="en-US" dirty="0" smtClean="0"/>
              <a:t> on enhancing mitigation ambition… </a:t>
            </a:r>
            <a:r>
              <a:rPr lang="en-US" b="1" i="1" dirty="0" smtClean="0"/>
              <a:t>to identify and explore options for a range of actions that can close the Ambition Gap</a:t>
            </a:r>
          </a:p>
          <a:p>
            <a:endParaRPr lang="en-US" b="1" i="1" dirty="0" smtClean="0"/>
          </a:p>
          <a:p>
            <a:pPr>
              <a:buFont typeface="Arial" pitchFamily="34" charset="0"/>
              <a:buChar char="•"/>
            </a:pPr>
            <a:r>
              <a:rPr lang="en-US" b="1" i="1" dirty="0"/>
              <a:t> </a:t>
            </a:r>
            <a:r>
              <a:rPr lang="en-US" dirty="0" smtClean="0"/>
              <a:t>Elements of the Doha Decision 2.CP18:</a:t>
            </a:r>
          </a:p>
          <a:p>
            <a:pPr lvl="1">
              <a:buFont typeface="Arial" pitchFamily="34" charset="0"/>
              <a:buChar char="•"/>
            </a:pPr>
            <a:r>
              <a:rPr lang="en-US" dirty="0" smtClean="0"/>
              <a:t> </a:t>
            </a:r>
            <a:r>
              <a:rPr lang="en-US" sz="2000" dirty="0" smtClean="0"/>
              <a:t>Underlies significant gap (8-13Gt vis-à-vis 2°c or 1.5°c both in the decision preamble)</a:t>
            </a:r>
          </a:p>
          <a:p>
            <a:pPr lvl="1">
              <a:buFont typeface="Arial" pitchFamily="34" charset="0"/>
              <a:buChar char="•"/>
            </a:pPr>
            <a:r>
              <a:rPr lang="en-US" sz="2000" dirty="0"/>
              <a:t> </a:t>
            </a:r>
            <a:r>
              <a:rPr lang="en-US" sz="2000" dirty="0" smtClean="0"/>
              <a:t>Endorsed arrangements for Bureau of ADP</a:t>
            </a:r>
          </a:p>
          <a:p>
            <a:pPr lvl="1">
              <a:buFont typeface="Arial" pitchFamily="34" charset="0"/>
              <a:buChar char="•"/>
            </a:pPr>
            <a:r>
              <a:rPr lang="en-US" sz="2000" dirty="0" smtClean="0"/>
              <a:t> Confirms time-line for adoption at COP21 (2015)</a:t>
            </a:r>
          </a:p>
          <a:p>
            <a:pPr lvl="1">
              <a:buFont typeface="Arial" pitchFamily="34" charset="0"/>
              <a:buChar char="•"/>
            </a:pPr>
            <a:r>
              <a:rPr lang="en-US" sz="2000" dirty="0"/>
              <a:t> </a:t>
            </a:r>
            <a:r>
              <a:rPr lang="en-US" sz="2000" dirty="0" smtClean="0"/>
              <a:t>explore options and range of actions 2013 – 2014</a:t>
            </a:r>
          </a:p>
          <a:p>
            <a:pPr lvl="1">
              <a:buFont typeface="Arial" pitchFamily="34" charset="0"/>
              <a:buChar char="•"/>
            </a:pPr>
            <a:r>
              <a:rPr lang="en-US" sz="2000" dirty="0" smtClean="0"/>
              <a:t>Welcomes UN SG leaders summit in 2014</a:t>
            </a:r>
          </a:p>
          <a:p>
            <a:pPr lvl="1">
              <a:buFont typeface="Arial" pitchFamily="34" charset="0"/>
              <a:buChar char="•"/>
            </a:pPr>
            <a:r>
              <a:rPr lang="en-US" sz="2000" dirty="0" smtClean="0"/>
              <a:t>Draft negotiation text no later than COP20 (2014) ensuring Negotiation text available before May 2015</a:t>
            </a:r>
          </a:p>
          <a:p>
            <a:pPr lvl="1"/>
            <a:endParaRPr lang="en-US" sz="2000" dirty="0" smtClean="0"/>
          </a:p>
          <a:p>
            <a:pPr>
              <a:buFont typeface="Arial" pitchFamily="34" charset="0"/>
              <a:buChar char="•"/>
            </a:pPr>
            <a:r>
              <a:rPr lang="en-US" sz="2000" dirty="0" smtClean="0"/>
              <a:t> </a:t>
            </a:r>
            <a:r>
              <a:rPr lang="en-US" dirty="0" smtClean="0"/>
              <a:t>Process so far…</a:t>
            </a:r>
          </a:p>
          <a:p>
            <a:endParaRPr lang="en-US" b="1" i="1"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60512" y="548680"/>
            <a:ext cx="7344816" cy="461665"/>
          </a:xfrm>
          <a:prstGeom prst="rect">
            <a:avLst/>
          </a:prstGeom>
          <a:noFill/>
        </p:spPr>
        <p:txBody>
          <a:bodyPr wrap="square" rtlCol="0">
            <a:spAutoFit/>
          </a:bodyPr>
          <a:lstStyle/>
          <a:p>
            <a:pPr algn="ctr"/>
            <a:r>
              <a:rPr lang="en-US" dirty="0" smtClean="0"/>
              <a:t>Review of Parties Positions</a:t>
            </a:r>
            <a:endParaRPr lang="en-US" dirty="0"/>
          </a:p>
        </p:txBody>
      </p:sp>
      <p:sp>
        <p:nvSpPr>
          <p:cNvPr id="4" name="ZoneTexte 3"/>
          <p:cNvSpPr txBox="1"/>
          <p:nvPr/>
        </p:nvSpPr>
        <p:spPr>
          <a:xfrm>
            <a:off x="380492" y="1268760"/>
            <a:ext cx="8244916" cy="5016758"/>
          </a:xfrm>
          <a:prstGeom prst="rect">
            <a:avLst/>
          </a:prstGeom>
          <a:noFill/>
        </p:spPr>
        <p:txBody>
          <a:bodyPr wrap="square" rtlCol="0">
            <a:spAutoFit/>
          </a:bodyPr>
          <a:lstStyle/>
          <a:p>
            <a:pPr>
              <a:buFont typeface="Arial" pitchFamily="34" charset="0"/>
              <a:buChar char="•"/>
            </a:pPr>
            <a:r>
              <a:rPr lang="en-US" dirty="0" smtClean="0"/>
              <a:t> Summary from developed countries submissions</a:t>
            </a:r>
          </a:p>
          <a:p>
            <a:pPr lvl="1">
              <a:buFont typeface="Arial" pitchFamily="34" charset="0"/>
              <a:buChar char="•"/>
            </a:pPr>
            <a:r>
              <a:rPr lang="en-US" dirty="0" smtClean="0"/>
              <a:t> </a:t>
            </a:r>
            <a:r>
              <a:rPr lang="en-US" sz="2000" dirty="0" smtClean="0"/>
              <a:t>Need to clarify existing pledges and increase ambition</a:t>
            </a:r>
          </a:p>
          <a:p>
            <a:pPr lvl="1">
              <a:buFont typeface="Arial" pitchFamily="34" charset="0"/>
              <a:buChar char="•"/>
            </a:pPr>
            <a:r>
              <a:rPr lang="en-US" sz="2000" dirty="0"/>
              <a:t> </a:t>
            </a:r>
            <a:r>
              <a:rPr lang="en-US" sz="2000" dirty="0" smtClean="0"/>
              <a:t>Making pledges for those who have not pledged</a:t>
            </a:r>
          </a:p>
          <a:p>
            <a:pPr lvl="1">
              <a:buFont typeface="Arial" pitchFamily="34" charset="0"/>
              <a:buChar char="•"/>
            </a:pPr>
            <a:r>
              <a:rPr lang="en-US" sz="2000" dirty="0"/>
              <a:t> </a:t>
            </a:r>
            <a:r>
              <a:rPr lang="en-US" sz="2000" dirty="0" smtClean="0"/>
              <a:t>Stress the importance of ICI (HFC, short-lived climate pollutants, phasing out fossil fuel subsidies, bunkers, REDD+ initiatives, Ag, etc.)</a:t>
            </a:r>
          </a:p>
          <a:p>
            <a:pPr lvl="1">
              <a:buFont typeface="Arial" pitchFamily="34" charset="0"/>
              <a:buChar char="•"/>
            </a:pPr>
            <a:r>
              <a:rPr lang="en-US" sz="2000" dirty="0"/>
              <a:t> </a:t>
            </a:r>
            <a:r>
              <a:rPr lang="en-US" sz="2000" dirty="0" smtClean="0"/>
              <a:t>International carbon markets (NMM, etc.)</a:t>
            </a:r>
          </a:p>
          <a:p>
            <a:pPr lvl="1">
              <a:buFont typeface="Arial" pitchFamily="34" charset="0"/>
              <a:buChar char="•"/>
            </a:pPr>
            <a:endParaRPr lang="en-US" dirty="0"/>
          </a:p>
          <a:p>
            <a:pPr>
              <a:buFont typeface="Arial" pitchFamily="34" charset="0"/>
              <a:buChar char="•"/>
            </a:pPr>
            <a:r>
              <a:rPr lang="en-US" dirty="0" smtClean="0"/>
              <a:t> Summary from developing countries submissions</a:t>
            </a:r>
          </a:p>
          <a:p>
            <a:pPr lvl="1">
              <a:buFont typeface="Arial" pitchFamily="34" charset="0"/>
              <a:buChar char="•"/>
            </a:pPr>
            <a:r>
              <a:rPr lang="en-US" dirty="0" smtClean="0"/>
              <a:t>  </a:t>
            </a:r>
            <a:r>
              <a:rPr lang="en-US" sz="2000" dirty="0" smtClean="0"/>
              <a:t>Emphasize in closing both Mitigation and Finance Gap</a:t>
            </a:r>
          </a:p>
          <a:p>
            <a:pPr lvl="1">
              <a:buFont typeface="Arial" pitchFamily="34" charset="0"/>
              <a:buChar char="•"/>
            </a:pPr>
            <a:r>
              <a:rPr lang="en-US" sz="2000" dirty="0"/>
              <a:t> </a:t>
            </a:r>
            <a:r>
              <a:rPr lang="en-US" sz="2000" dirty="0" smtClean="0"/>
              <a:t>Stress importance of implementing the agreed outcome pursuant to BAP (Adaptation is key, MOI vital, GCF and Tech Mechanism have to be fully operational, MRV of support, Comparability of efforts among AI, etc.)</a:t>
            </a:r>
          </a:p>
          <a:p>
            <a:pPr lvl="1">
              <a:buFont typeface="Arial" pitchFamily="34" charset="0"/>
              <a:buChar char="•"/>
            </a:pPr>
            <a:r>
              <a:rPr lang="en-US" sz="2000" dirty="0"/>
              <a:t> </a:t>
            </a:r>
            <a:r>
              <a:rPr lang="en-US" sz="2000" dirty="0" smtClean="0"/>
              <a:t>Supplementary actions outside Convention not substitute for action within –  </a:t>
            </a:r>
            <a:r>
              <a:rPr lang="en-US" sz="2000" dirty="0"/>
              <a:t> </a:t>
            </a:r>
            <a:r>
              <a:rPr lang="en-US" sz="2000" dirty="0" smtClean="0"/>
              <a:t>Need Transparency on actions and implementation</a:t>
            </a:r>
          </a:p>
          <a:p>
            <a:pPr lvl="1">
              <a:buFont typeface="Arial" pitchFamily="34" charset="0"/>
              <a:buChar char="•"/>
            </a:pPr>
            <a:r>
              <a:rPr lang="en-US" sz="2000" dirty="0" smtClean="0"/>
              <a:t> Application of Convention principles and provisions</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6496" y="404664"/>
            <a:ext cx="7596844" cy="461665"/>
          </a:xfrm>
          <a:prstGeom prst="rect">
            <a:avLst/>
          </a:prstGeom>
          <a:noFill/>
        </p:spPr>
        <p:txBody>
          <a:bodyPr wrap="square" rtlCol="0">
            <a:spAutoFit/>
          </a:bodyPr>
          <a:lstStyle/>
          <a:p>
            <a:pPr algn="ctr"/>
            <a:r>
              <a:rPr lang="en-US" dirty="0" smtClean="0"/>
              <a:t>How to Progress</a:t>
            </a:r>
            <a:endParaRPr lang="en-US" dirty="0"/>
          </a:p>
        </p:txBody>
      </p:sp>
      <p:sp>
        <p:nvSpPr>
          <p:cNvPr id="3" name="ZoneTexte 2"/>
          <p:cNvSpPr txBox="1"/>
          <p:nvPr/>
        </p:nvSpPr>
        <p:spPr>
          <a:xfrm>
            <a:off x="344488" y="836712"/>
            <a:ext cx="8676964" cy="6370975"/>
          </a:xfrm>
          <a:prstGeom prst="rect">
            <a:avLst/>
          </a:prstGeom>
          <a:noFill/>
        </p:spPr>
        <p:txBody>
          <a:bodyPr wrap="square" rtlCol="0">
            <a:spAutoFit/>
          </a:bodyPr>
          <a:lstStyle/>
          <a:p>
            <a:pPr>
              <a:buFont typeface="Arial" pitchFamily="34" charset="0"/>
              <a:buChar char="•"/>
            </a:pPr>
            <a:r>
              <a:rPr lang="en-US" dirty="0" smtClean="0"/>
              <a:t> Key Challenges</a:t>
            </a:r>
          </a:p>
          <a:p>
            <a:pPr lvl="1">
              <a:buFont typeface="Arial" pitchFamily="34" charset="0"/>
              <a:buChar char="•"/>
            </a:pPr>
            <a:r>
              <a:rPr lang="en-US" dirty="0"/>
              <a:t> </a:t>
            </a:r>
            <a:r>
              <a:rPr lang="en-US" dirty="0" smtClean="0"/>
              <a:t>Broad scope</a:t>
            </a:r>
          </a:p>
          <a:p>
            <a:pPr lvl="1">
              <a:buFont typeface="Arial" pitchFamily="34" charset="0"/>
              <a:buChar char="•"/>
            </a:pPr>
            <a:r>
              <a:rPr lang="en-US" dirty="0"/>
              <a:t> </a:t>
            </a:r>
            <a:r>
              <a:rPr lang="en-US" dirty="0" smtClean="0"/>
              <a:t>Outcome of WS2</a:t>
            </a:r>
          </a:p>
          <a:p>
            <a:pPr lvl="1">
              <a:buFont typeface="Arial" pitchFamily="34" charset="0"/>
              <a:buChar char="•"/>
            </a:pPr>
            <a:r>
              <a:rPr lang="en-US" dirty="0" smtClean="0"/>
              <a:t>Focus on ICI</a:t>
            </a:r>
          </a:p>
          <a:p>
            <a:pPr lvl="1">
              <a:buFont typeface="Arial" pitchFamily="34" charset="0"/>
              <a:buChar char="•"/>
            </a:pPr>
            <a:r>
              <a:rPr lang="en-US" dirty="0" smtClean="0"/>
              <a:t>Lack of a </a:t>
            </a:r>
            <a:r>
              <a:rPr lang="en-US" dirty="0" err="1" smtClean="0"/>
              <a:t>workplan</a:t>
            </a:r>
            <a:endParaRPr lang="en-US" dirty="0" smtClean="0"/>
          </a:p>
          <a:p>
            <a:pPr lvl="1">
              <a:buFont typeface="Arial" pitchFamily="34" charset="0"/>
              <a:buChar char="•"/>
            </a:pPr>
            <a:r>
              <a:rPr lang="en-US" dirty="0" smtClean="0"/>
              <a:t>Lack of Ambition</a:t>
            </a:r>
          </a:p>
          <a:p>
            <a:pPr lvl="1">
              <a:buFont typeface="Arial" pitchFamily="34" charset="0"/>
              <a:buChar char="•"/>
            </a:pPr>
            <a:endParaRPr lang="en-US" dirty="0"/>
          </a:p>
          <a:p>
            <a:pPr>
              <a:buFont typeface="Arial" pitchFamily="34" charset="0"/>
              <a:buChar char="•"/>
            </a:pPr>
            <a:r>
              <a:rPr lang="en-US" dirty="0" smtClean="0"/>
              <a:t> Way forward:</a:t>
            </a:r>
          </a:p>
          <a:p>
            <a:pPr lvl="1">
              <a:buFont typeface="Arial" pitchFamily="34" charset="0"/>
              <a:buChar char="•"/>
            </a:pPr>
            <a:r>
              <a:rPr lang="en-US" dirty="0"/>
              <a:t> </a:t>
            </a:r>
            <a:r>
              <a:rPr lang="en-US" dirty="0" smtClean="0"/>
              <a:t>Clear </a:t>
            </a:r>
            <a:r>
              <a:rPr lang="en-US" dirty="0" err="1" smtClean="0"/>
              <a:t>Workplan</a:t>
            </a:r>
            <a:r>
              <a:rPr lang="en-US" dirty="0" smtClean="0"/>
              <a:t>: linking activities and outcome, timeline, interim and final outcome</a:t>
            </a:r>
          </a:p>
          <a:p>
            <a:pPr lvl="1">
              <a:buFont typeface="Arial" pitchFamily="34" charset="0"/>
              <a:buChar char="•"/>
            </a:pPr>
            <a:r>
              <a:rPr lang="en-US" dirty="0" smtClean="0"/>
              <a:t> Focused discussion:</a:t>
            </a:r>
          </a:p>
          <a:p>
            <a:pPr lvl="1">
              <a:buFont typeface="Arial" pitchFamily="34" charset="0"/>
              <a:buChar char="•"/>
            </a:pPr>
            <a:r>
              <a:rPr lang="en-US" dirty="0" smtClean="0"/>
              <a:t> Concrete measures to increase mitigation ambition:</a:t>
            </a:r>
          </a:p>
          <a:p>
            <a:pPr lvl="1">
              <a:buFont typeface="Arial" pitchFamily="34" charset="0"/>
              <a:buChar char="•"/>
            </a:pPr>
            <a:r>
              <a:rPr lang="en-US" dirty="0"/>
              <a:t> </a:t>
            </a:r>
            <a:r>
              <a:rPr lang="en-US" dirty="0" smtClean="0"/>
              <a:t>Increase mitigation ambition contribution to scaling up of finance</a:t>
            </a:r>
          </a:p>
          <a:p>
            <a:pPr lvl="1">
              <a:buFont typeface="Arial" pitchFamily="34" charset="0"/>
              <a:buChar char="•"/>
            </a:pPr>
            <a:r>
              <a:rPr lang="en-US" dirty="0" smtClean="0"/>
              <a:t> What is needed in COP19 decision (substance and process)</a:t>
            </a:r>
          </a:p>
          <a:p>
            <a:pPr lvl="1">
              <a:buFont typeface="Arial" pitchFamily="34" charset="0"/>
              <a:buChar char="•"/>
            </a:pPr>
            <a:r>
              <a:rPr lang="en-US" dirty="0" smtClean="0"/>
              <a:t> Address linkages</a:t>
            </a:r>
          </a:p>
          <a:p>
            <a:pPr lvl="1">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52500" y="332656"/>
            <a:ext cx="7848872" cy="461665"/>
          </a:xfrm>
          <a:prstGeom prst="rect">
            <a:avLst/>
          </a:prstGeom>
          <a:noFill/>
        </p:spPr>
        <p:txBody>
          <a:bodyPr wrap="square" rtlCol="0">
            <a:spAutoFit/>
          </a:bodyPr>
          <a:lstStyle/>
          <a:p>
            <a:pPr algn="ctr"/>
            <a:r>
              <a:rPr lang="en-US" dirty="0" smtClean="0"/>
              <a:t>Linking with  Adaptation, loss and damage, Finance; CB, TT</a:t>
            </a:r>
            <a:endParaRPr lang="en-US" dirty="0"/>
          </a:p>
        </p:txBody>
      </p:sp>
      <p:sp>
        <p:nvSpPr>
          <p:cNvPr id="3" name="ZoneTexte 2"/>
          <p:cNvSpPr txBox="1"/>
          <p:nvPr/>
        </p:nvSpPr>
        <p:spPr>
          <a:xfrm>
            <a:off x="488504" y="872716"/>
            <a:ext cx="8532948" cy="6370975"/>
          </a:xfrm>
          <a:prstGeom prst="rect">
            <a:avLst/>
          </a:prstGeom>
          <a:noFill/>
        </p:spPr>
        <p:txBody>
          <a:bodyPr wrap="square" rtlCol="0">
            <a:spAutoFit/>
          </a:bodyPr>
          <a:lstStyle/>
          <a:p>
            <a:pPr>
              <a:buFont typeface="Arial" pitchFamily="34" charset="0"/>
              <a:buChar char="•"/>
            </a:pPr>
            <a:r>
              <a:rPr lang="en-US" dirty="0" smtClean="0"/>
              <a:t> Adaptation </a:t>
            </a:r>
          </a:p>
          <a:p>
            <a:pPr lvl="1">
              <a:buFont typeface="Arial" pitchFamily="34" charset="0"/>
              <a:buChar char="•"/>
            </a:pPr>
            <a:r>
              <a:rPr lang="en-US" dirty="0" smtClean="0"/>
              <a:t> Adaptation Finance: Adaptation Fund in crisis</a:t>
            </a:r>
          </a:p>
          <a:p>
            <a:pPr lvl="1">
              <a:buFont typeface="Arial" pitchFamily="34" charset="0"/>
              <a:buChar char="•"/>
            </a:pPr>
            <a:r>
              <a:rPr lang="en-US" dirty="0" smtClean="0"/>
              <a:t> International Mechanism on L&amp;D</a:t>
            </a:r>
          </a:p>
          <a:p>
            <a:pPr lvl="1">
              <a:buFont typeface="Arial" pitchFamily="34" charset="0"/>
              <a:buChar char="•"/>
            </a:pPr>
            <a:r>
              <a:rPr lang="en-US" dirty="0" smtClean="0"/>
              <a:t> Pre-2020Ambition,  impacts, and </a:t>
            </a:r>
            <a:r>
              <a:rPr lang="en-US" dirty="0" err="1" smtClean="0"/>
              <a:t>Adaptative</a:t>
            </a:r>
            <a:r>
              <a:rPr lang="en-US" dirty="0" smtClean="0"/>
              <a:t> capacity</a:t>
            </a:r>
          </a:p>
          <a:p>
            <a:endParaRPr lang="en-US" dirty="0" smtClean="0"/>
          </a:p>
          <a:p>
            <a:pPr>
              <a:buFont typeface="Arial" pitchFamily="34" charset="0"/>
              <a:buChar char="•"/>
            </a:pPr>
            <a:r>
              <a:rPr lang="en-US" dirty="0" smtClean="0"/>
              <a:t> Finance </a:t>
            </a:r>
          </a:p>
          <a:p>
            <a:pPr lvl="1">
              <a:buFont typeface="Arial" pitchFamily="34" charset="0"/>
              <a:buChar char="•"/>
            </a:pPr>
            <a:r>
              <a:rPr lang="en-US" dirty="0" smtClean="0"/>
              <a:t> GCF: Need for early capitalization</a:t>
            </a:r>
          </a:p>
          <a:p>
            <a:pPr lvl="1">
              <a:buFont typeface="Arial" pitchFamily="34" charset="0"/>
              <a:buChar char="•"/>
            </a:pPr>
            <a:r>
              <a:rPr lang="en-US" dirty="0" smtClean="0"/>
              <a:t> 100 B$ Goal &amp; LTF Workshops : Pathways to be established and sources to be agreed</a:t>
            </a:r>
          </a:p>
          <a:p>
            <a:pPr lvl="1">
              <a:buFont typeface="Arial" pitchFamily="34" charset="0"/>
              <a:buChar char="•"/>
            </a:pPr>
            <a:r>
              <a:rPr lang="en-US" dirty="0" smtClean="0"/>
              <a:t> MRV of support: robust framework encompassing both individual and aggregated Measurement, Report and Verification Processes</a:t>
            </a:r>
          </a:p>
          <a:p>
            <a:endParaRPr lang="en-US" dirty="0" smtClean="0"/>
          </a:p>
          <a:p>
            <a:endParaRPr lang="en-US" i="1" dirty="0" smtClean="0"/>
          </a:p>
          <a:p>
            <a:endParaRPr lang="en-US" i="1" dirty="0" smtClean="0"/>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60512" y="368660"/>
            <a:ext cx="7992888" cy="461665"/>
          </a:xfrm>
          <a:prstGeom prst="rect">
            <a:avLst/>
          </a:prstGeom>
          <a:noFill/>
        </p:spPr>
        <p:txBody>
          <a:bodyPr wrap="square" rtlCol="0">
            <a:spAutoFit/>
          </a:bodyPr>
          <a:lstStyle/>
          <a:p>
            <a:pPr algn="ctr"/>
            <a:r>
              <a:rPr lang="en-US" dirty="0" smtClean="0"/>
              <a:t>Questions</a:t>
            </a:r>
            <a:endParaRPr lang="en-US" dirty="0"/>
          </a:p>
        </p:txBody>
      </p:sp>
      <p:sp>
        <p:nvSpPr>
          <p:cNvPr id="3" name="ZoneTexte 2"/>
          <p:cNvSpPr txBox="1"/>
          <p:nvPr/>
        </p:nvSpPr>
        <p:spPr>
          <a:xfrm>
            <a:off x="560512" y="1268760"/>
            <a:ext cx="8064896" cy="2308324"/>
          </a:xfrm>
          <a:prstGeom prst="rect">
            <a:avLst/>
          </a:prstGeom>
          <a:noFill/>
        </p:spPr>
        <p:txBody>
          <a:bodyPr wrap="square" rtlCol="0">
            <a:spAutoFit/>
          </a:bodyPr>
          <a:lstStyle/>
          <a:p>
            <a:pPr marL="457200" indent="-457200">
              <a:buFont typeface="+mj-lt"/>
              <a:buAutoNum type="arabicPeriod"/>
            </a:pPr>
            <a:r>
              <a:rPr lang="en-US" dirty="0" smtClean="0"/>
              <a:t>How do we manage SCOPE of the ADP WS2 and linkages with other elements to be addressed before 2020 for a successful outcome ?</a:t>
            </a:r>
          </a:p>
          <a:p>
            <a:pPr marL="457200" indent="-457200">
              <a:buFont typeface="+mj-lt"/>
              <a:buAutoNum type="arabicPeriod"/>
            </a:pPr>
            <a:endParaRPr lang="en-US" dirty="0" smtClean="0"/>
          </a:p>
          <a:p>
            <a:pPr marL="457200" indent="-457200">
              <a:buFont typeface="+mj-lt"/>
              <a:buAutoNum type="arabicPeriod"/>
            </a:pPr>
            <a:r>
              <a:rPr lang="en-US" dirty="0" smtClean="0"/>
              <a:t>What are the expected outcomes under WS2 and how to get there (process) ?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0552" y="2132856"/>
            <a:ext cx="7524836" cy="1015663"/>
          </a:xfrm>
          <a:prstGeom prst="rect">
            <a:avLst/>
          </a:prstGeom>
          <a:noFill/>
        </p:spPr>
        <p:txBody>
          <a:bodyPr wrap="square" rtlCol="0">
            <a:spAutoFit/>
          </a:bodyPr>
          <a:lstStyle/>
          <a:p>
            <a:pPr algn="ctr"/>
            <a:r>
              <a:rPr lang="en-US" sz="6000" dirty="0" smtClean="0"/>
              <a:t>THANK YOU</a:t>
            </a:r>
            <a:endParaRPr lang="en-US"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15788</TotalTime>
  <Words>543</Words>
  <Application>Microsoft Office PowerPoint</Application>
  <PresentationFormat>A4 Paper (210x297 mm)</PresentationFormat>
  <Paragraphs>70</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Slide 1</vt:lpstr>
      <vt:lpstr>Slide 2</vt:lpstr>
      <vt:lpstr>Slide 3</vt:lpstr>
      <vt:lpstr>Slide 4</vt:lpstr>
      <vt:lpstr>Slide 5</vt:lpstr>
      <vt:lpstr>Slide 6</vt:lpstr>
      <vt:lpstr>Slide 7</vt:lpstr>
    </vt:vector>
  </TitlesOfParts>
  <Company>OIES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 Indices</dc:title>
  <dc:creator>Müller</dc:creator>
  <cp:lastModifiedBy>Presentation</cp:lastModifiedBy>
  <cp:revision>476</cp:revision>
  <dcterms:created xsi:type="dcterms:W3CDTF">2003-02-10T11:42:57Z</dcterms:created>
  <dcterms:modified xsi:type="dcterms:W3CDTF">2013-08-09T14:15:43Z</dcterms:modified>
</cp:coreProperties>
</file>