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49" r:id="rId2"/>
    <p:sldId id="460" r:id="rId3"/>
    <p:sldId id="437" r:id="rId4"/>
    <p:sldId id="436" r:id="rId5"/>
    <p:sldId id="431" r:id="rId6"/>
    <p:sldId id="463" r:id="rId7"/>
    <p:sldId id="464" r:id="rId8"/>
    <p:sldId id="457" r:id="rId9"/>
    <p:sldId id="465" r:id="rId10"/>
  </p:sldIdLst>
  <p:sldSz cx="9906000" cy="6858000" type="A4"/>
  <p:notesSz cx="6640513" cy="99044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19">
          <p15:clr>
            <a:srgbClr val="A4A3A4"/>
          </p15:clr>
        </p15:guide>
        <p15:guide id="2" pos="20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00"/>
    <a:srgbClr val="006600"/>
    <a:srgbClr val="0066FF"/>
    <a:srgbClr val="FFFF00"/>
    <a:srgbClr val="00FF00"/>
    <a:srgbClr val="CC3300"/>
    <a:srgbClr val="66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5" autoAdjust="0"/>
    <p:restoredTop sz="92857" autoAdjust="0"/>
  </p:normalViewPr>
  <p:slideViewPr>
    <p:cSldViewPr showGuides="1">
      <p:cViewPr varScale="1">
        <p:scale>
          <a:sx n="77" d="100"/>
          <a:sy n="77" d="100"/>
        </p:scale>
        <p:origin x="-1872"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664" y="-84"/>
      </p:cViewPr>
      <p:guideLst>
        <p:guide orient="horz" pos="3119"/>
        <p:guide pos="2091"/>
      </p:guideLst>
    </p:cSldViewPr>
  </p:notes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defTabSz="933450">
              <a:defRPr sz="1200"/>
            </a:lvl1pPr>
          </a:lstStyle>
          <a:p>
            <a:pPr>
              <a:defRPr/>
            </a:pPr>
            <a:endParaRPr lang="en-GB"/>
          </a:p>
        </p:txBody>
      </p:sp>
      <p:sp>
        <p:nvSpPr>
          <p:cNvPr id="4099" name="Rectangle 3"/>
          <p:cNvSpPr>
            <a:spLocks noGrp="1" noChangeArrowheads="1"/>
          </p:cNvSpPr>
          <p:nvPr>
            <p:ph type="dt" sz="quarter" idx="1"/>
          </p:nvPr>
        </p:nvSpPr>
        <p:spPr bwMode="auto">
          <a:xfrm>
            <a:off x="3763963" y="0"/>
            <a:ext cx="2876550" cy="495300"/>
          </a:xfrm>
          <a:prstGeom prst="rect">
            <a:avLst/>
          </a:prstGeom>
          <a:noFill/>
          <a:ln w="9525">
            <a:noFill/>
            <a:miter lim="800000"/>
            <a:headEnd/>
            <a:tailEnd/>
          </a:ln>
          <a:effectLst/>
        </p:spPr>
        <p:txBody>
          <a:bodyPr vert="horz" wrap="square" lIns="93329" tIns="46665" rIns="93329" bIns="46665" numCol="1" anchor="t" anchorCtr="0" compatLnSpc="1">
            <a:prstTxWarp prst="textNoShape">
              <a:avLst/>
            </a:prstTxWarp>
          </a:bodyPr>
          <a:lstStyle>
            <a:lvl1pPr algn="r" defTabSz="933450">
              <a:defRPr sz="1200"/>
            </a:lvl1pPr>
          </a:lstStyle>
          <a:p>
            <a:pPr>
              <a:defRPr/>
            </a:pPr>
            <a:endParaRPr lang="en-GB"/>
          </a:p>
        </p:txBody>
      </p:sp>
      <p:sp>
        <p:nvSpPr>
          <p:cNvPr id="4100" name="Rectangle 4"/>
          <p:cNvSpPr>
            <a:spLocks noGrp="1" noChangeArrowheads="1"/>
          </p:cNvSpPr>
          <p:nvPr>
            <p:ph type="ftr" sz="quarter" idx="2"/>
          </p:nvPr>
        </p:nvSpPr>
        <p:spPr bwMode="auto">
          <a:xfrm>
            <a:off x="0"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defTabSz="933450">
              <a:defRPr sz="1200"/>
            </a:lvl1pPr>
          </a:lstStyle>
          <a:p>
            <a:pPr>
              <a:defRPr/>
            </a:pPr>
            <a:endParaRPr lang="en-GB"/>
          </a:p>
        </p:txBody>
      </p:sp>
      <p:sp>
        <p:nvSpPr>
          <p:cNvPr id="4101" name="Rectangle 5"/>
          <p:cNvSpPr>
            <a:spLocks noGrp="1" noChangeArrowheads="1"/>
          </p:cNvSpPr>
          <p:nvPr>
            <p:ph type="sldNum" sz="quarter" idx="3"/>
          </p:nvPr>
        </p:nvSpPr>
        <p:spPr bwMode="auto">
          <a:xfrm>
            <a:off x="3763963" y="9409113"/>
            <a:ext cx="2876550" cy="495300"/>
          </a:xfrm>
          <a:prstGeom prst="rect">
            <a:avLst/>
          </a:prstGeom>
          <a:noFill/>
          <a:ln w="9525">
            <a:noFill/>
            <a:miter lim="800000"/>
            <a:headEnd/>
            <a:tailEnd/>
          </a:ln>
          <a:effectLst/>
        </p:spPr>
        <p:txBody>
          <a:bodyPr vert="horz" wrap="square" lIns="93329" tIns="46665" rIns="93329" bIns="46665" numCol="1" anchor="b" anchorCtr="0" compatLnSpc="1">
            <a:prstTxWarp prst="textNoShape">
              <a:avLst/>
            </a:prstTxWarp>
          </a:bodyPr>
          <a:lstStyle>
            <a:lvl1pPr algn="r" defTabSz="933450">
              <a:defRPr sz="1200"/>
            </a:lvl1pPr>
          </a:lstStyle>
          <a:p>
            <a:pPr>
              <a:defRPr/>
            </a:pPr>
            <a:fld id="{B868279D-BB04-4859-BE73-18E37AF4DF40}" type="slidenum">
              <a:rPr lang="en-GB"/>
              <a:pPr>
                <a:defRPr/>
              </a:pPr>
              <a:t>‹#›</a:t>
            </a:fld>
            <a:endParaRPr lang="en-GB"/>
          </a:p>
        </p:txBody>
      </p:sp>
    </p:spTree>
    <p:extLst>
      <p:ext uri="{BB962C8B-B14F-4D97-AF65-F5344CB8AC3E}">
        <p14:creationId xmlns:p14="http://schemas.microsoft.com/office/powerpoint/2010/main" val="2012923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defTabSz="904875">
              <a:defRPr sz="1200"/>
            </a:lvl1pPr>
          </a:lstStyle>
          <a:p>
            <a:pPr>
              <a:defRPr/>
            </a:pPr>
            <a:endParaRPr lang="en-GB"/>
          </a:p>
        </p:txBody>
      </p:sp>
      <p:sp>
        <p:nvSpPr>
          <p:cNvPr id="61443" name="Rectangle 3"/>
          <p:cNvSpPr>
            <a:spLocks noGrp="1" noChangeArrowheads="1"/>
          </p:cNvSpPr>
          <p:nvPr>
            <p:ph type="dt" idx="1"/>
          </p:nvPr>
        </p:nvSpPr>
        <p:spPr bwMode="auto">
          <a:xfrm>
            <a:off x="3746500" y="0"/>
            <a:ext cx="2863850" cy="4699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lvl1pPr algn="r" defTabSz="904875">
              <a:defRPr sz="1200"/>
            </a:lvl1pPr>
          </a:lstStyle>
          <a:p>
            <a:pPr>
              <a:defRPr/>
            </a:pPr>
            <a:endParaRPr lang="en-GB"/>
          </a:p>
        </p:txBody>
      </p:sp>
      <p:sp>
        <p:nvSpPr>
          <p:cNvPr id="7172" name="Rectangle 4"/>
          <p:cNvSpPr>
            <a:spLocks noGrp="1" noRot="1" noChangeAspect="1" noChangeArrowheads="1" noTextEdit="1"/>
          </p:cNvSpPr>
          <p:nvPr>
            <p:ph type="sldImg" idx="2"/>
          </p:nvPr>
        </p:nvSpPr>
        <p:spPr bwMode="auto">
          <a:xfrm>
            <a:off x="587375" y="706438"/>
            <a:ext cx="5437188" cy="3763962"/>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881063" y="4705350"/>
            <a:ext cx="4849812" cy="4470400"/>
          </a:xfrm>
          <a:prstGeom prst="rect">
            <a:avLst/>
          </a:prstGeom>
          <a:noFill/>
          <a:ln w="9525">
            <a:noFill/>
            <a:miter lim="800000"/>
            <a:headEnd/>
            <a:tailEnd/>
          </a:ln>
          <a:effectLst/>
        </p:spPr>
        <p:txBody>
          <a:bodyPr vert="horz" wrap="square" lIns="90452" tIns="45226" rIns="90452" bIns="452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446" name="Rectangle 6"/>
          <p:cNvSpPr>
            <a:spLocks noGrp="1" noChangeArrowheads="1"/>
          </p:cNvSpPr>
          <p:nvPr>
            <p:ph type="ftr" sz="quarter" idx="4"/>
          </p:nvPr>
        </p:nvSpPr>
        <p:spPr bwMode="auto">
          <a:xfrm>
            <a:off x="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defTabSz="904875">
              <a:defRPr sz="1200"/>
            </a:lvl1pPr>
          </a:lstStyle>
          <a:p>
            <a:pPr>
              <a:defRPr/>
            </a:pPr>
            <a:endParaRPr lang="en-GB"/>
          </a:p>
        </p:txBody>
      </p:sp>
      <p:sp>
        <p:nvSpPr>
          <p:cNvPr id="61447" name="Rectangle 7"/>
          <p:cNvSpPr>
            <a:spLocks noGrp="1" noChangeArrowheads="1"/>
          </p:cNvSpPr>
          <p:nvPr>
            <p:ph type="sldNum" sz="quarter" idx="5"/>
          </p:nvPr>
        </p:nvSpPr>
        <p:spPr bwMode="auto">
          <a:xfrm>
            <a:off x="3746500" y="9410700"/>
            <a:ext cx="2863850" cy="471488"/>
          </a:xfrm>
          <a:prstGeom prst="rect">
            <a:avLst/>
          </a:prstGeom>
          <a:noFill/>
          <a:ln w="9525">
            <a:noFill/>
            <a:miter lim="800000"/>
            <a:headEnd/>
            <a:tailEnd/>
          </a:ln>
          <a:effectLst/>
        </p:spPr>
        <p:txBody>
          <a:bodyPr vert="horz" wrap="square" lIns="90452" tIns="45226" rIns="90452" bIns="45226" numCol="1" anchor="b" anchorCtr="0" compatLnSpc="1">
            <a:prstTxWarp prst="textNoShape">
              <a:avLst/>
            </a:prstTxWarp>
          </a:bodyPr>
          <a:lstStyle>
            <a:lvl1pPr algn="r" defTabSz="904875">
              <a:defRPr sz="1200"/>
            </a:lvl1pPr>
          </a:lstStyle>
          <a:p>
            <a:pPr>
              <a:defRPr/>
            </a:pPr>
            <a:fld id="{E1F21D5C-4B6A-43D1-BF43-7E7A5EA4C5FD}" type="slidenum">
              <a:rPr lang="en-GB"/>
              <a:pPr>
                <a:defRPr/>
              </a:pPr>
              <a:t>‹#›</a:t>
            </a:fld>
            <a:endParaRPr lang="en-GB"/>
          </a:p>
        </p:txBody>
      </p:sp>
    </p:spTree>
    <p:extLst>
      <p:ext uri="{BB962C8B-B14F-4D97-AF65-F5344CB8AC3E}">
        <p14:creationId xmlns:p14="http://schemas.microsoft.com/office/powerpoint/2010/main" val="3029691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08DFF8D-D18E-4315-B5E3-4A9CDB4955C7}" type="slidenum">
              <a:rPr lang="en-GB" smtClean="0"/>
              <a:pPr/>
              <a:t>1</a:t>
            </a:fld>
            <a:endParaRPr lang="en-GB" smtClean="0"/>
          </a:p>
        </p:txBody>
      </p:sp>
      <p:sp>
        <p:nvSpPr>
          <p:cNvPr id="8195" name="Rectangle 2"/>
          <p:cNvSpPr>
            <a:spLocks noGrp="1" noRot="1" noChangeAspect="1" noChangeArrowheads="1" noTextEdit="1"/>
          </p:cNvSpPr>
          <p:nvPr>
            <p:ph type="sldImg"/>
          </p:nvPr>
        </p:nvSpPr>
        <p:spPr>
          <a:xfrm>
            <a:off x="638175" y="742950"/>
            <a:ext cx="5365750" cy="3714750"/>
          </a:xfrm>
          <a:ln/>
        </p:spPr>
      </p:sp>
      <p:sp>
        <p:nvSpPr>
          <p:cNvPr id="8196" name="Rectangle 3"/>
          <p:cNvSpPr>
            <a:spLocks noGrp="1" noChangeArrowheads="1"/>
          </p:cNvSpPr>
          <p:nvPr>
            <p:ph type="body" idx="1"/>
          </p:nvPr>
        </p:nvSpPr>
        <p:spPr>
          <a:xfrm>
            <a:off x="885825" y="4703763"/>
            <a:ext cx="4868863" cy="4457700"/>
          </a:xfrm>
          <a:noFill/>
          <a:ln/>
        </p:spPr>
        <p:txBody>
          <a:bodyPr/>
          <a:lstStyle/>
          <a:p>
            <a:pPr eaLnBrk="1" hangingPunct="1"/>
            <a:endParaRPr lang="en-US" smtClean="0"/>
          </a:p>
        </p:txBody>
      </p:sp>
    </p:spTree>
    <p:extLst>
      <p:ext uri="{BB962C8B-B14F-4D97-AF65-F5344CB8AC3E}">
        <p14:creationId xmlns:p14="http://schemas.microsoft.com/office/powerpoint/2010/main" val="15328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908DFF8D-D18E-4315-B5E3-4A9CDB4955C7}" type="slidenum">
              <a:rPr lang="en-GB" smtClean="0"/>
              <a:pPr/>
              <a:t>5</a:t>
            </a:fld>
            <a:endParaRPr lang="en-GB" smtClean="0"/>
          </a:p>
        </p:txBody>
      </p:sp>
      <p:sp>
        <p:nvSpPr>
          <p:cNvPr id="8195" name="Rectangle 2"/>
          <p:cNvSpPr>
            <a:spLocks noGrp="1" noRot="1" noChangeAspect="1" noChangeArrowheads="1" noTextEdit="1"/>
          </p:cNvSpPr>
          <p:nvPr>
            <p:ph type="sldImg"/>
          </p:nvPr>
        </p:nvSpPr>
        <p:spPr>
          <a:xfrm>
            <a:off x="638175" y="742950"/>
            <a:ext cx="5365750" cy="3714750"/>
          </a:xfrm>
          <a:ln/>
        </p:spPr>
      </p:sp>
      <p:sp>
        <p:nvSpPr>
          <p:cNvPr id="8196" name="Rectangle 3"/>
          <p:cNvSpPr>
            <a:spLocks noGrp="1" noChangeArrowheads="1"/>
          </p:cNvSpPr>
          <p:nvPr>
            <p:ph type="body" idx="1"/>
          </p:nvPr>
        </p:nvSpPr>
        <p:spPr>
          <a:xfrm>
            <a:off x="885825" y="4703763"/>
            <a:ext cx="4868863" cy="4457700"/>
          </a:xfrm>
          <a:noFill/>
          <a:ln/>
        </p:spPr>
        <p:txBody>
          <a:bodyPr/>
          <a:lstStyle/>
          <a:p>
            <a:pPr eaLnBrk="1" hangingPunct="1"/>
            <a:endParaRPr lang="en-US" smtClean="0"/>
          </a:p>
        </p:txBody>
      </p:sp>
    </p:spTree>
    <p:extLst>
      <p:ext uri="{BB962C8B-B14F-4D97-AF65-F5344CB8AC3E}">
        <p14:creationId xmlns:p14="http://schemas.microsoft.com/office/powerpoint/2010/main" val="355128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838" lvl="0"/>
            <a:r>
              <a:rPr lang="en-GB" sz="1200" b="1" dirty="0" smtClean="0">
                <a:solidFill>
                  <a:srgbClr val="000000"/>
                </a:solidFill>
              </a:rPr>
              <a:t>The key question: How?</a:t>
            </a:r>
          </a:p>
          <a:p>
            <a:pPr marL="96838" lvl="0"/>
            <a:endParaRPr lang="en-GB" sz="1200" b="1" dirty="0" smtClean="0">
              <a:solidFill>
                <a:srgbClr val="000000"/>
              </a:solidFill>
            </a:endParaRPr>
          </a:p>
          <a:p>
            <a:pPr marL="96838" lvl="0"/>
            <a:r>
              <a:rPr lang="en-GB" sz="1200" dirty="0" smtClean="0">
                <a:solidFill>
                  <a:srgbClr val="000000"/>
                </a:solidFill>
              </a:rPr>
              <a:t>How, in particular, could one ensure, </a:t>
            </a:r>
          </a:p>
          <a:p>
            <a:pPr marL="96838" lvl="0"/>
            <a:r>
              <a:rPr lang="en-GB" sz="1200" dirty="0" smtClean="0">
                <a:solidFill>
                  <a:srgbClr val="000000"/>
                </a:solidFill>
              </a:rPr>
              <a:t>in particular [</a:t>
            </a:r>
            <a:r>
              <a:rPr lang="en-GB" sz="1200" dirty="0" err="1" smtClean="0">
                <a:solidFill>
                  <a:srgbClr val="000000"/>
                </a:solidFill>
              </a:rPr>
              <a:t>B.ii</a:t>
            </a:r>
            <a:r>
              <a:rPr lang="en-GB" sz="1200" dirty="0" smtClean="0">
                <a:solidFill>
                  <a:srgbClr val="000000"/>
                </a:solidFill>
              </a:rPr>
              <a:t>]?</a:t>
            </a:r>
          </a:p>
          <a:p>
            <a:pPr marL="382588" lvl="0" indent="-285750">
              <a:buFont typeface="Arial" panose="020B0604020202020204" pitchFamily="34" charset="0"/>
              <a:buChar char="•"/>
            </a:pPr>
            <a:r>
              <a:rPr lang="en-GB" sz="1200" dirty="0" smtClean="0">
                <a:solidFill>
                  <a:srgbClr val="000000"/>
                </a:solidFill>
              </a:rPr>
              <a:t>Have all DCPs provide thematic lists with geographic destinations of  their thematic pledges.</a:t>
            </a:r>
          </a:p>
          <a:p>
            <a:pPr marL="382588" lvl="0" indent="-285750">
              <a:buFont typeface="Arial" panose="020B0604020202020204" pitchFamily="34" charset="0"/>
              <a:buChar char="•"/>
            </a:pPr>
            <a:r>
              <a:rPr lang="en-GB" sz="1200" dirty="0" smtClean="0">
                <a:solidFill>
                  <a:srgbClr val="000000"/>
                </a:solidFill>
              </a:rPr>
              <a:t>What if the aggregates are not balanced?</a:t>
            </a:r>
          </a:p>
          <a:p>
            <a:endParaRPr lang="en-US" dirty="0"/>
          </a:p>
        </p:txBody>
      </p:sp>
      <p:sp>
        <p:nvSpPr>
          <p:cNvPr id="4" name="Slide Number Placeholder 3"/>
          <p:cNvSpPr>
            <a:spLocks noGrp="1"/>
          </p:cNvSpPr>
          <p:nvPr>
            <p:ph type="sldNum" sz="quarter" idx="10"/>
          </p:nvPr>
        </p:nvSpPr>
        <p:spPr/>
        <p:txBody>
          <a:bodyPr/>
          <a:lstStyle/>
          <a:p>
            <a:pPr>
              <a:defRPr/>
            </a:pPr>
            <a:fld id="{E1F21D5C-4B6A-43D1-BF43-7E7A5EA4C5FD}" type="slidenum">
              <a:rPr lang="en-GB" smtClean="0"/>
              <a:pPr>
                <a:defRPr/>
              </a:pPr>
              <a:t>6</a:t>
            </a:fld>
            <a:endParaRPr lang="en-GB"/>
          </a:p>
        </p:txBody>
      </p:sp>
    </p:spTree>
    <p:extLst>
      <p:ext uri="{BB962C8B-B14F-4D97-AF65-F5344CB8AC3E}">
        <p14:creationId xmlns:p14="http://schemas.microsoft.com/office/powerpoint/2010/main" val="266940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smtClean="0"/>
              <a:t>GCF/B.08/16: Annex II: Policies for contributions</a:t>
            </a:r>
          </a:p>
          <a:p>
            <a:pPr marL="400050" indent="-400050">
              <a:buAutoNum type="romanUcPeriod"/>
            </a:pPr>
            <a:r>
              <a:rPr lang="en-GB" sz="1200" b="1" dirty="0" smtClean="0"/>
              <a:t>Resource mobilization approach</a:t>
            </a:r>
          </a:p>
          <a:p>
            <a:pPr marL="0" indent="0">
              <a:buNone/>
            </a:pPr>
            <a:r>
              <a:rPr lang="en-GB" sz="1200" dirty="0" smtClean="0"/>
              <a:t>d) Trigger for formal replenishment process: Once the Fund’s cumulative funding approvals exceed 60 per cent of the total contributions, confirmed by fully executed contribution agreements/ arrangements, received during the IRM, the Fund will initiate a formal replenishment process. The IRM participants envisage that this is likely to occur by end-June 2017;</a:t>
            </a:r>
          </a:p>
          <a:p>
            <a:endParaRPr lang="en-GB" dirty="0"/>
          </a:p>
        </p:txBody>
      </p:sp>
      <p:sp>
        <p:nvSpPr>
          <p:cNvPr id="4" name="Slide Number Placeholder 3"/>
          <p:cNvSpPr>
            <a:spLocks noGrp="1"/>
          </p:cNvSpPr>
          <p:nvPr>
            <p:ph type="sldNum" sz="quarter" idx="10"/>
          </p:nvPr>
        </p:nvSpPr>
        <p:spPr/>
        <p:txBody>
          <a:bodyPr/>
          <a:lstStyle/>
          <a:p>
            <a:pPr>
              <a:defRPr/>
            </a:pPr>
            <a:fld id="{E1F21D5C-4B6A-43D1-BF43-7E7A5EA4C5FD}" type="slidenum">
              <a:rPr lang="en-GB" smtClean="0"/>
              <a:pPr>
                <a:defRPr/>
              </a:pPr>
              <a:t>8</a:t>
            </a:fld>
            <a:endParaRPr lang="en-GB"/>
          </a:p>
        </p:txBody>
      </p:sp>
    </p:spTree>
    <p:extLst>
      <p:ext uri="{BB962C8B-B14F-4D97-AF65-F5344CB8AC3E}">
        <p14:creationId xmlns:p14="http://schemas.microsoft.com/office/powerpoint/2010/main" val="239557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1DFD14-EA5E-4F4A-8071-A9BF468EBE9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EA56A5-A79F-4B08-A948-6B000113904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C546063-E8DB-456B-B89B-5FA5092421C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1038" y="365125"/>
            <a:ext cx="8543925" cy="5811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p:txBody>
          <a:bodyPr/>
          <a:lstStyle/>
          <a:p>
            <a:fld id="{CDEB2CDD-F3D6-4A68-8185-9EF852A2D06E}" type="datetimeFigureOut">
              <a:rPr lang="en-GB" smtClean="0"/>
              <a:t>10/09/15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915DFD-06F0-46EF-8D67-94A8B0B5C670}" type="slidenum">
              <a:rPr lang="en-GB" smtClean="0"/>
              <a:t>‹#›</a:t>
            </a:fld>
            <a:endParaRPr lang="en-GB"/>
          </a:p>
        </p:txBody>
      </p:sp>
    </p:spTree>
    <p:extLst>
      <p:ext uri="{BB962C8B-B14F-4D97-AF65-F5344CB8AC3E}">
        <p14:creationId xmlns:p14="http://schemas.microsoft.com/office/powerpoint/2010/main" val="426809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2A3A0DF-A303-4404-B49D-953B76B6FF6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D9EA78-8153-447C-B6ED-C70C2A0D795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96F4E-F63F-425B-B962-4D38C673241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3832345-0C0C-4EB9-B3B6-200DBA18B16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0992709-9178-4553-8FDC-5F634DE4814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814FE7A-9DD8-44A4-9DB2-8C4ADC59B52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AF631E-F71E-4CB7-BA21-661E123F7A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A78116-C083-4300-A560-95FC7B46F1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64B39A9-C8F8-4367-8097-A1AD61D85115}" type="slidenum">
              <a:rPr lang="en-GB"/>
              <a:pPr>
                <a:defRPr/>
              </a:pPr>
              <a:t>‹#›</a:t>
            </a:fld>
            <a:endParaRPr lang="en-GB"/>
          </a:p>
        </p:txBody>
      </p:sp>
      <p:sp>
        <p:nvSpPr>
          <p:cNvPr id="1031" name="Text Box 7"/>
          <p:cNvSpPr txBox="1">
            <a:spLocks noChangeArrowheads="1"/>
          </p:cNvSpPr>
          <p:nvPr userDrawn="1"/>
        </p:nvSpPr>
        <p:spPr bwMode="auto">
          <a:xfrm>
            <a:off x="9020175" y="1268413"/>
            <a:ext cx="685800" cy="5473700"/>
          </a:xfrm>
          <a:prstGeom prst="rect">
            <a:avLst/>
          </a:prstGeom>
          <a:noFill/>
          <a:ln w="9525">
            <a:noFill/>
            <a:miter lim="800000"/>
            <a:headEnd/>
            <a:tailEnd/>
          </a:ln>
        </p:spPr>
        <p:txBody>
          <a:bodyPr vert="eaVert"/>
          <a:lstStyle/>
          <a:p>
            <a:pPr eaLnBrk="0" hangingPunct="0">
              <a:defRPr/>
            </a:pPr>
            <a:r>
              <a:rPr lang="en-GB" sz="2600">
                <a:solidFill>
                  <a:srgbClr val="800080"/>
                </a:solidFill>
                <a:latin typeface="Gill Sans" pitchFamily="34" charset="0"/>
              </a:rPr>
              <a:t>european capacity building initiative ecbi</a:t>
            </a:r>
          </a:p>
        </p:txBody>
      </p:sp>
      <p:pic>
        <p:nvPicPr>
          <p:cNvPr id="4104" name="Picture 8"/>
          <p:cNvPicPr>
            <a:picLocks noChangeAspect="1" noChangeArrowheads="1"/>
          </p:cNvPicPr>
          <p:nvPr userDrawn="1"/>
        </p:nvPicPr>
        <p:blipFill>
          <a:blip r:embed="rId14" cstate="print"/>
          <a:srcRect r="1465" b="1465"/>
          <a:stretch>
            <a:fillRect/>
          </a:stretch>
        </p:blipFill>
        <p:spPr bwMode="auto">
          <a:xfrm>
            <a:off x="8699500" y="188913"/>
            <a:ext cx="968375"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5" Type="http://schemas.openxmlformats.org/officeDocument/2006/relationships/image" Target="cid:image002.png@01D0DF25.DE320B30" TargetMode="External"/><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rgbClr val="FF00FF"/>
            </a:solidFill>
            <a:miter lim="800000"/>
            <a:headEnd/>
            <a:tailEnd/>
          </a:ln>
        </p:spPr>
        <p:txBody>
          <a:bodyPr wrap="none" anchor="ctr"/>
          <a:lstStyle/>
          <a:p>
            <a:pPr algn="ctr" eaLnBrk="0" hangingPunct="0"/>
            <a:endParaRPr lang="en-US" sz="4000">
              <a:solidFill>
                <a:srgbClr val="000099"/>
              </a:solidFill>
              <a:latin typeface="Gill Sans" pitchFamily="34" charset="0"/>
            </a:endParaRPr>
          </a:p>
        </p:txBody>
      </p:sp>
      <p:sp>
        <p:nvSpPr>
          <p:cNvPr id="5123" name="Text Box 3"/>
          <p:cNvSpPr txBox="1">
            <a:spLocks noChangeArrowheads="1"/>
          </p:cNvSpPr>
          <p:nvPr/>
        </p:nvSpPr>
        <p:spPr bwMode="auto">
          <a:xfrm>
            <a:off x="1712913" y="2456892"/>
            <a:ext cx="7561262" cy="2677656"/>
          </a:xfrm>
          <a:prstGeom prst="rect">
            <a:avLst/>
          </a:prstGeom>
          <a:noFill/>
          <a:ln w="9525">
            <a:noFill/>
            <a:miter lim="800000"/>
            <a:headEnd/>
            <a:tailEnd/>
          </a:ln>
        </p:spPr>
        <p:txBody>
          <a:bodyPr>
            <a:spAutoFit/>
          </a:bodyPr>
          <a:lstStyle/>
          <a:p>
            <a:pPr eaLnBrk="0" hangingPunct="0"/>
            <a:r>
              <a:rPr lang="en-US" sz="3200" dirty="0" smtClean="0">
                <a:solidFill>
                  <a:srgbClr val="660066"/>
                </a:solidFill>
                <a:latin typeface="Gill Sans MT" pitchFamily="34" charset="0"/>
              </a:rPr>
              <a:t>Finance for the Paris Climate Compact</a:t>
            </a:r>
            <a:endParaRPr lang="en-US" sz="3200" dirty="0">
              <a:solidFill>
                <a:srgbClr val="660066"/>
              </a:solidFill>
              <a:latin typeface="Gill Sans MT" pitchFamily="34" charset="0"/>
            </a:endParaRPr>
          </a:p>
          <a:p>
            <a:pPr eaLnBrk="0" hangingPunct="0"/>
            <a:r>
              <a:rPr lang="en-GB" dirty="0">
                <a:solidFill>
                  <a:srgbClr val="660066"/>
                </a:solidFill>
                <a:latin typeface="Gill Sans MT" pitchFamily="34" charset="0"/>
              </a:rPr>
              <a:t>The role of earmarked (sub-) national contributions</a:t>
            </a:r>
          </a:p>
          <a:p>
            <a:pPr eaLnBrk="0" hangingPunct="0"/>
            <a:endParaRPr lang="en-GB" dirty="0" smtClean="0">
              <a:solidFill>
                <a:srgbClr val="660066"/>
              </a:solidFill>
              <a:latin typeface="Gill Sans MT" pitchFamily="34" charset="0"/>
            </a:endParaRPr>
          </a:p>
          <a:p>
            <a:pPr eaLnBrk="0" hangingPunct="0"/>
            <a:r>
              <a:rPr lang="en-GB" dirty="0" smtClean="0">
                <a:solidFill>
                  <a:srgbClr val="660066"/>
                </a:solidFill>
                <a:latin typeface="Gill Sans MT" pitchFamily="34" charset="0"/>
              </a:rPr>
              <a:t>2015 </a:t>
            </a:r>
            <a:r>
              <a:rPr lang="en-GB" dirty="0" err="1" smtClean="0">
                <a:solidFill>
                  <a:srgbClr val="660066"/>
                </a:solidFill>
                <a:latin typeface="Gill Sans MT" pitchFamily="34" charset="0"/>
              </a:rPr>
              <a:t>ecbi</a:t>
            </a:r>
            <a:r>
              <a:rPr lang="en-GB" dirty="0" smtClean="0">
                <a:solidFill>
                  <a:srgbClr val="660066"/>
                </a:solidFill>
                <a:latin typeface="Gill Sans MT" pitchFamily="34" charset="0"/>
              </a:rPr>
              <a:t> Oxford Seminar</a:t>
            </a:r>
          </a:p>
          <a:p>
            <a:pPr eaLnBrk="0" hangingPunct="0"/>
            <a:endParaRPr lang="en-GB" dirty="0">
              <a:solidFill>
                <a:srgbClr val="660066"/>
              </a:solidFill>
              <a:latin typeface="Gill Sans MT" pitchFamily="34" charset="0"/>
            </a:endParaRPr>
          </a:p>
          <a:p>
            <a:pPr eaLnBrk="0" hangingPunct="0"/>
            <a:r>
              <a:rPr lang="en-GB" sz="2000" dirty="0" smtClean="0">
                <a:solidFill>
                  <a:srgbClr val="660066"/>
                </a:solidFill>
                <a:latin typeface="Gill Sans MT" pitchFamily="34" charset="0"/>
              </a:rPr>
              <a:t>Benito Müller</a:t>
            </a:r>
          </a:p>
          <a:p>
            <a:pPr eaLnBrk="0" hangingPunct="0"/>
            <a:r>
              <a:rPr lang="en-GB" sz="2000" dirty="0" smtClean="0">
                <a:solidFill>
                  <a:srgbClr val="660066"/>
                </a:solidFill>
                <a:latin typeface="Gill Sans MT" pitchFamily="34" charset="0"/>
              </a:rPr>
              <a:t>Director ecbi</a:t>
            </a:r>
            <a:endParaRPr lang="en-US" sz="2000" dirty="0">
              <a:solidFill>
                <a:srgbClr val="660066"/>
              </a:solidFill>
              <a:latin typeface="Gill Sans MT" pitchFamily="34" charset="0"/>
            </a:endParaRPr>
          </a:p>
        </p:txBody>
      </p:sp>
      <p:sp>
        <p:nvSpPr>
          <p:cNvPr id="5124" name="Rectangle 4"/>
          <p:cNvSpPr>
            <a:spLocks noChangeArrowheads="1"/>
          </p:cNvSpPr>
          <p:nvPr/>
        </p:nvSpPr>
        <p:spPr bwMode="auto">
          <a:xfrm>
            <a:off x="0" y="0"/>
            <a:ext cx="1209675" cy="6858000"/>
          </a:xfrm>
          <a:prstGeom prst="rect">
            <a:avLst/>
          </a:prstGeom>
          <a:solidFill>
            <a:srgbClr val="660066"/>
          </a:solidFill>
          <a:ln w="9525">
            <a:solidFill>
              <a:srgbClr val="660066"/>
            </a:solidFill>
            <a:miter lim="800000"/>
            <a:headEnd/>
            <a:tailEnd/>
          </a:ln>
        </p:spPr>
        <p:txBody>
          <a:bodyPr wrap="none" anchor="ctr"/>
          <a:lstStyle/>
          <a:p>
            <a:endParaRPr lang="en-US"/>
          </a:p>
        </p:txBody>
      </p:sp>
      <p:sp>
        <p:nvSpPr>
          <p:cNvPr id="5125" name="Rectangle 5"/>
          <p:cNvSpPr>
            <a:spLocks noChangeArrowheads="1"/>
          </p:cNvSpPr>
          <p:nvPr/>
        </p:nvSpPr>
        <p:spPr bwMode="auto">
          <a:xfrm>
            <a:off x="0" y="0"/>
            <a:ext cx="1116013" cy="6858000"/>
          </a:xfrm>
          <a:prstGeom prst="rect">
            <a:avLst/>
          </a:prstGeom>
          <a:gradFill rotWithShape="1">
            <a:gsLst>
              <a:gs pos="0">
                <a:srgbClr val="660066"/>
              </a:gs>
              <a:gs pos="50000">
                <a:srgbClr val="2F002F"/>
              </a:gs>
              <a:gs pos="100000">
                <a:srgbClr val="660066"/>
              </a:gs>
            </a:gsLst>
            <a:lin ang="0" scaled="1"/>
          </a:gradFill>
          <a:ln w="9525">
            <a:solidFill>
              <a:srgbClr val="660066"/>
            </a:solidFill>
            <a:miter lim="800000"/>
            <a:headEnd/>
            <a:tailEnd/>
          </a:ln>
        </p:spPr>
        <p:txBody>
          <a:bodyPr wrap="none" anchor="ctr"/>
          <a:lstStyle/>
          <a:p>
            <a:endParaRPr lang="en-US"/>
          </a:p>
        </p:txBody>
      </p:sp>
      <p:sp>
        <p:nvSpPr>
          <p:cNvPr id="5126" name="Text Box 9"/>
          <p:cNvSpPr txBox="1">
            <a:spLocks noChangeArrowheads="1"/>
          </p:cNvSpPr>
          <p:nvPr/>
        </p:nvSpPr>
        <p:spPr bwMode="auto">
          <a:xfrm rot="5400000">
            <a:off x="-2814637" y="2933700"/>
            <a:ext cx="6858000" cy="990600"/>
          </a:xfrm>
          <a:prstGeom prst="rect">
            <a:avLst/>
          </a:prstGeom>
          <a:noFill/>
          <a:ln w="9525">
            <a:noFill/>
            <a:miter lim="800000"/>
            <a:headEnd/>
            <a:tailEnd/>
          </a:ln>
        </p:spPr>
        <p:txBody>
          <a:bodyPr>
            <a:spAutoFit/>
          </a:bodyPr>
          <a:lstStyle/>
          <a:p>
            <a:pPr indent="96838"/>
            <a:r>
              <a:rPr lang="en-GB" sz="3500">
                <a:solidFill>
                  <a:schemeClr val="bg1"/>
                </a:solidFill>
                <a:latin typeface="Gill Sans MT" pitchFamily="34" charset="0"/>
              </a:rPr>
              <a:t>european capacity building initiative</a:t>
            </a:r>
            <a:endParaRPr lang="fr-FR" sz="3500">
              <a:solidFill>
                <a:schemeClr val="bg1"/>
              </a:solidFill>
              <a:latin typeface="Gill Sans MT" pitchFamily="34" charset="0"/>
            </a:endParaRPr>
          </a:p>
          <a:p>
            <a:pPr indent="96838"/>
            <a:r>
              <a:rPr lang="fr-FR">
                <a:solidFill>
                  <a:schemeClr val="bg1"/>
                </a:solidFill>
                <a:latin typeface="Gill Sans MT" pitchFamily="34" charset="0"/>
              </a:rPr>
              <a:t>initiative européenne de renforcement des capacités</a:t>
            </a:r>
            <a:endParaRPr lang="en-GB">
              <a:solidFill>
                <a:schemeClr val="bg1"/>
              </a:solidFill>
              <a:latin typeface="Gill Sans MT" pitchFamily="34" charset="0"/>
            </a:endParaRPr>
          </a:p>
        </p:txBody>
      </p:sp>
      <p:sp>
        <p:nvSpPr>
          <p:cNvPr id="5127" name="Text Box 10"/>
          <p:cNvSpPr txBox="1">
            <a:spLocks noChangeArrowheads="1"/>
          </p:cNvSpPr>
          <p:nvPr/>
        </p:nvSpPr>
        <p:spPr bwMode="auto">
          <a:xfrm>
            <a:off x="1244600" y="803275"/>
            <a:ext cx="8661400" cy="1311275"/>
          </a:xfrm>
          <a:prstGeom prst="rect">
            <a:avLst/>
          </a:prstGeom>
          <a:noFill/>
          <a:ln w="9525">
            <a:noFill/>
            <a:miter lim="800000"/>
            <a:headEnd/>
            <a:tailEnd/>
          </a:ln>
        </p:spPr>
        <p:txBody>
          <a:bodyPr>
            <a:spAutoFit/>
          </a:bodyPr>
          <a:lstStyle/>
          <a:p>
            <a:pPr>
              <a:tabLst>
                <a:tab pos="6096000" algn="r"/>
              </a:tabLst>
            </a:pPr>
            <a:r>
              <a:rPr lang="fr-FR" sz="8000">
                <a:solidFill>
                  <a:srgbClr val="660066"/>
                </a:solidFill>
                <a:latin typeface="Gill Sans MT" pitchFamily="34" charset="0"/>
              </a:rPr>
              <a:t>	ecbi</a:t>
            </a:r>
            <a:r>
              <a:rPr lang="fr-FR" sz="5400">
                <a:solidFill>
                  <a:srgbClr val="660066"/>
                </a:solidFill>
                <a:latin typeface="Gill Sans MT" pitchFamily="34" charset="0"/>
              </a:rPr>
              <a:t>	</a:t>
            </a:r>
            <a:endParaRPr lang="en-GB" sz="5400">
              <a:solidFill>
                <a:srgbClr val="660066"/>
              </a:solidFill>
              <a:latin typeface="Gill Sans MT" pitchFamily="34" charset="0"/>
            </a:endParaRPr>
          </a:p>
        </p:txBody>
      </p:sp>
      <p:pic>
        <p:nvPicPr>
          <p:cNvPr id="5128" name="Picture 7"/>
          <p:cNvPicPr>
            <a:picLocks noChangeAspect="1" noChangeArrowheads="1"/>
          </p:cNvPicPr>
          <p:nvPr/>
        </p:nvPicPr>
        <p:blipFill>
          <a:blip r:embed="rId3" cstate="print"/>
          <a:srcRect r="1465" b="1465"/>
          <a:stretch>
            <a:fillRect/>
          </a:stretch>
        </p:blipFill>
        <p:spPr bwMode="auto">
          <a:xfrm>
            <a:off x="7691438" y="325438"/>
            <a:ext cx="1546225" cy="1546225"/>
          </a:xfrm>
          <a:prstGeom prst="rect">
            <a:avLst/>
          </a:prstGeom>
          <a:noFill/>
          <a:ln w="9525">
            <a:noFill/>
            <a:miter lim="800000"/>
            <a:headEnd/>
            <a:tailEnd/>
          </a:ln>
        </p:spPr>
      </p:pic>
      <p:sp>
        <p:nvSpPr>
          <p:cNvPr id="5129" name="Rectangle 11"/>
          <p:cNvSpPr>
            <a:spLocks noChangeArrowheads="1"/>
          </p:cNvSpPr>
          <p:nvPr/>
        </p:nvSpPr>
        <p:spPr bwMode="auto">
          <a:xfrm>
            <a:off x="1749425" y="5695950"/>
            <a:ext cx="7488238" cy="901700"/>
          </a:xfrm>
          <a:prstGeom prst="rect">
            <a:avLst/>
          </a:prstGeom>
          <a:noFill/>
          <a:ln w="9525">
            <a:noFill/>
            <a:miter lim="800000"/>
            <a:headEnd/>
            <a:tailEnd/>
          </a:ln>
        </p:spPr>
        <p:txBody>
          <a:bodyPr>
            <a:spAutoFit/>
          </a:bodyPr>
          <a:lstStyle/>
          <a:p>
            <a:r>
              <a:rPr lang="en-GB" sz="1600">
                <a:solidFill>
                  <a:srgbClr val="660066"/>
                </a:solidFill>
                <a:latin typeface="Gill Sans MT" pitchFamily="34" charset="0"/>
              </a:rPr>
              <a:t>for sustained capacity building in support of international climate change negotiations</a:t>
            </a:r>
            <a:endParaRPr lang="fr-FR" sz="1600">
              <a:solidFill>
                <a:srgbClr val="660066"/>
              </a:solidFill>
              <a:latin typeface="Gill Sans MT" pitchFamily="34" charset="0"/>
            </a:endParaRPr>
          </a:p>
          <a:p>
            <a:pPr>
              <a:spcBef>
                <a:spcPts val="600"/>
              </a:spcBef>
            </a:pPr>
            <a:r>
              <a:rPr lang="fr-FR" sz="1600">
                <a:solidFill>
                  <a:srgbClr val="660066"/>
                </a:solidFill>
                <a:latin typeface="Gill Sans MT" pitchFamily="34" charset="0"/>
              </a:rPr>
              <a:t>pour un renforcement durable des capacités en appui aux négociations internationales sur les changements climatiques</a:t>
            </a:r>
          </a:p>
        </p:txBody>
      </p:sp>
    </p:spTree>
    <p:extLst>
      <p:ext uri="{BB962C8B-B14F-4D97-AF65-F5344CB8AC3E}">
        <p14:creationId xmlns:p14="http://schemas.microsoft.com/office/powerpoint/2010/main" val="3465020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5925" y="225425"/>
            <a:ext cx="7308850" cy="400110"/>
          </a:xfrm>
          <a:prstGeom prst="rect">
            <a:avLst/>
          </a:prstGeom>
          <a:noFill/>
          <a:ln w="9525">
            <a:noFill/>
            <a:miter lim="800000"/>
            <a:headEnd/>
            <a:tailEnd/>
          </a:ln>
        </p:spPr>
        <p:txBody>
          <a:bodyPr>
            <a:spAutoFit/>
          </a:bodyPr>
          <a:lstStyle/>
          <a:p>
            <a:r>
              <a:rPr lang="en-GB" sz="2000" dirty="0" smtClean="0">
                <a:solidFill>
                  <a:srgbClr val="660066"/>
                </a:solidFill>
                <a:latin typeface="Gill Sans" pitchFamily="34" charset="0"/>
              </a:rPr>
              <a:t>Enhanced </a:t>
            </a:r>
            <a:r>
              <a:rPr lang="en-GB" sz="2000" dirty="0">
                <a:solidFill>
                  <a:srgbClr val="660066"/>
                </a:solidFill>
                <a:latin typeface="Gill Sans" pitchFamily="34" charset="0"/>
              </a:rPr>
              <a:t>Direct </a:t>
            </a:r>
            <a:r>
              <a:rPr lang="en-GB" sz="2000" dirty="0" smtClean="0">
                <a:solidFill>
                  <a:srgbClr val="660066"/>
                </a:solidFill>
                <a:latin typeface="Gill Sans" pitchFamily="34" charset="0"/>
              </a:rPr>
              <a:t>Access to Multilateral Funds</a:t>
            </a:r>
            <a:endParaRPr lang="en-GB" sz="2000" dirty="0">
              <a:solidFill>
                <a:srgbClr val="660066"/>
              </a:solidFill>
              <a:latin typeface="Gill Sans" pitchFamily="34" charset="0"/>
            </a:endParaRPr>
          </a:p>
        </p:txBody>
      </p:sp>
      <p:grpSp>
        <p:nvGrpSpPr>
          <p:cNvPr id="95" name="Group 94"/>
          <p:cNvGrpSpPr/>
          <p:nvPr/>
        </p:nvGrpSpPr>
        <p:grpSpPr>
          <a:xfrm>
            <a:off x="596516" y="2334458"/>
            <a:ext cx="7570470" cy="2809882"/>
            <a:chOff x="95250" y="1102656"/>
            <a:chExt cx="7570470" cy="2809882"/>
          </a:xfrm>
        </p:grpSpPr>
        <p:sp>
          <p:nvSpPr>
            <p:cNvPr id="180" name="Rectangle 179"/>
            <p:cNvSpPr/>
            <p:nvPr/>
          </p:nvSpPr>
          <p:spPr>
            <a:xfrm>
              <a:off x="95250" y="1102656"/>
              <a:ext cx="7570470" cy="936625"/>
            </a:xfrm>
            <a:prstGeom prst="rect">
              <a:avLst/>
            </a:prstGeom>
            <a:solidFill>
              <a:srgbClr val="70AD47">
                <a:lumMod val="20000"/>
                <a:lumOff val="8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1" name="Rectangle 180"/>
            <p:cNvSpPr/>
            <p:nvPr/>
          </p:nvSpPr>
          <p:spPr>
            <a:xfrm>
              <a:off x="95250" y="2039284"/>
              <a:ext cx="7570470" cy="936625"/>
            </a:xfrm>
            <a:prstGeom prst="rect">
              <a:avLst/>
            </a:prstGeom>
            <a:solidFill>
              <a:srgbClr val="70AD47">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2" name="Rectangle 181"/>
            <p:cNvSpPr/>
            <p:nvPr/>
          </p:nvSpPr>
          <p:spPr>
            <a:xfrm>
              <a:off x="95250" y="2975913"/>
              <a:ext cx="7570470" cy="936625"/>
            </a:xfrm>
            <a:prstGeom prst="rect">
              <a:avLst/>
            </a:prstGeom>
            <a:solidFill>
              <a:srgbClr val="70AD47">
                <a:lumMod val="60000"/>
                <a:lumOff val="4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0" name="Text Box 337"/>
          <p:cNvSpPr txBox="1"/>
          <p:nvPr/>
        </p:nvSpPr>
        <p:spPr>
          <a:xfrm>
            <a:off x="726691" y="1532611"/>
            <a:ext cx="186055" cy="3237230"/>
          </a:xfrm>
          <a:prstGeom prst="rect">
            <a:avLst/>
          </a:prstGeom>
          <a:noFill/>
          <a:ln w="6350">
            <a:noFill/>
          </a:ln>
          <a:effectLst/>
        </p:spPr>
        <p:txBody>
          <a:bodyPr rot="0" spcFirstLastPara="0" vert="vert270" wrap="non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Local               Provincial               National            International</a:t>
            </a:r>
            <a:endParaRPr kumimoji="0" lang="en-GB" sz="11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0" name="Oval 129"/>
          <p:cNvSpPr/>
          <p:nvPr/>
        </p:nvSpPr>
        <p:spPr>
          <a:xfrm>
            <a:off x="4702426" y="5505410"/>
            <a:ext cx="350520" cy="350520"/>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1" name="Oval 130"/>
          <p:cNvSpPr/>
          <p:nvPr/>
        </p:nvSpPr>
        <p:spPr>
          <a:xfrm>
            <a:off x="4822441" y="6012775"/>
            <a:ext cx="137795" cy="137795"/>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2" name="Text Box 10"/>
          <p:cNvSpPr txBox="1"/>
          <p:nvPr/>
        </p:nvSpPr>
        <p:spPr>
          <a:xfrm>
            <a:off x="5173596" y="5476200"/>
            <a:ext cx="1970405" cy="42354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mn-cs"/>
              </a:rPr>
              <a:t>Large Executing Entity</a:t>
            </a: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mn-cs"/>
              </a:rPr>
              <a:t>Medium/Large Project/Programme</a:t>
            </a: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33" name="Text Box 10"/>
          <p:cNvSpPr txBox="1"/>
          <p:nvPr/>
        </p:nvSpPr>
        <p:spPr>
          <a:xfrm>
            <a:off x="5193281" y="5900380"/>
            <a:ext cx="2676525" cy="40894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mn-cs"/>
              </a:rPr>
              <a:t>Micro/Small/Medium Executing Entity (MSME)</a:t>
            </a: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mn-cs"/>
              </a:rPr>
              <a:t>Micro/Small Project/Programme</a:t>
            </a:r>
            <a:endParaRPr kumimoji="0" lang="en-GB"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p:cNvGrpSpPr/>
          <p:nvPr/>
        </p:nvGrpSpPr>
        <p:grpSpPr>
          <a:xfrm>
            <a:off x="5002097" y="2692721"/>
            <a:ext cx="1979043" cy="2278359"/>
            <a:chOff x="5002097" y="2692721"/>
            <a:chExt cx="1979043" cy="2278359"/>
          </a:xfrm>
        </p:grpSpPr>
        <p:cxnSp>
          <p:nvCxnSpPr>
            <p:cNvPr id="117" name="Straight Arrow Connector 116"/>
            <p:cNvCxnSpPr>
              <a:stCxn id="134" idx="3"/>
              <a:endCxn id="115" idx="1"/>
            </p:cNvCxnSpPr>
            <p:nvPr/>
          </p:nvCxnSpPr>
          <p:spPr>
            <a:xfrm>
              <a:off x="5002097" y="2692721"/>
              <a:ext cx="379907" cy="343462"/>
            </a:xfrm>
            <a:prstGeom prst="straightConnector1">
              <a:avLst/>
            </a:prstGeom>
            <a:noFill/>
            <a:ln w="12700" cap="flat" cmpd="sng" algn="ctr">
              <a:solidFill>
                <a:srgbClr val="5B9BD5">
                  <a:lumMod val="75000"/>
                </a:srgbClr>
              </a:solidFill>
              <a:prstDash val="solid"/>
              <a:miter lim="800000"/>
              <a:tailEnd type="triangle"/>
            </a:ln>
            <a:effectLst/>
          </p:spPr>
        </p:cxnSp>
        <p:grpSp>
          <p:nvGrpSpPr>
            <p:cNvPr id="5" name="Group 4"/>
            <p:cNvGrpSpPr/>
            <p:nvPr/>
          </p:nvGrpSpPr>
          <p:grpSpPr>
            <a:xfrm>
              <a:off x="5316917" y="2860838"/>
              <a:ext cx="1664223" cy="2110242"/>
              <a:chOff x="5316917" y="2860838"/>
              <a:chExt cx="1664223" cy="2110242"/>
            </a:xfrm>
          </p:grpSpPr>
          <p:sp>
            <p:nvSpPr>
              <p:cNvPr id="96" name="Oval 95"/>
              <p:cNvSpPr/>
              <p:nvPr/>
            </p:nvSpPr>
            <p:spPr>
              <a:xfrm>
                <a:off x="6600864" y="2860838"/>
                <a:ext cx="350520" cy="35052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7" name="Oval 96"/>
              <p:cNvSpPr/>
              <p:nvPr/>
            </p:nvSpPr>
            <p:spPr>
              <a:xfrm>
                <a:off x="6323664" y="3900821"/>
                <a:ext cx="137795" cy="137795"/>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1" name="Oval 100"/>
              <p:cNvSpPr/>
              <p:nvPr/>
            </p:nvSpPr>
            <p:spPr>
              <a:xfrm>
                <a:off x="6629077" y="3428207"/>
                <a:ext cx="350520" cy="349885"/>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2" name="Oval 101"/>
              <p:cNvSpPr/>
              <p:nvPr/>
            </p:nvSpPr>
            <p:spPr>
              <a:xfrm>
                <a:off x="5862699" y="3901456"/>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3" name="Straight Arrow Connector 102"/>
              <p:cNvCxnSpPr>
                <a:stCxn id="113" idx="3"/>
                <a:endCxn id="96" idx="2"/>
              </p:cNvCxnSpPr>
              <p:nvPr/>
            </p:nvCxnSpPr>
            <p:spPr>
              <a:xfrm>
                <a:off x="6284974" y="3034913"/>
                <a:ext cx="315890" cy="1185"/>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04" name="Straight Arrow Connector 103"/>
              <p:cNvCxnSpPr>
                <a:stCxn id="114" idx="3"/>
                <a:endCxn id="101" idx="2"/>
              </p:cNvCxnSpPr>
              <p:nvPr/>
            </p:nvCxnSpPr>
            <p:spPr>
              <a:xfrm flipV="1">
                <a:off x="6321804" y="3603150"/>
                <a:ext cx="307273" cy="5718"/>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05" name="Straight Arrow Connector 104"/>
              <p:cNvCxnSpPr>
                <a:stCxn id="114" idx="2"/>
                <a:endCxn id="97" idx="1"/>
              </p:cNvCxnSpPr>
              <p:nvPr/>
            </p:nvCxnSpPr>
            <p:spPr>
              <a:xfrm>
                <a:off x="6161149" y="3707928"/>
                <a:ext cx="182695" cy="213073"/>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06" name="Straight Arrow Connector 105"/>
              <p:cNvCxnSpPr>
                <a:stCxn id="114" idx="2"/>
                <a:endCxn id="102" idx="7"/>
              </p:cNvCxnSpPr>
              <p:nvPr/>
            </p:nvCxnSpPr>
            <p:spPr>
              <a:xfrm flipH="1">
                <a:off x="5980314" y="3707928"/>
                <a:ext cx="180835" cy="213615"/>
              </a:xfrm>
              <a:prstGeom prst="straightConnector1">
                <a:avLst/>
              </a:prstGeom>
              <a:noFill/>
              <a:ln w="12700" cap="flat" cmpd="sng" algn="ctr">
                <a:solidFill>
                  <a:sysClr val="windowText" lastClr="000000"/>
                </a:solidFill>
                <a:prstDash val="solid"/>
                <a:miter lim="800000"/>
                <a:tailEnd type="arrow" w="sm" len="med"/>
              </a:ln>
              <a:effectLst/>
            </p:spPr>
          </p:cxnSp>
          <p:sp>
            <p:nvSpPr>
              <p:cNvPr id="107" name="Oval 106"/>
              <p:cNvSpPr/>
              <p:nvPr/>
            </p:nvSpPr>
            <p:spPr>
              <a:xfrm>
                <a:off x="5957632"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08" name="Straight Arrow Connector 107"/>
              <p:cNvCxnSpPr>
                <a:stCxn id="124" idx="2"/>
                <a:endCxn id="107" idx="0"/>
              </p:cNvCxnSpPr>
              <p:nvPr/>
            </p:nvCxnSpPr>
            <p:spPr>
              <a:xfrm flipH="1">
                <a:off x="6026530" y="4600686"/>
                <a:ext cx="134619" cy="233234"/>
              </a:xfrm>
              <a:prstGeom prst="straightConnector1">
                <a:avLst/>
              </a:prstGeom>
              <a:noFill/>
              <a:ln w="12700" cap="flat" cmpd="sng" algn="ctr">
                <a:solidFill>
                  <a:sysClr val="windowText" lastClr="000000"/>
                </a:solidFill>
                <a:prstDash val="solid"/>
                <a:miter lim="800000"/>
                <a:tailEnd type="arrow" w="sm" len="med"/>
              </a:ln>
              <a:effectLst/>
            </p:spPr>
          </p:cxnSp>
          <p:sp>
            <p:nvSpPr>
              <p:cNvPr id="109" name="Oval 108"/>
              <p:cNvSpPr/>
              <p:nvPr/>
            </p:nvSpPr>
            <p:spPr>
              <a:xfrm>
                <a:off x="5316917"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10" name="Straight Arrow Connector 109"/>
              <p:cNvCxnSpPr>
                <a:stCxn id="124" idx="2"/>
                <a:endCxn id="109" idx="7"/>
              </p:cNvCxnSpPr>
              <p:nvPr/>
            </p:nvCxnSpPr>
            <p:spPr>
              <a:xfrm flipH="1">
                <a:off x="5434532" y="4600686"/>
                <a:ext cx="726617"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11" name="Oval 110"/>
              <p:cNvSpPr/>
              <p:nvPr/>
            </p:nvSpPr>
            <p:spPr>
              <a:xfrm>
                <a:off x="5663944"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12" name="Straight Arrow Connector 111"/>
              <p:cNvCxnSpPr>
                <a:stCxn id="124" idx="2"/>
                <a:endCxn id="111" idx="7"/>
              </p:cNvCxnSpPr>
              <p:nvPr/>
            </p:nvCxnSpPr>
            <p:spPr>
              <a:xfrm flipH="1">
                <a:off x="5781559" y="4600686"/>
                <a:ext cx="379590"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13" name="Rounded Rectangle 112"/>
              <p:cNvSpPr/>
              <p:nvPr/>
            </p:nvSpPr>
            <p:spPr>
              <a:xfrm>
                <a:off x="5963664" y="2935535"/>
                <a:ext cx="321310" cy="19875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4" name="Rounded Rectangle 113"/>
              <p:cNvSpPr/>
              <p:nvPr/>
            </p:nvSpPr>
            <p:spPr>
              <a:xfrm>
                <a:off x="6000494" y="3509808"/>
                <a:ext cx="321310" cy="198120"/>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5" name="Rectangle 114"/>
              <p:cNvSpPr/>
              <p:nvPr/>
            </p:nvSpPr>
            <p:spPr>
              <a:xfrm>
                <a:off x="5382004" y="2938075"/>
                <a:ext cx="321310" cy="19621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8" name="Rectangle 117"/>
              <p:cNvSpPr/>
              <p:nvPr/>
            </p:nvSpPr>
            <p:spPr>
              <a:xfrm>
                <a:off x="5382004" y="3512348"/>
                <a:ext cx="321310" cy="1955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19" name="Straight Arrow Connector 118"/>
              <p:cNvCxnSpPr>
                <a:stCxn id="115" idx="2"/>
                <a:endCxn id="118" idx="0"/>
              </p:cNvCxnSpPr>
              <p:nvPr/>
            </p:nvCxnSpPr>
            <p:spPr>
              <a:xfrm>
                <a:off x="5542659" y="3134290"/>
                <a:ext cx="0" cy="378058"/>
              </a:xfrm>
              <a:prstGeom prst="straightConnector1">
                <a:avLst/>
              </a:prstGeom>
              <a:noFill/>
              <a:ln w="6350" cap="flat" cmpd="sng" algn="ctr">
                <a:solidFill>
                  <a:srgbClr val="5B9BD5">
                    <a:lumMod val="75000"/>
                  </a:srgbClr>
                </a:solidFill>
                <a:prstDash val="solid"/>
                <a:miter lim="800000"/>
                <a:tailEnd type="triangle"/>
              </a:ln>
              <a:effectLst/>
            </p:spPr>
          </p:cxnSp>
          <p:sp>
            <p:nvSpPr>
              <p:cNvPr id="120" name="Rectangle 119"/>
              <p:cNvSpPr/>
              <p:nvPr/>
            </p:nvSpPr>
            <p:spPr>
              <a:xfrm>
                <a:off x="5382004" y="4398832"/>
                <a:ext cx="321310" cy="1955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21" name="Straight Arrow Connector 120"/>
              <p:cNvCxnSpPr>
                <a:stCxn id="118" idx="2"/>
                <a:endCxn id="120" idx="0"/>
              </p:cNvCxnSpPr>
              <p:nvPr/>
            </p:nvCxnSpPr>
            <p:spPr>
              <a:xfrm>
                <a:off x="5542659" y="3707928"/>
                <a:ext cx="0" cy="690904"/>
              </a:xfrm>
              <a:prstGeom prst="straightConnector1">
                <a:avLst/>
              </a:prstGeom>
              <a:noFill/>
              <a:ln w="12700" cap="flat" cmpd="sng" algn="ctr">
                <a:solidFill>
                  <a:srgbClr val="5B9BD5">
                    <a:lumMod val="75000"/>
                  </a:srgbClr>
                </a:solidFill>
                <a:prstDash val="solid"/>
                <a:miter lim="800000"/>
                <a:tailEnd type="triangle"/>
              </a:ln>
              <a:effectLst/>
            </p:spPr>
          </p:cxnSp>
          <p:cxnSp>
            <p:nvCxnSpPr>
              <p:cNvPr id="122" name="Straight Arrow Connector 121"/>
              <p:cNvCxnSpPr>
                <a:stCxn id="115" idx="3"/>
                <a:endCxn id="113" idx="1"/>
              </p:cNvCxnSpPr>
              <p:nvPr/>
            </p:nvCxnSpPr>
            <p:spPr>
              <a:xfrm flipV="1">
                <a:off x="5703314" y="3034913"/>
                <a:ext cx="260350" cy="1270"/>
              </a:xfrm>
              <a:prstGeom prst="straightConnector1">
                <a:avLst/>
              </a:prstGeom>
              <a:noFill/>
              <a:ln w="12700" cap="flat" cmpd="sng" algn="ctr">
                <a:solidFill>
                  <a:srgbClr val="C00000"/>
                </a:solidFill>
                <a:prstDash val="solid"/>
                <a:miter lim="800000"/>
                <a:tailEnd type="stealth"/>
              </a:ln>
              <a:effectLst/>
            </p:spPr>
          </p:cxnSp>
          <p:cxnSp>
            <p:nvCxnSpPr>
              <p:cNvPr id="123" name="Straight Arrow Connector 122"/>
              <p:cNvCxnSpPr>
                <a:stCxn id="118" idx="3"/>
                <a:endCxn id="114" idx="1"/>
              </p:cNvCxnSpPr>
              <p:nvPr/>
            </p:nvCxnSpPr>
            <p:spPr>
              <a:xfrm flipV="1">
                <a:off x="5703314" y="3608868"/>
                <a:ext cx="297180" cy="1270"/>
              </a:xfrm>
              <a:prstGeom prst="straightConnector1">
                <a:avLst/>
              </a:prstGeom>
              <a:noFill/>
              <a:ln w="12700" cap="flat" cmpd="sng" algn="ctr">
                <a:solidFill>
                  <a:srgbClr val="C00000"/>
                </a:solidFill>
                <a:prstDash val="solid"/>
                <a:miter lim="800000"/>
                <a:tailEnd type="stealth"/>
              </a:ln>
              <a:effectLst/>
            </p:spPr>
          </p:cxnSp>
          <p:sp>
            <p:nvSpPr>
              <p:cNvPr id="124" name="Rounded Rectangle 123"/>
              <p:cNvSpPr/>
              <p:nvPr/>
            </p:nvSpPr>
            <p:spPr>
              <a:xfrm>
                <a:off x="6000494" y="4403201"/>
                <a:ext cx="321310" cy="19748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25" name="Straight Arrow Connector 124"/>
              <p:cNvCxnSpPr>
                <a:stCxn id="120" idx="3"/>
                <a:endCxn id="124" idx="1"/>
              </p:cNvCxnSpPr>
              <p:nvPr/>
            </p:nvCxnSpPr>
            <p:spPr>
              <a:xfrm>
                <a:off x="5703314" y="4496622"/>
                <a:ext cx="297180" cy="5322"/>
              </a:xfrm>
              <a:prstGeom prst="straightConnector1">
                <a:avLst/>
              </a:prstGeom>
              <a:noFill/>
              <a:ln w="12700" cap="flat" cmpd="sng" algn="ctr">
                <a:solidFill>
                  <a:srgbClr val="C00000"/>
                </a:solidFill>
                <a:prstDash val="solid"/>
                <a:miter lim="800000"/>
                <a:tailEnd type="stealth"/>
              </a:ln>
              <a:effectLst/>
            </p:spPr>
          </p:cxnSp>
          <p:sp>
            <p:nvSpPr>
              <p:cNvPr id="135" name="Oval 134"/>
              <p:cNvSpPr/>
              <p:nvPr/>
            </p:nvSpPr>
            <p:spPr>
              <a:xfrm>
                <a:off x="6531967"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36" name="Straight Arrow Connector 135"/>
              <p:cNvCxnSpPr>
                <a:stCxn id="124" idx="2"/>
                <a:endCxn id="135" idx="1"/>
              </p:cNvCxnSpPr>
              <p:nvPr/>
            </p:nvCxnSpPr>
            <p:spPr>
              <a:xfrm>
                <a:off x="6161149" y="4600686"/>
                <a:ext cx="390998" cy="253321"/>
              </a:xfrm>
              <a:prstGeom prst="straightConnector1">
                <a:avLst/>
              </a:prstGeom>
              <a:noFill/>
              <a:ln w="12700" cap="flat" cmpd="sng" algn="ctr">
                <a:solidFill>
                  <a:sysClr val="windowText" lastClr="000000"/>
                </a:solidFill>
                <a:prstDash val="solid"/>
                <a:miter lim="800000"/>
                <a:tailEnd type="arrow" w="sm" len="med"/>
              </a:ln>
              <a:effectLst/>
            </p:spPr>
          </p:cxnSp>
          <p:sp>
            <p:nvSpPr>
              <p:cNvPr id="137" name="Oval 136"/>
              <p:cNvSpPr/>
              <p:nvPr/>
            </p:nvSpPr>
            <p:spPr>
              <a:xfrm>
                <a:off x="6222087"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38" name="Straight Arrow Connector 137"/>
              <p:cNvCxnSpPr>
                <a:stCxn id="124" idx="2"/>
                <a:endCxn id="137" idx="0"/>
              </p:cNvCxnSpPr>
              <p:nvPr/>
            </p:nvCxnSpPr>
            <p:spPr>
              <a:xfrm>
                <a:off x="6161149" y="4600686"/>
                <a:ext cx="129836" cy="233234"/>
              </a:xfrm>
              <a:prstGeom prst="straightConnector1">
                <a:avLst/>
              </a:prstGeom>
              <a:noFill/>
              <a:ln w="12700" cap="flat" cmpd="sng" algn="ctr">
                <a:solidFill>
                  <a:sysClr val="windowText" lastClr="000000"/>
                </a:solidFill>
                <a:prstDash val="solid"/>
                <a:miter lim="800000"/>
                <a:tailEnd type="arrow" w="sm" len="med"/>
              </a:ln>
              <a:effectLst/>
            </p:spPr>
          </p:cxnSp>
          <p:sp>
            <p:nvSpPr>
              <p:cNvPr id="139" name="Oval 138"/>
              <p:cNvSpPr/>
              <p:nvPr/>
            </p:nvSpPr>
            <p:spPr>
              <a:xfrm>
                <a:off x="6843345" y="4833920"/>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40" name="Straight Arrow Connector 139"/>
              <p:cNvCxnSpPr>
                <a:stCxn id="124" idx="2"/>
                <a:endCxn id="139" idx="1"/>
              </p:cNvCxnSpPr>
              <p:nvPr/>
            </p:nvCxnSpPr>
            <p:spPr>
              <a:xfrm>
                <a:off x="6161149" y="4600686"/>
                <a:ext cx="702376" cy="253321"/>
              </a:xfrm>
              <a:prstGeom prst="straightConnector1">
                <a:avLst/>
              </a:prstGeom>
              <a:noFill/>
              <a:ln w="12700" cap="flat" cmpd="sng" algn="ctr">
                <a:solidFill>
                  <a:sysClr val="windowText" lastClr="000000"/>
                </a:solidFill>
                <a:prstDash val="solid"/>
                <a:miter lim="800000"/>
                <a:tailEnd type="arrow" w="sm" len="med"/>
              </a:ln>
              <a:effectLst/>
            </p:spPr>
          </p:cxnSp>
        </p:grpSp>
      </p:grpSp>
      <p:grpSp>
        <p:nvGrpSpPr>
          <p:cNvPr id="6" name="Group 5"/>
          <p:cNvGrpSpPr/>
          <p:nvPr/>
        </p:nvGrpSpPr>
        <p:grpSpPr>
          <a:xfrm>
            <a:off x="2252700" y="2692721"/>
            <a:ext cx="1939137" cy="2271896"/>
            <a:chOff x="2911386" y="2371206"/>
            <a:chExt cx="1939137" cy="2271896"/>
          </a:xfrm>
        </p:grpSpPr>
        <p:sp>
          <p:nvSpPr>
            <p:cNvPr id="145" name="Oval 144"/>
            <p:cNvSpPr/>
            <p:nvPr/>
          </p:nvSpPr>
          <p:spPr>
            <a:xfrm flipH="1">
              <a:off x="2941231" y="2512211"/>
              <a:ext cx="350520" cy="35052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6" name="Oval 145"/>
            <p:cNvSpPr/>
            <p:nvPr/>
          </p:nvSpPr>
          <p:spPr>
            <a:xfrm flipH="1">
              <a:off x="3411271" y="3578818"/>
              <a:ext cx="137795" cy="137795"/>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7" name="Oval 146"/>
            <p:cNvSpPr/>
            <p:nvPr/>
          </p:nvSpPr>
          <p:spPr>
            <a:xfrm flipH="1">
              <a:off x="2913291" y="3079266"/>
              <a:ext cx="350520" cy="349885"/>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48" name="Oval 147"/>
            <p:cNvSpPr/>
            <p:nvPr/>
          </p:nvSpPr>
          <p:spPr>
            <a:xfrm flipH="1">
              <a:off x="3892461" y="3571833"/>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49" name="Straight Arrow Connector 148"/>
            <p:cNvCxnSpPr/>
            <p:nvPr/>
          </p:nvCxnSpPr>
          <p:spPr>
            <a:xfrm flipH="1">
              <a:off x="3292386" y="2686201"/>
              <a:ext cx="315595" cy="635"/>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50" name="Straight Arrow Connector 149"/>
            <p:cNvCxnSpPr/>
            <p:nvPr/>
          </p:nvCxnSpPr>
          <p:spPr>
            <a:xfrm flipH="1" flipV="1">
              <a:off x="3264446" y="3254526"/>
              <a:ext cx="306705" cy="5715"/>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51" name="Straight Arrow Connector 150"/>
            <p:cNvCxnSpPr>
              <a:stCxn id="160" idx="2"/>
              <a:endCxn id="146" idx="1"/>
            </p:cNvCxnSpPr>
            <p:nvPr/>
          </p:nvCxnSpPr>
          <p:spPr>
            <a:xfrm flipH="1">
              <a:off x="3528886" y="3359301"/>
              <a:ext cx="202920" cy="239697"/>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52" name="Straight Arrow Connector 151"/>
            <p:cNvCxnSpPr>
              <a:endCxn id="148" idx="7"/>
            </p:cNvCxnSpPr>
            <p:nvPr/>
          </p:nvCxnSpPr>
          <p:spPr>
            <a:xfrm>
              <a:off x="3731806" y="3359301"/>
              <a:ext cx="180835" cy="232619"/>
            </a:xfrm>
            <a:prstGeom prst="straightConnector1">
              <a:avLst/>
            </a:prstGeom>
            <a:noFill/>
            <a:ln w="12700" cap="flat" cmpd="sng" algn="ctr">
              <a:solidFill>
                <a:sysClr val="windowText" lastClr="000000"/>
              </a:solidFill>
              <a:prstDash val="solid"/>
              <a:miter lim="800000"/>
              <a:tailEnd type="arrow" w="sm" len="med"/>
            </a:ln>
            <a:effectLst/>
          </p:spPr>
        </p:cxnSp>
        <p:sp>
          <p:nvSpPr>
            <p:cNvPr id="153" name="Oval 152"/>
            <p:cNvSpPr/>
            <p:nvPr/>
          </p:nvSpPr>
          <p:spPr>
            <a:xfrm flipH="1">
              <a:off x="3797211" y="4502056"/>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4" name="Straight Arrow Connector 153"/>
            <p:cNvCxnSpPr>
              <a:stCxn id="168" idx="2"/>
              <a:endCxn id="153" idx="0"/>
            </p:cNvCxnSpPr>
            <p:nvPr/>
          </p:nvCxnSpPr>
          <p:spPr>
            <a:xfrm>
              <a:off x="3731806" y="4252111"/>
              <a:ext cx="134302" cy="249945"/>
            </a:xfrm>
            <a:prstGeom prst="straightConnector1">
              <a:avLst/>
            </a:prstGeom>
            <a:noFill/>
            <a:ln w="12700" cap="flat" cmpd="sng" algn="ctr">
              <a:solidFill>
                <a:sysClr val="windowText" lastClr="000000"/>
              </a:solidFill>
              <a:prstDash val="solid"/>
              <a:miter lim="800000"/>
              <a:tailEnd type="arrow" w="sm" len="med"/>
            </a:ln>
            <a:effectLst/>
          </p:spPr>
        </p:cxnSp>
        <p:sp>
          <p:nvSpPr>
            <p:cNvPr id="155" name="Oval 154"/>
            <p:cNvSpPr/>
            <p:nvPr/>
          </p:nvSpPr>
          <p:spPr>
            <a:xfrm flipH="1">
              <a:off x="4437926" y="450594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6" name="Straight Arrow Connector 155"/>
            <p:cNvCxnSpPr>
              <a:stCxn id="168" idx="2"/>
              <a:endCxn id="155" idx="7"/>
            </p:cNvCxnSpPr>
            <p:nvPr/>
          </p:nvCxnSpPr>
          <p:spPr>
            <a:xfrm>
              <a:off x="3731806" y="4252111"/>
              <a:ext cx="726300" cy="273918"/>
            </a:xfrm>
            <a:prstGeom prst="straightConnector1">
              <a:avLst/>
            </a:prstGeom>
            <a:noFill/>
            <a:ln w="12700" cap="flat" cmpd="sng" algn="ctr">
              <a:solidFill>
                <a:sysClr val="windowText" lastClr="000000"/>
              </a:solidFill>
              <a:prstDash val="solid"/>
              <a:miter lim="800000"/>
              <a:tailEnd type="arrow" w="sm" len="med"/>
            </a:ln>
            <a:effectLst/>
          </p:spPr>
        </p:cxnSp>
        <p:sp>
          <p:nvSpPr>
            <p:cNvPr id="157" name="Oval 156"/>
            <p:cNvSpPr/>
            <p:nvPr/>
          </p:nvSpPr>
          <p:spPr>
            <a:xfrm flipH="1">
              <a:off x="4091216" y="4502056"/>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58" name="Straight Arrow Connector 157"/>
            <p:cNvCxnSpPr>
              <a:stCxn id="168" idx="2"/>
              <a:endCxn id="157" idx="7"/>
            </p:cNvCxnSpPr>
            <p:nvPr/>
          </p:nvCxnSpPr>
          <p:spPr>
            <a:xfrm>
              <a:off x="3731806" y="4252111"/>
              <a:ext cx="379590" cy="270032"/>
            </a:xfrm>
            <a:prstGeom prst="straightConnector1">
              <a:avLst/>
            </a:prstGeom>
            <a:noFill/>
            <a:ln w="12700" cap="flat" cmpd="sng" algn="ctr">
              <a:solidFill>
                <a:sysClr val="windowText" lastClr="000000"/>
              </a:solidFill>
              <a:prstDash val="solid"/>
              <a:miter lim="800000"/>
              <a:tailEnd type="arrow" w="sm" len="med"/>
            </a:ln>
            <a:effectLst/>
          </p:spPr>
        </p:cxnSp>
        <p:sp>
          <p:nvSpPr>
            <p:cNvPr id="159" name="Rounded Rectangle 158"/>
            <p:cNvSpPr/>
            <p:nvPr/>
          </p:nvSpPr>
          <p:spPr>
            <a:xfrm flipH="1">
              <a:off x="3607981" y="2587141"/>
              <a:ext cx="321310" cy="19875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0" name="Rounded Rectangle 159"/>
            <p:cNvSpPr/>
            <p:nvPr/>
          </p:nvSpPr>
          <p:spPr>
            <a:xfrm flipH="1">
              <a:off x="3571151" y="3161181"/>
              <a:ext cx="321310" cy="198120"/>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1" name="Rectangle 160"/>
            <p:cNvSpPr/>
            <p:nvPr/>
          </p:nvSpPr>
          <p:spPr>
            <a:xfrm flipH="1">
              <a:off x="4189641" y="2589681"/>
              <a:ext cx="321310" cy="19621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2" name="Rectangle 161"/>
            <p:cNvSpPr/>
            <p:nvPr/>
          </p:nvSpPr>
          <p:spPr>
            <a:xfrm flipH="1">
              <a:off x="4189641" y="3163721"/>
              <a:ext cx="321310" cy="1955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63" name="Straight Arrow Connector 162"/>
            <p:cNvCxnSpPr/>
            <p:nvPr/>
          </p:nvCxnSpPr>
          <p:spPr>
            <a:xfrm flipH="1">
              <a:off x="4350296" y="2785896"/>
              <a:ext cx="0" cy="377825"/>
            </a:xfrm>
            <a:prstGeom prst="straightConnector1">
              <a:avLst/>
            </a:prstGeom>
            <a:noFill/>
            <a:ln w="12700" cap="flat" cmpd="sng" algn="ctr">
              <a:solidFill>
                <a:srgbClr val="5B9BD5">
                  <a:lumMod val="75000"/>
                </a:srgbClr>
              </a:solidFill>
              <a:prstDash val="solid"/>
              <a:miter lim="800000"/>
              <a:tailEnd type="triangle"/>
            </a:ln>
            <a:effectLst/>
          </p:spPr>
        </p:cxnSp>
        <p:sp>
          <p:nvSpPr>
            <p:cNvPr id="164" name="Rectangle 163"/>
            <p:cNvSpPr/>
            <p:nvPr/>
          </p:nvSpPr>
          <p:spPr>
            <a:xfrm flipH="1">
              <a:off x="4189641" y="4050181"/>
              <a:ext cx="321310" cy="1955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65" name="Straight Arrow Connector 164"/>
            <p:cNvCxnSpPr/>
            <p:nvPr/>
          </p:nvCxnSpPr>
          <p:spPr>
            <a:xfrm flipH="1">
              <a:off x="4350296" y="3359301"/>
              <a:ext cx="0" cy="690880"/>
            </a:xfrm>
            <a:prstGeom prst="straightConnector1">
              <a:avLst/>
            </a:prstGeom>
            <a:noFill/>
            <a:ln w="12700" cap="flat" cmpd="sng" algn="ctr">
              <a:solidFill>
                <a:srgbClr val="5B9BD5">
                  <a:lumMod val="75000"/>
                </a:srgbClr>
              </a:solidFill>
              <a:prstDash val="solid"/>
              <a:miter lim="800000"/>
              <a:tailEnd type="triangle"/>
            </a:ln>
            <a:effectLst/>
          </p:spPr>
        </p:cxnSp>
        <p:cxnSp>
          <p:nvCxnSpPr>
            <p:cNvPr id="166" name="Straight Arrow Connector 165"/>
            <p:cNvCxnSpPr/>
            <p:nvPr/>
          </p:nvCxnSpPr>
          <p:spPr>
            <a:xfrm flipH="1" flipV="1">
              <a:off x="3929291" y="2686201"/>
              <a:ext cx="260350" cy="1270"/>
            </a:xfrm>
            <a:prstGeom prst="straightConnector1">
              <a:avLst/>
            </a:prstGeom>
            <a:noFill/>
            <a:ln w="12700" cap="flat" cmpd="sng" algn="ctr">
              <a:solidFill>
                <a:srgbClr val="C00000"/>
              </a:solidFill>
              <a:prstDash val="solid"/>
              <a:miter lim="800000"/>
              <a:tailEnd type="stealth"/>
            </a:ln>
            <a:effectLst/>
          </p:spPr>
        </p:cxnSp>
        <p:cxnSp>
          <p:nvCxnSpPr>
            <p:cNvPr id="167" name="Straight Arrow Connector 166"/>
            <p:cNvCxnSpPr/>
            <p:nvPr/>
          </p:nvCxnSpPr>
          <p:spPr>
            <a:xfrm flipH="1" flipV="1">
              <a:off x="3892461" y="3260241"/>
              <a:ext cx="297180" cy="1270"/>
            </a:xfrm>
            <a:prstGeom prst="straightConnector1">
              <a:avLst/>
            </a:prstGeom>
            <a:noFill/>
            <a:ln w="12700" cap="flat" cmpd="sng" algn="ctr">
              <a:solidFill>
                <a:srgbClr val="C00000"/>
              </a:solidFill>
              <a:prstDash val="solid"/>
              <a:miter lim="800000"/>
              <a:tailEnd type="stealth"/>
            </a:ln>
            <a:effectLst/>
          </p:spPr>
        </p:cxnSp>
        <p:sp>
          <p:nvSpPr>
            <p:cNvPr id="168" name="Rounded Rectangle 167"/>
            <p:cNvSpPr/>
            <p:nvPr/>
          </p:nvSpPr>
          <p:spPr>
            <a:xfrm flipH="1">
              <a:off x="3571151" y="4054626"/>
              <a:ext cx="321310" cy="197485"/>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69" name="Straight Arrow Connector 168"/>
            <p:cNvCxnSpPr/>
            <p:nvPr/>
          </p:nvCxnSpPr>
          <p:spPr>
            <a:xfrm flipH="1">
              <a:off x="3892461" y="4147971"/>
              <a:ext cx="297180" cy="5080"/>
            </a:xfrm>
            <a:prstGeom prst="straightConnector1">
              <a:avLst/>
            </a:prstGeom>
            <a:noFill/>
            <a:ln w="6350" cap="flat" cmpd="sng" algn="ctr">
              <a:solidFill>
                <a:srgbClr val="C00000"/>
              </a:solidFill>
              <a:prstDash val="solid"/>
              <a:miter lim="800000"/>
              <a:tailEnd type="stealth"/>
            </a:ln>
            <a:effectLst/>
          </p:spPr>
        </p:cxnSp>
        <p:sp>
          <p:nvSpPr>
            <p:cNvPr id="170" name="Oval 169"/>
            <p:cNvSpPr/>
            <p:nvPr/>
          </p:nvSpPr>
          <p:spPr>
            <a:xfrm flipH="1">
              <a:off x="3223171" y="4505942"/>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1" name="Straight Arrow Connector 170"/>
            <p:cNvCxnSpPr>
              <a:stCxn id="168" idx="2"/>
              <a:endCxn id="170" idx="1"/>
            </p:cNvCxnSpPr>
            <p:nvPr/>
          </p:nvCxnSpPr>
          <p:spPr>
            <a:xfrm flipH="1">
              <a:off x="3340786" y="4252111"/>
              <a:ext cx="391020" cy="273918"/>
            </a:xfrm>
            <a:prstGeom prst="straightConnector1">
              <a:avLst/>
            </a:prstGeom>
            <a:noFill/>
            <a:ln w="12700" cap="flat" cmpd="sng" algn="ctr">
              <a:solidFill>
                <a:sysClr val="windowText" lastClr="000000"/>
              </a:solidFill>
              <a:prstDash val="solid"/>
              <a:miter lim="800000"/>
              <a:tailEnd type="arrow" w="sm" len="med"/>
            </a:ln>
            <a:effectLst/>
          </p:spPr>
        </p:cxnSp>
        <p:sp>
          <p:nvSpPr>
            <p:cNvPr id="172" name="Oval 171"/>
            <p:cNvSpPr/>
            <p:nvPr/>
          </p:nvSpPr>
          <p:spPr>
            <a:xfrm flipH="1">
              <a:off x="3533051" y="4502056"/>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3" name="Straight Arrow Connector 172"/>
            <p:cNvCxnSpPr>
              <a:stCxn id="168" idx="2"/>
              <a:endCxn id="172" idx="0"/>
            </p:cNvCxnSpPr>
            <p:nvPr/>
          </p:nvCxnSpPr>
          <p:spPr>
            <a:xfrm flipH="1">
              <a:off x="3601948" y="4252111"/>
              <a:ext cx="129858" cy="249945"/>
            </a:xfrm>
            <a:prstGeom prst="straightConnector1">
              <a:avLst/>
            </a:prstGeom>
            <a:noFill/>
            <a:ln w="12700" cap="flat" cmpd="sng" algn="ctr">
              <a:solidFill>
                <a:sysClr val="windowText" lastClr="000000"/>
              </a:solidFill>
              <a:prstDash val="solid"/>
              <a:miter lim="800000"/>
              <a:tailEnd type="arrow" w="sm" len="med"/>
            </a:ln>
            <a:effectLst/>
          </p:spPr>
        </p:cxnSp>
        <p:sp>
          <p:nvSpPr>
            <p:cNvPr id="174" name="Oval 173"/>
            <p:cNvSpPr/>
            <p:nvPr/>
          </p:nvSpPr>
          <p:spPr>
            <a:xfrm flipH="1">
              <a:off x="2911386" y="4504785"/>
              <a:ext cx="137795" cy="137160"/>
            </a:xfrm>
            <a:prstGeom prst="ellipse">
              <a:avLst/>
            </a:prstGeom>
            <a:gradFill rotWithShape="1">
              <a:gsLst>
                <a:gs pos="0">
                  <a:srgbClr val="FF0000"/>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cxnSp>
          <p:nvCxnSpPr>
            <p:cNvPr id="175" name="Straight Arrow Connector 174"/>
            <p:cNvCxnSpPr>
              <a:stCxn id="168" idx="2"/>
              <a:endCxn id="174" idx="1"/>
            </p:cNvCxnSpPr>
            <p:nvPr/>
          </p:nvCxnSpPr>
          <p:spPr>
            <a:xfrm flipH="1">
              <a:off x="3029001" y="4252111"/>
              <a:ext cx="702805" cy="272761"/>
            </a:xfrm>
            <a:prstGeom prst="straightConnector1">
              <a:avLst/>
            </a:prstGeom>
            <a:noFill/>
            <a:ln w="12700" cap="flat" cmpd="sng" algn="ctr">
              <a:solidFill>
                <a:sysClr val="windowText" lastClr="000000"/>
              </a:solidFill>
              <a:prstDash val="solid"/>
              <a:miter lim="800000"/>
              <a:tailEnd type="arrow" w="sm" len="med"/>
            </a:ln>
            <a:effectLst/>
          </p:spPr>
        </p:cxnSp>
        <p:cxnSp>
          <p:nvCxnSpPr>
            <p:cNvPr id="176" name="Straight Arrow Connector 175"/>
            <p:cNvCxnSpPr>
              <a:stCxn id="134" idx="1"/>
              <a:endCxn id="161" idx="1"/>
            </p:cNvCxnSpPr>
            <p:nvPr/>
          </p:nvCxnSpPr>
          <p:spPr>
            <a:xfrm flipH="1">
              <a:off x="4510951" y="2371206"/>
              <a:ext cx="339572" cy="316583"/>
            </a:xfrm>
            <a:prstGeom prst="straightConnector1">
              <a:avLst/>
            </a:prstGeom>
            <a:noFill/>
            <a:ln w="12700" cap="flat" cmpd="sng" algn="ctr">
              <a:solidFill>
                <a:srgbClr val="5B9BD5">
                  <a:lumMod val="75000"/>
                </a:srgbClr>
              </a:solidFill>
              <a:prstDash val="solid"/>
              <a:miter lim="800000"/>
              <a:tailEnd type="triangle"/>
            </a:ln>
            <a:effectLst/>
          </p:spPr>
        </p:cxnSp>
      </p:grpSp>
      <p:grpSp>
        <p:nvGrpSpPr>
          <p:cNvPr id="4" name="Group 3"/>
          <p:cNvGrpSpPr/>
          <p:nvPr/>
        </p:nvGrpSpPr>
        <p:grpSpPr>
          <a:xfrm>
            <a:off x="4191837" y="1952836"/>
            <a:ext cx="810260" cy="987217"/>
            <a:chOff x="4850523" y="1748674"/>
            <a:chExt cx="810260" cy="987217"/>
          </a:xfrm>
        </p:grpSpPr>
        <p:cxnSp>
          <p:nvCxnSpPr>
            <p:cNvPr id="116" name="Straight Arrow Connector 115"/>
            <p:cNvCxnSpPr>
              <a:stCxn id="98" idx="2"/>
              <a:endCxn id="134" idx="0"/>
            </p:cNvCxnSpPr>
            <p:nvPr/>
          </p:nvCxnSpPr>
          <p:spPr>
            <a:xfrm flipH="1">
              <a:off x="5255653" y="1748674"/>
              <a:ext cx="572" cy="492552"/>
            </a:xfrm>
            <a:prstGeom prst="straightConnector1">
              <a:avLst/>
            </a:prstGeom>
            <a:noFill/>
            <a:ln w="12700" cap="flat" cmpd="sng" algn="ctr">
              <a:solidFill>
                <a:srgbClr val="5B9BD5">
                  <a:lumMod val="75000"/>
                </a:srgbClr>
              </a:solidFill>
              <a:prstDash val="solid"/>
              <a:miter lim="800000"/>
              <a:tailEnd type="triangle"/>
            </a:ln>
            <a:effectLst/>
          </p:spPr>
        </p:cxnSp>
        <p:sp>
          <p:nvSpPr>
            <p:cNvPr id="134" name="Rectangle 133"/>
            <p:cNvSpPr/>
            <p:nvPr/>
          </p:nvSpPr>
          <p:spPr>
            <a:xfrm>
              <a:off x="4850523" y="2241226"/>
              <a:ext cx="810260" cy="49466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77" name="Text Box 667"/>
            <p:cNvSpPr txBox="1"/>
            <p:nvPr/>
          </p:nvSpPr>
          <p:spPr>
            <a:xfrm>
              <a:off x="4921501" y="2297790"/>
              <a:ext cx="621665" cy="31623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mn-cs"/>
                </a:rPr>
                <a:t>NCF</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grpSp>
      <p:sp>
        <p:nvSpPr>
          <p:cNvPr id="178" name="Text Box 672"/>
          <p:cNvSpPr txBox="1"/>
          <p:nvPr/>
        </p:nvSpPr>
        <p:spPr>
          <a:xfrm>
            <a:off x="5502839" y="2342140"/>
            <a:ext cx="1340506" cy="27966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Mitigation</a:t>
            </a:r>
          </a:p>
        </p:txBody>
      </p:sp>
      <p:sp>
        <p:nvSpPr>
          <p:cNvPr id="179" name="Text Box 672"/>
          <p:cNvSpPr txBox="1"/>
          <p:nvPr/>
        </p:nvSpPr>
        <p:spPr>
          <a:xfrm>
            <a:off x="2438755" y="2339905"/>
            <a:ext cx="1340485" cy="279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GB" sz="11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Adaptation</a:t>
            </a:r>
            <a:endParaRPr kumimoji="0" lang="en-GB" sz="12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83" name="Rectangle 182"/>
          <p:cNvSpPr/>
          <p:nvPr/>
        </p:nvSpPr>
        <p:spPr>
          <a:xfrm>
            <a:off x="802891" y="5754846"/>
            <a:ext cx="321310" cy="197485"/>
          </a:xfrm>
          <a:prstGeom prst="rect">
            <a:avLst/>
          </a:prstGeom>
          <a:solidFill>
            <a:srgbClr val="4472C4"/>
          </a:solidFill>
          <a:ln w="1905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4" name="Rounded Rectangle 183"/>
          <p:cNvSpPr/>
          <p:nvPr/>
        </p:nvSpPr>
        <p:spPr>
          <a:xfrm>
            <a:off x="802891" y="5452209"/>
            <a:ext cx="321310" cy="200660"/>
          </a:xfrm>
          <a:prstGeom prst="roundRect">
            <a:avLst/>
          </a:prstGeom>
          <a:solidFill>
            <a:srgbClr val="FFC000"/>
          </a:solidFill>
          <a:ln w="127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85" name="Text Box 10"/>
          <p:cNvSpPr txBox="1"/>
          <p:nvPr/>
        </p:nvSpPr>
        <p:spPr>
          <a:xfrm>
            <a:off x="1260091" y="5445224"/>
            <a:ext cx="1568673" cy="24447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mn-cs"/>
              </a:rPr>
              <a:t>Project Implementing </a:t>
            </a:r>
            <a:r>
              <a:rPr kumimoji="0" lang="en-GB" sz="1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mn-cs"/>
              </a:rPr>
              <a:t>Entity</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86" name="Text Box 10"/>
          <p:cNvSpPr txBox="1"/>
          <p:nvPr/>
        </p:nvSpPr>
        <p:spPr>
          <a:xfrm>
            <a:off x="1279776" y="5733256"/>
            <a:ext cx="1793344" cy="244475"/>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GB" sz="1000" b="0"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mn-cs"/>
              </a:rPr>
              <a:t>Programme Implementing Entity</a:t>
            </a:r>
            <a:endParaRPr kumimoji="0" lang="en-GB"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87" name="TextBox 186"/>
          <p:cNvSpPr txBox="1"/>
          <p:nvPr/>
        </p:nvSpPr>
        <p:spPr>
          <a:xfrm>
            <a:off x="524508" y="692696"/>
            <a:ext cx="7500268" cy="646331"/>
          </a:xfrm>
          <a:prstGeom prst="rect">
            <a:avLst/>
          </a:prstGeom>
          <a:noFill/>
        </p:spPr>
        <p:txBody>
          <a:bodyPr wrap="square" rtlCol="0">
            <a:spAutoFit/>
          </a:bodyPr>
          <a:lstStyle/>
          <a:p>
            <a:r>
              <a:rPr lang="en-GB" sz="1200" b="1" dirty="0" smtClean="0"/>
              <a:t>National Climate Fund </a:t>
            </a:r>
            <a:r>
              <a:rPr lang="en-GB" sz="1200" dirty="0" smtClean="0"/>
              <a:t>(NCF)</a:t>
            </a:r>
          </a:p>
          <a:p>
            <a:pPr marL="171450" indent="-171450">
              <a:buFont typeface="Arial" panose="020B0604020202020204" pitchFamily="34" charset="0"/>
              <a:buChar char="•"/>
            </a:pPr>
            <a:r>
              <a:rPr lang="en-GB" sz="1200" dirty="0" smtClean="0"/>
              <a:t>Accredited with the GCF both as funding entity and intermediary</a:t>
            </a:r>
          </a:p>
          <a:p>
            <a:pPr marL="171450" indent="-171450">
              <a:buFont typeface="Arial" panose="020B0604020202020204" pitchFamily="34" charset="0"/>
              <a:buChar char="•"/>
            </a:pPr>
            <a:r>
              <a:rPr lang="en-GB" sz="1200" dirty="0" smtClean="0"/>
              <a:t>Governed by the National Governing Body  (incl. NDA representation)</a:t>
            </a:r>
            <a:endParaRPr lang="en-GB" sz="1200" dirty="0"/>
          </a:p>
        </p:txBody>
      </p:sp>
      <p:grpSp>
        <p:nvGrpSpPr>
          <p:cNvPr id="3" name="Group 2"/>
          <p:cNvGrpSpPr/>
          <p:nvPr/>
        </p:nvGrpSpPr>
        <p:grpSpPr>
          <a:xfrm>
            <a:off x="4088904" y="1446259"/>
            <a:ext cx="1017270" cy="623930"/>
            <a:chOff x="4735764" y="1124744"/>
            <a:chExt cx="1017270" cy="623930"/>
          </a:xfrm>
        </p:grpSpPr>
        <p:sp>
          <p:nvSpPr>
            <p:cNvPr id="98" name="Rectangle 97"/>
            <p:cNvSpPr/>
            <p:nvPr/>
          </p:nvSpPr>
          <p:spPr>
            <a:xfrm>
              <a:off x="4735764" y="1124744"/>
              <a:ext cx="1017270" cy="623930"/>
            </a:xfrm>
            <a:prstGeom prst="rect">
              <a:avLst/>
            </a:prstGeom>
            <a:solidFill>
              <a:sysClr val="window" lastClr="FFFFFF"/>
            </a:soli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99" name="Rectangle 98"/>
            <p:cNvSpPr/>
            <p:nvPr/>
          </p:nvSpPr>
          <p:spPr>
            <a:xfrm>
              <a:off x="4879275" y="1170890"/>
              <a:ext cx="781508" cy="477634"/>
            </a:xfrm>
            <a:prstGeom prst="rect">
              <a:avLst/>
            </a:prstGeom>
            <a:blipFill>
              <a:blip r:embed="rId2"/>
              <a:stretch>
                <a:fillRect/>
              </a:stretch>
            </a:bli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89171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8504" y="1808820"/>
            <a:ext cx="3707975" cy="4517149"/>
          </a:xfrm>
          <a:prstGeom prst="rect">
            <a:avLst/>
          </a:prstGeom>
        </p:spPr>
      </p:pic>
      <p:pic>
        <p:nvPicPr>
          <p:cNvPr id="5" name="Picture 4"/>
          <p:cNvPicPr>
            <a:picLocks noChangeAspect="1"/>
          </p:cNvPicPr>
          <p:nvPr/>
        </p:nvPicPr>
        <p:blipFill rotWithShape="1">
          <a:blip r:embed="rId3"/>
          <a:srcRect l="3552" t="16184" r="87437" b="65630"/>
          <a:stretch/>
        </p:blipFill>
        <p:spPr bwMode="auto">
          <a:xfrm>
            <a:off x="4808984" y="1592796"/>
            <a:ext cx="1318345" cy="101577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6285148" y="1687451"/>
            <a:ext cx="2196244" cy="769441"/>
          </a:xfrm>
          <a:prstGeom prst="rect">
            <a:avLst/>
          </a:prstGeom>
        </p:spPr>
        <p:txBody>
          <a:bodyPr wrap="square">
            <a:spAutoFit/>
          </a:bodyPr>
          <a:lstStyle/>
          <a:p>
            <a:r>
              <a:rPr lang="en-GB" sz="1100" dirty="0">
                <a:latin typeface="Arial" panose="020B0604020202020204" pitchFamily="34" charset="0"/>
                <a:ea typeface="Calibri" panose="020F0502020204030204" pitchFamily="34" charset="0"/>
              </a:rPr>
              <a:t>Secretary-General's Climate Change Support Team (CCST)</a:t>
            </a:r>
            <a:r>
              <a:rPr lang="en-GB" sz="1100" dirty="0">
                <a:ea typeface="Calibri" panose="020F0502020204030204" pitchFamily="34" charset="0"/>
              </a:rPr>
              <a:t> </a:t>
            </a:r>
            <a:br>
              <a:rPr lang="en-GB" sz="1100" dirty="0">
                <a:ea typeface="Calibri" panose="020F0502020204030204" pitchFamily="34" charset="0"/>
              </a:rPr>
            </a:br>
            <a:r>
              <a:rPr lang="en-GB" sz="1100" dirty="0">
                <a:latin typeface="Arial" panose="020B0604020202020204" pitchFamily="34" charset="0"/>
                <a:ea typeface="Calibri" panose="020F0502020204030204" pitchFamily="34" charset="0"/>
              </a:rPr>
              <a:t>Executive Office of the Secretary-General (EOSG)</a:t>
            </a:r>
            <a:endParaRPr lang="en-GB" sz="1100" dirty="0"/>
          </a:p>
        </p:txBody>
      </p:sp>
      <p:pic>
        <p:nvPicPr>
          <p:cNvPr id="2050" name="Picture 2" descr="http://unfccc.int/files/inc/graphics/image/png/2011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964" y="2708920"/>
            <a:ext cx="3724275" cy="10953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415925" y="225425"/>
            <a:ext cx="7308850" cy="400110"/>
          </a:xfrm>
          <a:prstGeom prst="rect">
            <a:avLst/>
          </a:prstGeom>
          <a:noFill/>
          <a:ln w="9525">
            <a:noFill/>
            <a:miter lim="800000"/>
            <a:headEnd/>
            <a:tailEnd/>
          </a:ln>
        </p:spPr>
        <p:txBody>
          <a:bodyPr>
            <a:spAutoFit/>
          </a:bodyPr>
          <a:lstStyle/>
          <a:p>
            <a:r>
              <a:rPr lang="en-GB" sz="2000" dirty="0" smtClean="0">
                <a:solidFill>
                  <a:srgbClr val="660066"/>
                </a:solidFill>
                <a:latin typeface="Gill Sans" pitchFamily="34" charset="0"/>
              </a:rPr>
              <a:t>Enhanced </a:t>
            </a:r>
            <a:r>
              <a:rPr lang="en-GB" sz="2000" dirty="0">
                <a:solidFill>
                  <a:srgbClr val="660066"/>
                </a:solidFill>
                <a:latin typeface="Gill Sans" pitchFamily="34" charset="0"/>
              </a:rPr>
              <a:t>Direct </a:t>
            </a:r>
            <a:r>
              <a:rPr lang="en-GB" sz="2000" dirty="0" smtClean="0">
                <a:solidFill>
                  <a:srgbClr val="660066"/>
                </a:solidFill>
                <a:latin typeface="Gill Sans" pitchFamily="34" charset="0"/>
              </a:rPr>
              <a:t>Sourcing of Multilateral Funds</a:t>
            </a:r>
            <a:endParaRPr lang="en-GB" sz="2000" dirty="0">
              <a:solidFill>
                <a:srgbClr val="660066"/>
              </a:solidFill>
              <a:latin typeface="Gill Sans" pitchFamily="34" charset="0"/>
            </a:endParaRPr>
          </a:p>
        </p:txBody>
      </p:sp>
      <p:sp>
        <p:nvSpPr>
          <p:cNvPr id="3" name="Rectangle 2"/>
          <p:cNvSpPr/>
          <p:nvPr/>
        </p:nvSpPr>
        <p:spPr>
          <a:xfrm>
            <a:off x="488504" y="738905"/>
            <a:ext cx="7653684" cy="812530"/>
          </a:xfrm>
          <a:prstGeom prst="rect">
            <a:avLst/>
          </a:prstGeom>
        </p:spPr>
        <p:txBody>
          <a:bodyPr wrap="square">
            <a:spAutoFit/>
          </a:bodyPr>
          <a:lstStyle/>
          <a:p>
            <a:pPr lvl="0" eaLnBrk="0" hangingPunct="0">
              <a:spcBef>
                <a:spcPct val="20000"/>
              </a:spcBef>
              <a:tabLst>
                <a:tab pos="541338" algn="l"/>
              </a:tabLst>
            </a:pPr>
            <a:r>
              <a:rPr lang="en-GB" sz="1600" b="1" kern="0" cap="small" dirty="0">
                <a:solidFill>
                  <a:srgbClr val="006600"/>
                </a:solidFill>
                <a:latin typeface="Times New Roman"/>
              </a:rPr>
              <a:t>EFFORTS OF NON-STATE ACTORS</a:t>
            </a:r>
          </a:p>
          <a:p>
            <a:pPr lvl="0" eaLnBrk="0" hangingPunct="0">
              <a:spcBef>
                <a:spcPct val="20000"/>
              </a:spcBef>
              <a:tabLst>
                <a:tab pos="541338" algn="l"/>
              </a:tabLst>
            </a:pPr>
            <a:r>
              <a:rPr lang="en-GB" sz="1400" kern="0" cap="small" dirty="0" smtClean="0">
                <a:solidFill>
                  <a:srgbClr val="000000"/>
                </a:solidFill>
                <a:latin typeface="Times New Roman"/>
              </a:rPr>
              <a:t>Part III, §52</a:t>
            </a:r>
            <a:r>
              <a:rPr lang="en-GB" sz="1400" kern="0" cap="small" dirty="0">
                <a:solidFill>
                  <a:srgbClr val="000000"/>
                </a:solidFill>
                <a:latin typeface="Times New Roman"/>
              </a:rPr>
              <a:t>. </a:t>
            </a:r>
            <a:r>
              <a:rPr lang="en-GB" sz="1400" kern="0" dirty="0">
                <a:solidFill>
                  <a:srgbClr val="000000"/>
                </a:solidFill>
                <a:latin typeface="Times New Roman"/>
              </a:rPr>
              <a:t>Efforts of subnational and local governments, sub-regional entities and the private sector to be recognized. </a:t>
            </a:r>
            <a:endParaRPr lang="en-GB" sz="1400" dirty="0"/>
          </a:p>
        </p:txBody>
      </p:sp>
      <p:sp>
        <p:nvSpPr>
          <p:cNvPr id="2" name="TextBox 1"/>
          <p:cNvSpPr txBox="1"/>
          <p:nvPr/>
        </p:nvSpPr>
        <p:spPr>
          <a:xfrm>
            <a:off x="4852204" y="5837202"/>
            <a:ext cx="3881216" cy="400110"/>
          </a:xfrm>
          <a:prstGeom prst="rect">
            <a:avLst/>
          </a:prstGeom>
          <a:noFill/>
        </p:spPr>
        <p:txBody>
          <a:bodyPr wrap="none" rtlCol="0">
            <a:spAutoFit/>
          </a:bodyPr>
          <a:lstStyle/>
          <a:p>
            <a:r>
              <a:rPr lang="en-US" sz="2000" dirty="0" smtClean="0"/>
              <a:t>(LDCF as institutional </a:t>
            </a:r>
            <a:r>
              <a:rPr lang="en-US" sz="2000" dirty="0" err="1" smtClean="0"/>
              <a:t>capacitator</a:t>
            </a:r>
            <a:r>
              <a:rPr lang="en-US" sz="2000" dirty="0" smtClean="0"/>
              <a:t>?)</a:t>
            </a:r>
            <a:endParaRPr lang="en-US" sz="2000" dirty="0"/>
          </a:p>
        </p:txBody>
      </p:sp>
      <p:pic>
        <p:nvPicPr>
          <p:cNvPr id="10" name="Picture 9" descr="Screen Shot 2015-09-05 at 17.24.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004" y="3897052"/>
            <a:ext cx="3225800" cy="1793240"/>
          </a:xfrm>
          <a:prstGeom prst="rect">
            <a:avLst/>
          </a:prstGeom>
        </p:spPr>
      </p:pic>
    </p:spTree>
    <p:extLst>
      <p:ext uri="{BB962C8B-B14F-4D97-AF65-F5344CB8AC3E}">
        <p14:creationId xmlns:p14="http://schemas.microsoft.com/office/powerpoint/2010/main" val="3988569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37087">
            <a:off x="1282323" y="1507158"/>
            <a:ext cx="3313579" cy="29414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9163" y="2327948"/>
            <a:ext cx="3239403" cy="2045160"/>
          </a:xfrm>
          <a:prstGeom prst="rect">
            <a:avLst/>
          </a:prstGeom>
        </p:spPr>
      </p:pic>
      <p:sp>
        <p:nvSpPr>
          <p:cNvPr id="5" name="Rectangle 2"/>
          <p:cNvSpPr>
            <a:spLocks noChangeArrowheads="1"/>
          </p:cNvSpPr>
          <p:nvPr/>
        </p:nvSpPr>
        <p:spPr bwMode="auto">
          <a:xfrm>
            <a:off x="742950" y="348456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fr-CA"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3696641" y="4916197"/>
            <a:ext cx="1960793" cy="276999"/>
          </a:xfrm>
          <a:prstGeom prst="rect">
            <a:avLst/>
          </a:prstGeom>
          <a:noFill/>
        </p:spPr>
        <p:txBody>
          <a:bodyPr wrap="none" rtlCol="0">
            <a:spAutoFit/>
          </a:bodyPr>
          <a:lstStyle/>
          <a:p>
            <a:pPr>
              <a:spcAft>
                <a:spcPts val="600"/>
              </a:spcAft>
            </a:pPr>
            <a:r>
              <a:rPr lang="en-GB" sz="1200" dirty="0"/>
              <a:t>Cabinet du premier </a:t>
            </a:r>
            <a:r>
              <a:rPr lang="en-GB" sz="1200" dirty="0" err="1"/>
              <a:t>ministre</a:t>
            </a:r>
            <a:r>
              <a:rPr lang="en-GB" sz="1200" dirty="0"/>
              <a:t> </a:t>
            </a:r>
          </a:p>
        </p:txBody>
      </p:sp>
      <p:pic>
        <p:nvPicPr>
          <p:cNvPr id="13" name="Image 1" descr="cid:image001.png@01CF84A4.5D1D068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06500" y="4572640"/>
            <a:ext cx="15811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overnment of B.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496" y="4027345"/>
            <a:ext cx="1328738" cy="4457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84018" y="4476474"/>
            <a:ext cx="1825693" cy="276999"/>
          </a:xfrm>
          <a:prstGeom prst="rect">
            <a:avLst/>
          </a:prstGeom>
          <a:noFill/>
        </p:spPr>
        <p:txBody>
          <a:bodyPr wrap="none" rtlCol="0">
            <a:spAutoFit/>
          </a:bodyPr>
          <a:lstStyle/>
          <a:p>
            <a:pPr>
              <a:spcAft>
                <a:spcPts val="600"/>
              </a:spcAft>
            </a:pPr>
            <a:r>
              <a:rPr lang="en-GB" sz="1200" dirty="0" smtClean="0"/>
              <a:t>Climate Action Secretariat</a:t>
            </a:r>
            <a:endParaRPr lang="en-GB" sz="1200" dirty="0"/>
          </a:p>
        </p:txBody>
      </p:sp>
      <p:pic>
        <p:nvPicPr>
          <p:cNvPr id="14" name="Picture 13"/>
          <p:cNvPicPr>
            <a:picLocks noChangeAspect="1"/>
          </p:cNvPicPr>
          <p:nvPr/>
        </p:nvPicPr>
        <p:blipFill>
          <a:blip r:embed="rId7"/>
          <a:stretch>
            <a:fillRect/>
          </a:stretch>
        </p:blipFill>
        <p:spPr>
          <a:xfrm>
            <a:off x="6888482" y="1628799"/>
            <a:ext cx="1633592" cy="762174"/>
          </a:xfrm>
          <a:prstGeom prst="rect">
            <a:avLst/>
          </a:prstGeom>
        </p:spPr>
      </p:pic>
      <p:sp>
        <p:nvSpPr>
          <p:cNvPr id="6" name="TextBox 5"/>
          <p:cNvSpPr txBox="1"/>
          <p:nvPr/>
        </p:nvSpPr>
        <p:spPr>
          <a:xfrm>
            <a:off x="4677037" y="3645488"/>
            <a:ext cx="599844" cy="200055"/>
          </a:xfrm>
          <a:prstGeom prst="rect">
            <a:avLst/>
          </a:prstGeom>
          <a:noFill/>
        </p:spPr>
        <p:txBody>
          <a:bodyPr wrap="none" rtlCol="0">
            <a:spAutoFit/>
          </a:bodyPr>
          <a:lstStyle/>
          <a:p>
            <a:r>
              <a:rPr lang="en-GB" sz="700" b="1" dirty="0" smtClean="0">
                <a:latin typeface="Arial" panose="020B0604020202020204" pitchFamily="34" charset="0"/>
                <a:cs typeface="Arial" panose="020B0604020202020204" pitchFamily="34" charset="0"/>
              </a:rPr>
              <a:t>California</a:t>
            </a:r>
            <a:endParaRPr lang="en-GB" sz="700" b="1" dirty="0">
              <a:latin typeface="Arial" panose="020B0604020202020204" pitchFamily="34" charset="0"/>
              <a:cs typeface="Arial" panose="020B0604020202020204" pitchFamily="34" charset="0"/>
            </a:endParaRPr>
          </a:p>
        </p:txBody>
      </p:sp>
      <p:sp>
        <p:nvSpPr>
          <p:cNvPr id="12" name="TextBox 11"/>
          <p:cNvSpPr txBox="1"/>
          <p:nvPr/>
        </p:nvSpPr>
        <p:spPr>
          <a:xfrm>
            <a:off x="7023612" y="2544145"/>
            <a:ext cx="593432" cy="200055"/>
          </a:xfrm>
          <a:prstGeom prst="rect">
            <a:avLst/>
          </a:prstGeom>
          <a:noFill/>
        </p:spPr>
        <p:txBody>
          <a:bodyPr wrap="none" rtlCol="0">
            <a:spAutoFit/>
          </a:bodyPr>
          <a:lstStyle/>
          <a:p>
            <a:r>
              <a:rPr lang="en-GB" sz="700" b="1" dirty="0" smtClean="0">
                <a:latin typeface="Arial" panose="020B0604020202020204" pitchFamily="34" charset="0"/>
                <a:cs typeface="Arial" panose="020B0604020202020204" pitchFamily="34" charset="0"/>
              </a:rPr>
              <a:t>New York</a:t>
            </a:r>
            <a:endParaRPr lang="en-GB" sz="700" b="1" dirty="0">
              <a:latin typeface="Arial" panose="020B0604020202020204" pitchFamily="34" charset="0"/>
              <a:cs typeface="Arial" panose="020B0604020202020204" pitchFamily="34" charset="0"/>
            </a:endParaRPr>
          </a:p>
        </p:txBody>
      </p:sp>
      <p:sp>
        <p:nvSpPr>
          <p:cNvPr id="15" name="TextBox 14"/>
          <p:cNvSpPr txBox="1"/>
          <p:nvPr/>
        </p:nvSpPr>
        <p:spPr>
          <a:xfrm>
            <a:off x="7737312" y="2774540"/>
            <a:ext cx="827471" cy="200055"/>
          </a:xfrm>
          <a:prstGeom prst="rect">
            <a:avLst/>
          </a:prstGeom>
          <a:noFill/>
        </p:spPr>
        <p:txBody>
          <a:bodyPr wrap="none" rtlCol="0">
            <a:spAutoFit/>
          </a:bodyPr>
          <a:lstStyle/>
          <a:p>
            <a:r>
              <a:rPr lang="en-GB" sz="700" b="1" dirty="0" smtClean="0">
                <a:latin typeface="Arial" panose="020B0604020202020204" pitchFamily="34" charset="0"/>
                <a:cs typeface="Arial" panose="020B0604020202020204" pitchFamily="34" charset="0"/>
              </a:rPr>
              <a:t>Massachusetts</a:t>
            </a:r>
            <a:endParaRPr lang="en-GB" sz="7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8"/>
          <a:stretch>
            <a:fillRect/>
          </a:stretch>
        </p:blipFill>
        <p:spPr>
          <a:xfrm>
            <a:off x="3762810" y="1992026"/>
            <a:ext cx="1020043" cy="747566"/>
          </a:xfrm>
          <a:prstGeom prst="rect">
            <a:avLst/>
          </a:prstGeom>
        </p:spPr>
      </p:pic>
      <p:sp>
        <p:nvSpPr>
          <p:cNvPr id="17" name="Rectangle 16"/>
          <p:cNvSpPr>
            <a:spLocks noChangeArrowheads="1"/>
          </p:cNvSpPr>
          <p:nvPr/>
        </p:nvSpPr>
        <p:spPr bwMode="auto">
          <a:xfrm>
            <a:off x="415925" y="225425"/>
            <a:ext cx="7308850" cy="400110"/>
          </a:xfrm>
          <a:prstGeom prst="rect">
            <a:avLst/>
          </a:prstGeom>
          <a:noFill/>
          <a:ln w="9525">
            <a:noFill/>
            <a:miter lim="800000"/>
            <a:headEnd/>
            <a:tailEnd/>
          </a:ln>
        </p:spPr>
        <p:txBody>
          <a:bodyPr>
            <a:spAutoFit/>
          </a:bodyPr>
          <a:lstStyle/>
          <a:p>
            <a:r>
              <a:rPr lang="en-GB" sz="2000" dirty="0" smtClean="0">
                <a:solidFill>
                  <a:srgbClr val="660066"/>
                </a:solidFill>
                <a:latin typeface="Gill Sans" pitchFamily="34" charset="0"/>
              </a:rPr>
              <a:t>Enhanced </a:t>
            </a:r>
            <a:r>
              <a:rPr lang="en-GB" sz="2000" dirty="0">
                <a:solidFill>
                  <a:srgbClr val="660066"/>
                </a:solidFill>
                <a:latin typeface="Gill Sans" pitchFamily="34" charset="0"/>
              </a:rPr>
              <a:t>Direct </a:t>
            </a:r>
            <a:r>
              <a:rPr lang="en-GB" sz="2000" dirty="0" smtClean="0">
                <a:solidFill>
                  <a:srgbClr val="660066"/>
                </a:solidFill>
                <a:latin typeface="Gill Sans" pitchFamily="34" charset="0"/>
              </a:rPr>
              <a:t>Sourcing of Multilateral Funds</a:t>
            </a:r>
            <a:endParaRPr lang="en-GB" sz="2000" dirty="0">
              <a:solidFill>
                <a:srgbClr val="660066"/>
              </a:solidFill>
              <a:latin typeface="Gill Sans" pitchFamily="34" charset="0"/>
            </a:endParaRPr>
          </a:p>
        </p:txBody>
      </p:sp>
      <p:sp>
        <p:nvSpPr>
          <p:cNvPr id="8" name="Rectangle 7"/>
          <p:cNvSpPr/>
          <p:nvPr/>
        </p:nvSpPr>
        <p:spPr>
          <a:xfrm>
            <a:off x="2713792" y="1992025"/>
            <a:ext cx="2580416" cy="2442115"/>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6808224" y="1628800"/>
            <a:ext cx="1949328" cy="165623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4635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8"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906000" cy="6858000"/>
          </a:xfrm>
          <a:prstGeom prst="rect">
            <a:avLst/>
          </a:prstGeom>
          <a:solidFill>
            <a:schemeClr val="bg1"/>
          </a:solidFill>
          <a:ln w="9525">
            <a:solidFill>
              <a:srgbClr val="FF00FF"/>
            </a:solidFill>
            <a:miter lim="800000"/>
            <a:headEnd/>
            <a:tailEnd/>
          </a:ln>
        </p:spPr>
        <p:txBody>
          <a:bodyPr wrap="none" anchor="ctr"/>
          <a:lstStyle/>
          <a:p>
            <a:pPr algn="ctr" eaLnBrk="0" hangingPunct="0"/>
            <a:endParaRPr lang="en-US" sz="4000" dirty="0">
              <a:solidFill>
                <a:srgbClr val="000099"/>
              </a:solidFill>
              <a:latin typeface="Gill Sans" pitchFamily="34" charset="0"/>
            </a:endParaRPr>
          </a:p>
        </p:txBody>
      </p:sp>
      <p:sp>
        <p:nvSpPr>
          <p:cNvPr id="5123" name="Text Box 3"/>
          <p:cNvSpPr txBox="1">
            <a:spLocks noChangeArrowheads="1"/>
          </p:cNvSpPr>
          <p:nvPr/>
        </p:nvSpPr>
        <p:spPr bwMode="auto">
          <a:xfrm>
            <a:off x="1747838" y="3213100"/>
            <a:ext cx="7561262" cy="1938992"/>
          </a:xfrm>
          <a:prstGeom prst="rect">
            <a:avLst/>
          </a:prstGeom>
          <a:noFill/>
          <a:ln w="9525">
            <a:noFill/>
            <a:miter lim="800000"/>
            <a:headEnd/>
            <a:tailEnd/>
          </a:ln>
        </p:spPr>
        <p:txBody>
          <a:bodyPr>
            <a:spAutoFit/>
          </a:bodyPr>
          <a:lstStyle/>
          <a:p>
            <a:pPr eaLnBrk="0" hangingPunct="0"/>
            <a:r>
              <a:rPr lang="en-GB" sz="3200" dirty="0" smtClean="0">
                <a:solidFill>
                  <a:srgbClr val="660066"/>
                </a:solidFill>
                <a:latin typeface="Gill Sans MT" pitchFamily="34" charset="0"/>
              </a:rPr>
              <a:t>Finance </a:t>
            </a:r>
          </a:p>
          <a:p>
            <a:pPr eaLnBrk="0" hangingPunct="0"/>
            <a:r>
              <a:rPr lang="en-GB" dirty="0" smtClean="0">
                <a:solidFill>
                  <a:srgbClr val="660066"/>
                </a:solidFill>
                <a:latin typeface="Gill Sans MT" pitchFamily="34" charset="0"/>
              </a:rPr>
              <a:t>2015 ecbi Oxford Fellows Colloquium</a:t>
            </a:r>
          </a:p>
          <a:p>
            <a:pPr eaLnBrk="0" hangingPunct="0"/>
            <a:endParaRPr lang="en-GB" dirty="0">
              <a:solidFill>
                <a:srgbClr val="660066"/>
              </a:solidFill>
              <a:latin typeface="Gill Sans MT" pitchFamily="34" charset="0"/>
            </a:endParaRPr>
          </a:p>
          <a:p>
            <a:pPr eaLnBrk="0" hangingPunct="0"/>
            <a:r>
              <a:rPr lang="en-GB" sz="2000" dirty="0" smtClean="0">
                <a:solidFill>
                  <a:srgbClr val="660066"/>
                </a:solidFill>
                <a:latin typeface="Gill Sans MT" pitchFamily="34" charset="0"/>
              </a:rPr>
              <a:t>Benito Müller</a:t>
            </a:r>
          </a:p>
          <a:p>
            <a:pPr eaLnBrk="0" hangingPunct="0"/>
            <a:r>
              <a:rPr lang="en-GB" sz="2000" dirty="0" smtClean="0">
                <a:solidFill>
                  <a:srgbClr val="660066"/>
                </a:solidFill>
                <a:latin typeface="Gill Sans MT" pitchFamily="34" charset="0"/>
              </a:rPr>
              <a:t>Director ecbi</a:t>
            </a:r>
            <a:endParaRPr lang="en-US" sz="2000" dirty="0">
              <a:solidFill>
                <a:srgbClr val="660066"/>
              </a:solidFill>
              <a:latin typeface="Gill Sans MT" pitchFamily="34" charset="0"/>
            </a:endParaRPr>
          </a:p>
        </p:txBody>
      </p:sp>
      <p:sp>
        <p:nvSpPr>
          <p:cNvPr id="5124" name="Rectangle 4"/>
          <p:cNvSpPr>
            <a:spLocks noChangeArrowheads="1"/>
          </p:cNvSpPr>
          <p:nvPr/>
        </p:nvSpPr>
        <p:spPr bwMode="auto">
          <a:xfrm>
            <a:off x="0" y="0"/>
            <a:ext cx="1209675" cy="6858000"/>
          </a:xfrm>
          <a:prstGeom prst="rect">
            <a:avLst/>
          </a:prstGeom>
          <a:solidFill>
            <a:srgbClr val="660066"/>
          </a:solidFill>
          <a:ln w="9525">
            <a:solidFill>
              <a:srgbClr val="660066"/>
            </a:solidFill>
            <a:miter lim="800000"/>
            <a:headEnd/>
            <a:tailEnd/>
          </a:ln>
        </p:spPr>
        <p:txBody>
          <a:bodyPr wrap="none" anchor="ctr"/>
          <a:lstStyle/>
          <a:p>
            <a:endParaRPr lang="en-US" dirty="0"/>
          </a:p>
        </p:txBody>
      </p:sp>
      <p:sp>
        <p:nvSpPr>
          <p:cNvPr id="5125" name="Rectangle 5"/>
          <p:cNvSpPr>
            <a:spLocks noChangeArrowheads="1"/>
          </p:cNvSpPr>
          <p:nvPr/>
        </p:nvSpPr>
        <p:spPr bwMode="auto">
          <a:xfrm>
            <a:off x="0" y="0"/>
            <a:ext cx="1116013" cy="6858000"/>
          </a:xfrm>
          <a:prstGeom prst="rect">
            <a:avLst/>
          </a:prstGeom>
          <a:gradFill rotWithShape="1">
            <a:gsLst>
              <a:gs pos="0">
                <a:srgbClr val="660066"/>
              </a:gs>
              <a:gs pos="50000">
                <a:srgbClr val="2F002F"/>
              </a:gs>
              <a:gs pos="100000">
                <a:srgbClr val="660066"/>
              </a:gs>
            </a:gsLst>
            <a:lin ang="0" scaled="1"/>
          </a:gradFill>
          <a:ln w="9525">
            <a:solidFill>
              <a:srgbClr val="660066"/>
            </a:solidFill>
            <a:miter lim="800000"/>
            <a:headEnd/>
            <a:tailEnd/>
          </a:ln>
        </p:spPr>
        <p:txBody>
          <a:bodyPr wrap="none" anchor="ctr"/>
          <a:lstStyle/>
          <a:p>
            <a:endParaRPr lang="en-US" dirty="0"/>
          </a:p>
        </p:txBody>
      </p:sp>
      <p:sp>
        <p:nvSpPr>
          <p:cNvPr id="5126" name="Text Box 9"/>
          <p:cNvSpPr txBox="1">
            <a:spLocks noChangeArrowheads="1"/>
          </p:cNvSpPr>
          <p:nvPr/>
        </p:nvSpPr>
        <p:spPr bwMode="auto">
          <a:xfrm rot="5400000">
            <a:off x="-2814637" y="2933700"/>
            <a:ext cx="6858000" cy="990600"/>
          </a:xfrm>
          <a:prstGeom prst="rect">
            <a:avLst/>
          </a:prstGeom>
          <a:noFill/>
          <a:ln w="9525">
            <a:noFill/>
            <a:miter lim="800000"/>
            <a:headEnd/>
            <a:tailEnd/>
          </a:ln>
        </p:spPr>
        <p:txBody>
          <a:bodyPr>
            <a:spAutoFit/>
          </a:bodyPr>
          <a:lstStyle/>
          <a:p>
            <a:pPr indent="96838"/>
            <a:r>
              <a:rPr lang="en-GB" sz="3500" dirty="0" err="1">
                <a:solidFill>
                  <a:schemeClr val="bg1"/>
                </a:solidFill>
                <a:latin typeface="Gill Sans MT" pitchFamily="34" charset="0"/>
              </a:rPr>
              <a:t>european</a:t>
            </a:r>
            <a:r>
              <a:rPr lang="en-GB" sz="3500">
                <a:solidFill>
                  <a:schemeClr val="bg1"/>
                </a:solidFill>
                <a:latin typeface="Gill Sans MT" pitchFamily="34" charset="0"/>
              </a:rPr>
              <a:t> capacity building initiative</a:t>
            </a:r>
            <a:endParaRPr lang="fr-FR" sz="3500">
              <a:solidFill>
                <a:schemeClr val="bg1"/>
              </a:solidFill>
              <a:latin typeface="Gill Sans MT" pitchFamily="34" charset="0"/>
            </a:endParaRPr>
          </a:p>
          <a:p>
            <a:pPr indent="96838"/>
            <a:r>
              <a:rPr lang="fr-FR">
                <a:solidFill>
                  <a:schemeClr val="bg1"/>
                </a:solidFill>
                <a:latin typeface="Gill Sans MT" pitchFamily="34" charset="0"/>
              </a:rPr>
              <a:t>initiative européenne de renforcement des capacités</a:t>
            </a:r>
            <a:endParaRPr lang="en-GB">
              <a:solidFill>
                <a:schemeClr val="bg1"/>
              </a:solidFill>
              <a:latin typeface="Gill Sans MT" pitchFamily="34" charset="0"/>
            </a:endParaRPr>
          </a:p>
        </p:txBody>
      </p:sp>
      <p:sp>
        <p:nvSpPr>
          <p:cNvPr id="5127" name="Text Box 10"/>
          <p:cNvSpPr txBox="1">
            <a:spLocks noChangeArrowheads="1"/>
          </p:cNvSpPr>
          <p:nvPr/>
        </p:nvSpPr>
        <p:spPr bwMode="auto">
          <a:xfrm>
            <a:off x="1244600" y="803275"/>
            <a:ext cx="8661400" cy="1311275"/>
          </a:xfrm>
          <a:prstGeom prst="rect">
            <a:avLst/>
          </a:prstGeom>
          <a:noFill/>
          <a:ln w="9525">
            <a:noFill/>
            <a:miter lim="800000"/>
            <a:headEnd/>
            <a:tailEnd/>
          </a:ln>
        </p:spPr>
        <p:txBody>
          <a:bodyPr>
            <a:spAutoFit/>
          </a:bodyPr>
          <a:lstStyle/>
          <a:p>
            <a:pPr>
              <a:tabLst>
                <a:tab pos="6096000" algn="r"/>
              </a:tabLst>
            </a:pPr>
            <a:r>
              <a:rPr lang="fr-FR" sz="8000">
                <a:solidFill>
                  <a:srgbClr val="660066"/>
                </a:solidFill>
                <a:latin typeface="Gill Sans MT" pitchFamily="34" charset="0"/>
              </a:rPr>
              <a:t>	ecbi</a:t>
            </a:r>
            <a:r>
              <a:rPr lang="fr-FR" sz="5400">
                <a:solidFill>
                  <a:srgbClr val="660066"/>
                </a:solidFill>
                <a:latin typeface="Gill Sans MT" pitchFamily="34" charset="0"/>
              </a:rPr>
              <a:t>	</a:t>
            </a:r>
            <a:endParaRPr lang="en-GB" sz="5400">
              <a:solidFill>
                <a:srgbClr val="660066"/>
              </a:solidFill>
              <a:latin typeface="Gill Sans MT" pitchFamily="34" charset="0"/>
            </a:endParaRPr>
          </a:p>
        </p:txBody>
      </p:sp>
      <p:pic>
        <p:nvPicPr>
          <p:cNvPr id="5128" name="Picture 7"/>
          <p:cNvPicPr>
            <a:picLocks noChangeAspect="1" noChangeArrowheads="1"/>
          </p:cNvPicPr>
          <p:nvPr/>
        </p:nvPicPr>
        <p:blipFill>
          <a:blip r:embed="rId3" cstate="print"/>
          <a:srcRect r="1465" b="1465"/>
          <a:stretch>
            <a:fillRect/>
          </a:stretch>
        </p:blipFill>
        <p:spPr bwMode="auto">
          <a:xfrm>
            <a:off x="7691438" y="325438"/>
            <a:ext cx="1546225" cy="1546225"/>
          </a:xfrm>
          <a:prstGeom prst="rect">
            <a:avLst/>
          </a:prstGeom>
          <a:noFill/>
          <a:ln w="9525">
            <a:noFill/>
            <a:miter lim="800000"/>
            <a:headEnd/>
            <a:tailEnd/>
          </a:ln>
        </p:spPr>
      </p:pic>
      <p:sp>
        <p:nvSpPr>
          <p:cNvPr id="5129" name="Rectangle 11"/>
          <p:cNvSpPr>
            <a:spLocks noChangeArrowheads="1"/>
          </p:cNvSpPr>
          <p:nvPr/>
        </p:nvSpPr>
        <p:spPr bwMode="auto">
          <a:xfrm>
            <a:off x="1749425" y="5695950"/>
            <a:ext cx="7488238" cy="901700"/>
          </a:xfrm>
          <a:prstGeom prst="rect">
            <a:avLst/>
          </a:prstGeom>
          <a:noFill/>
          <a:ln w="9525">
            <a:noFill/>
            <a:miter lim="800000"/>
            <a:headEnd/>
            <a:tailEnd/>
          </a:ln>
        </p:spPr>
        <p:txBody>
          <a:bodyPr>
            <a:spAutoFit/>
          </a:bodyPr>
          <a:lstStyle/>
          <a:p>
            <a:r>
              <a:rPr lang="en-GB" sz="1600">
                <a:solidFill>
                  <a:srgbClr val="660066"/>
                </a:solidFill>
                <a:latin typeface="Gill Sans MT" pitchFamily="34" charset="0"/>
              </a:rPr>
              <a:t>for sustained capacity building in support of international climate change negotiations</a:t>
            </a:r>
            <a:endParaRPr lang="fr-FR" sz="1600">
              <a:solidFill>
                <a:srgbClr val="660066"/>
              </a:solidFill>
              <a:latin typeface="Gill Sans MT" pitchFamily="34" charset="0"/>
            </a:endParaRPr>
          </a:p>
          <a:p>
            <a:pPr>
              <a:spcBef>
                <a:spcPts val="600"/>
              </a:spcBef>
            </a:pPr>
            <a:r>
              <a:rPr lang="fr-FR" sz="1600">
                <a:solidFill>
                  <a:srgbClr val="660066"/>
                </a:solidFill>
                <a:latin typeface="Gill Sans MT" pitchFamily="34" charset="0"/>
              </a:rPr>
              <a:t>pour un renforcement durable des capacités en appui aux négociations internationales sur les changements climatiques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0552" y="2168860"/>
            <a:ext cx="7488832" cy="2004395"/>
          </a:xfrm>
          <a:prstGeom prst="rect">
            <a:avLst/>
          </a:prstGeom>
        </p:spPr>
        <p:txBody>
          <a:bodyPr wrap="square">
            <a:spAutoFit/>
          </a:bodyPr>
          <a:lstStyle/>
          <a:p>
            <a:pPr>
              <a:lnSpc>
                <a:spcPct val="115000"/>
              </a:lnSpc>
              <a:spcBef>
                <a:spcPts val="600"/>
              </a:spcBef>
              <a:spcAft>
                <a:spcPts val="0"/>
              </a:spcAft>
            </a:pPr>
            <a:r>
              <a:rPr lang="en-GB" sz="1400" b="1" cap="small" dirty="0" smtClean="0">
                <a:solidFill>
                  <a:srgbClr val="006600"/>
                </a:solidFill>
              </a:rPr>
              <a:t>ACTIONS </a:t>
            </a:r>
            <a:r>
              <a:rPr lang="en-GB" sz="1400" b="1" cap="small" dirty="0">
                <a:solidFill>
                  <a:srgbClr val="006600"/>
                </a:solidFill>
              </a:rPr>
              <a:t>IN THE PRE-2020 PERIOD</a:t>
            </a:r>
            <a:endParaRPr lang="en-GB" sz="1400" cap="small" dirty="0"/>
          </a:p>
          <a:p>
            <a:pPr marL="0" indent="0">
              <a:buNone/>
              <a:tabLst>
                <a:tab pos="541338" algn="l"/>
              </a:tabLst>
            </a:pPr>
            <a:r>
              <a:rPr lang="en-GB" sz="1600" cap="small" dirty="0"/>
              <a:t>§ </a:t>
            </a:r>
            <a:r>
              <a:rPr lang="en-GB" sz="1600" cap="small" dirty="0" smtClean="0"/>
              <a:t>28</a:t>
            </a:r>
            <a:r>
              <a:rPr lang="en-GB" sz="1600" cap="small" dirty="0"/>
              <a:t>	</a:t>
            </a:r>
            <a:r>
              <a:rPr lang="en-GB" sz="1600" dirty="0"/>
              <a:t>Developed country Parties </a:t>
            </a:r>
            <a:r>
              <a:rPr lang="en-GB" sz="1600" dirty="0" smtClean="0"/>
              <a:t>provide: Synthesized </a:t>
            </a:r>
            <a:r>
              <a:rPr lang="en-GB" sz="1600" dirty="0"/>
              <a:t>biennial submissions on their updated </a:t>
            </a:r>
            <a:r>
              <a:rPr lang="en-GB" sz="1600" b="1" i="1" dirty="0"/>
              <a:t>strategies and approaches </a:t>
            </a:r>
            <a:r>
              <a:rPr lang="en-GB" sz="1600" dirty="0"/>
              <a:t>to scaling up climate finance from 2014 to 2020, including quantified forward-looking information on the expected level of funding to be provided</a:t>
            </a:r>
            <a:endParaRPr lang="en-GB" sz="1600" b="1" dirty="0">
              <a:ea typeface="Times New Roman" panose="02020603050405020304" pitchFamily="18" charset="0"/>
              <a:cs typeface="Arial" panose="020B0604020202020204" pitchFamily="34" charset="0"/>
            </a:endParaRPr>
          </a:p>
          <a:p>
            <a:pPr>
              <a:lnSpc>
                <a:spcPct val="115000"/>
              </a:lnSpc>
              <a:spcBef>
                <a:spcPts val="600"/>
              </a:spcBef>
              <a:spcAft>
                <a:spcPts val="0"/>
              </a:spcAft>
            </a:pPr>
            <a:r>
              <a:rPr lang="en-GB" sz="1600" b="1" i="1" dirty="0" smtClean="0">
                <a:ea typeface="Times New Roman" panose="02020603050405020304" pitchFamily="18" charset="0"/>
                <a:cs typeface="Arial" panose="020B0604020202020204" pitchFamily="34" charset="0"/>
              </a:rPr>
              <a:t>Is this sufficient or do we need additional assurances with regard to the $100bn</a:t>
            </a:r>
          </a:p>
          <a:p>
            <a:pPr>
              <a:lnSpc>
                <a:spcPct val="115000"/>
              </a:lnSpc>
              <a:spcBef>
                <a:spcPts val="600"/>
              </a:spcBef>
              <a:spcAft>
                <a:spcPts val="0"/>
              </a:spcAft>
            </a:pPr>
            <a:endParaRPr lang="en-GB" sz="1400" b="1" cap="small" dirty="0" smtClean="0">
              <a:solidFill>
                <a:srgbClr val="006600"/>
              </a:solidFill>
            </a:endParaRPr>
          </a:p>
        </p:txBody>
      </p:sp>
    </p:spTree>
    <p:extLst>
      <p:ext uri="{BB962C8B-B14F-4D97-AF65-F5344CB8AC3E}">
        <p14:creationId xmlns:p14="http://schemas.microsoft.com/office/powerpoint/2010/main" val="3302983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512" y="544731"/>
            <a:ext cx="7776864" cy="695575"/>
          </a:xfrm>
          <a:prstGeom prst="rect">
            <a:avLst/>
          </a:prstGeom>
        </p:spPr>
        <p:txBody>
          <a:bodyPr wrap="square">
            <a:spAutoFit/>
          </a:bodyPr>
          <a:lstStyle/>
          <a:p>
            <a:pPr lvl="0" eaLnBrk="0" hangingPunct="0">
              <a:spcBef>
                <a:spcPct val="20000"/>
              </a:spcBef>
            </a:pPr>
            <a:r>
              <a:rPr lang="en-GB" sz="2000" kern="0" dirty="0" smtClean="0">
                <a:solidFill>
                  <a:srgbClr val="660066"/>
                </a:solidFill>
                <a:latin typeface="Gill Sans MT" panose="020B0502020104020203" pitchFamily="34" charset="0"/>
              </a:rPr>
              <a:t>“So </a:t>
            </a:r>
            <a:r>
              <a:rPr lang="en-GB" sz="2000" kern="0" dirty="0">
                <a:solidFill>
                  <a:srgbClr val="660066"/>
                </a:solidFill>
                <a:latin typeface="Gill Sans MT" panose="020B0502020104020203" pitchFamily="34" charset="0"/>
              </a:rPr>
              <a:t>tell me what you want, what you really, really </a:t>
            </a:r>
            <a:r>
              <a:rPr lang="en-GB" sz="2000" kern="0" dirty="0" smtClean="0">
                <a:solidFill>
                  <a:srgbClr val="660066"/>
                </a:solidFill>
                <a:latin typeface="Gill Sans MT" panose="020B0502020104020203" pitchFamily="34" charset="0"/>
              </a:rPr>
              <a:t>want!” </a:t>
            </a:r>
            <a:endParaRPr lang="en-GB" sz="2000" kern="0" dirty="0">
              <a:solidFill>
                <a:srgbClr val="660066"/>
              </a:solidFill>
              <a:latin typeface="Gill Sans MT" panose="020B0502020104020203" pitchFamily="34" charset="0"/>
            </a:endParaRPr>
          </a:p>
          <a:p>
            <a:pPr lvl="0" eaLnBrk="0" hangingPunct="0">
              <a:spcBef>
                <a:spcPct val="20000"/>
              </a:spcBef>
              <a:tabLst>
                <a:tab pos="541338" algn="l"/>
              </a:tabLst>
            </a:pPr>
            <a:endParaRPr lang="en-GB" sz="1600" b="1" kern="0" cap="small" dirty="0">
              <a:solidFill>
                <a:srgbClr val="006600"/>
              </a:solidFill>
              <a:latin typeface="Times New Roman"/>
            </a:endParaRPr>
          </a:p>
        </p:txBody>
      </p:sp>
      <p:sp>
        <p:nvSpPr>
          <p:cNvPr id="3" name="Rectangle 2"/>
          <p:cNvSpPr/>
          <p:nvPr/>
        </p:nvSpPr>
        <p:spPr>
          <a:xfrm>
            <a:off x="596516" y="1256329"/>
            <a:ext cx="7956884" cy="3434787"/>
          </a:xfrm>
          <a:prstGeom prst="rect">
            <a:avLst/>
          </a:prstGeom>
        </p:spPr>
        <p:txBody>
          <a:bodyPr wrap="square">
            <a:spAutoFit/>
          </a:bodyPr>
          <a:lstStyle/>
          <a:p>
            <a:pPr marL="342900" indent="-342900">
              <a:lnSpc>
                <a:spcPct val="130000"/>
              </a:lnSpc>
              <a:spcAft>
                <a:spcPts val="1200"/>
              </a:spcAft>
              <a:buFont typeface="+mj-lt"/>
              <a:buAutoNum type="alphaUcPeriod"/>
            </a:pPr>
            <a:r>
              <a:rPr lang="en-GB" sz="1800" dirty="0"/>
              <a:t>a</a:t>
            </a:r>
            <a:r>
              <a:rPr lang="en-GB" sz="1800" dirty="0" smtClean="0"/>
              <a:t> process for periodically determining short-term </a:t>
            </a:r>
            <a:r>
              <a:rPr lang="en-GB" sz="1800" b="1" i="1" dirty="0" smtClean="0"/>
              <a:t>needs-based</a:t>
            </a:r>
            <a:r>
              <a:rPr lang="en-GB" sz="1800" dirty="0" smtClean="0"/>
              <a:t> aggregate target envelopes (‘</a:t>
            </a:r>
            <a:r>
              <a:rPr lang="en-GB" sz="1800" b="1" i="1" dirty="0" smtClean="0"/>
              <a:t>short-term  collective goals</a:t>
            </a:r>
            <a:r>
              <a:rPr lang="en-GB" sz="1800" dirty="0" smtClean="0"/>
              <a:t>’) of climate finance to be provided by DCPs to ERPs through the </a:t>
            </a:r>
            <a:r>
              <a:rPr lang="en-GB" sz="1800" b="1" i="1" dirty="0" smtClean="0"/>
              <a:t>Financial Mechanism</a:t>
            </a:r>
            <a:r>
              <a:rPr lang="en-GB" sz="1800" dirty="0" smtClean="0"/>
              <a:t>, and a </a:t>
            </a:r>
            <a:r>
              <a:rPr lang="en-GB" sz="1800" b="1" i="1" dirty="0" smtClean="0"/>
              <a:t>longer term indication of the evolution </a:t>
            </a:r>
            <a:r>
              <a:rPr lang="en-GB" sz="1800" dirty="0" smtClean="0"/>
              <a:t>of these envelopes. </a:t>
            </a:r>
          </a:p>
          <a:p>
            <a:pPr marL="342900" indent="-342900">
              <a:lnSpc>
                <a:spcPct val="130000"/>
              </a:lnSpc>
              <a:buFont typeface="+mj-lt"/>
              <a:buAutoNum type="alphaUcPeriod"/>
            </a:pPr>
            <a:r>
              <a:rPr lang="en-GB" sz="1800" dirty="0"/>
              <a:t>a</a:t>
            </a:r>
            <a:r>
              <a:rPr lang="en-GB" sz="1800" dirty="0" smtClean="0"/>
              <a:t> ‘</a:t>
            </a:r>
            <a:r>
              <a:rPr lang="en-GB" sz="1800" b="1" i="1" dirty="0" smtClean="0"/>
              <a:t>pledging process</a:t>
            </a:r>
            <a:r>
              <a:rPr lang="en-GB" sz="1800" dirty="0" smtClean="0"/>
              <a:t>’ for DCPs to periodically make individual, short-term nationally determined </a:t>
            </a:r>
            <a:r>
              <a:rPr lang="en-GB" sz="1800" b="1" i="1" dirty="0" smtClean="0"/>
              <a:t>binding pledges for public sector climate finance </a:t>
            </a:r>
            <a:r>
              <a:rPr lang="en-GB" sz="1800" dirty="0" smtClean="0"/>
              <a:t>that</a:t>
            </a:r>
          </a:p>
          <a:p>
            <a:pPr marL="887413" indent="-400050">
              <a:lnSpc>
                <a:spcPct val="130000"/>
              </a:lnSpc>
              <a:buFont typeface="+mj-lt"/>
              <a:buAutoNum type="romanLcPeriod"/>
            </a:pPr>
            <a:r>
              <a:rPr lang="en-GB" sz="1800" dirty="0"/>
              <a:t>t</a:t>
            </a:r>
            <a:r>
              <a:rPr lang="en-GB" sz="1800" dirty="0" smtClean="0"/>
              <a:t>aken together comply with the applicable short-term collective goal;</a:t>
            </a:r>
          </a:p>
          <a:p>
            <a:pPr marL="887413" indent="-400050">
              <a:lnSpc>
                <a:spcPct val="130000"/>
              </a:lnSpc>
              <a:buFont typeface="+mj-lt"/>
              <a:buAutoNum type="romanLcPeriod"/>
            </a:pPr>
            <a:r>
              <a:rPr lang="en-GB" sz="1800" dirty="0"/>
              <a:t>w</a:t>
            </a:r>
            <a:r>
              <a:rPr lang="en-GB" sz="1800" dirty="0" smtClean="0"/>
              <a:t>hen disbursed, respect a thematic and geographical balance.</a:t>
            </a:r>
          </a:p>
          <a:p>
            <a:pPr marL="96838">
              <a:lnSpc>
                <a:spcPct val="130000"/>
              </a:lnSpc>
            </a:pPr>
            <a:endParaRPr lang="en-GB" sz="1600" dirty="0" smtClean="0"/>
          </a:p>
        </p:txBody>
      </p:sp>
    </p:spTree>
    <p:extLst>
      <p:ext uri="{BB962C8B-B14F-4D97-AF65-F5344CB8AC3E}">
        <p14:creationId xmlns:p14="http://schemas.microsoft.com/office/powerpoint/2010/main" val="83499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2500" y="584684"/>
            <a:ext cx="7980374" cy="5796644"/>
          </a:xfrm>
        </p:spPr>
        <p:txBody>
          <a:bodyPr/>
          <a:lstStyle/>
          <a:p>
            <a:pPr marL="0" indent="0">
              <a:buNone/>
            </a:pPr>
            <a:r>
              <a:rPr lang="en-GB" sz="2000" dirty="0">
                <a:solidFill>
                  <a:srgbClr val="660066"/>
                </a:solidFill>
                <a:latin typeface="Gill Sans MT" panose="020B0502020104020203" pitchFamily="34" charset="0"/>
              </a:rPr>
              <a:t>Part Three: Provisions whose placement requires further clarity </a:t>
            </a:r>
            <a:endParaRPr lang="en-GB" sz="1600" b="1" cap="small" dirty="0" smtClean="0">
              <a:solidFill>
                <a:srgbClr val="006600"/>
              </a:solidFill>
            </a:endParaRPr>
          </a:p>
          <a:p>
            <a:pPr marL="0" lvl="0" indent="0">
              <a:spcBef>
                <a:spcPts val="624"/>
              </a:spcBef>
              <a:spcAft>
                <a:spcPts val="600"/>
              </a:spcAft>
              <a:buNone/>
              <a:tabLst>
                <a:tab pos="541338" algn="l"/>
              </a:tabLst>
            </a:pPr>
            <a:r>
              <a:rPr lang="en-GB" sz="1600" b="1" cap="small" dirty="0" smtClean="0">
                <a:solidFill>
                  <a:srgbClr val="006600"/>
                </a:solidFill>
              </a:rPr>
              <a:t>GREEN </a:t>
            </a:r>
            <a:r>
              <a:rPr lang="en-GB" sz="1600" b="1" cap="small" dirty="0">
                <a:solidFill>
                  <a:srgbClr val="006600"/>
                </a:solidFill>
              </a:rPr>
              <a:t>CLIMATE </a:t>
            </a:r>
            <a:r>
              <a:rPr lang="en-GB" sz="1600" b="1" cap="small" dirty="0" smtClean="0">
                <a:solidFill>
                  <a:srgbClr val="006600"/>
                </a:solidFill>
              </a:rPr>
              <a:t>FUND</a:t>
            </a:r>
            <a:endParaRPr lang="en-GB" sz="1600" b="1" cap="small" dirty="0">
              <a:solidFill>
                <a:srgbClr val="006600"/>
              </a:solidFill>
            </a:endParaRPr>
          </a:p>
          <a:p>
            <a:pPr marL="447675" lvl="0" indent="-447675">
              <a:spcBef>
                <a:spcPts val="0"/>
              </a:spcBef>
              <a:spcAft>
                <a:spcPts val="600"/>
              </a:spcAft>
              <a:buNone/>
              <a:tabLst>
                <a:tab pos="541338" algn="l"/>
              </a:tabLst>
            </a:pPr>
            <a:r>
              <a:rPr lang="en-GB" sz="1800" cap="small" dirty="0" smtClean="0">
                <a:solidFill>
                  <a:srgbClr val="000000"/>
                </a:solidFill>
              </a:rPr>
              <a:t>§66</a:t>
            </a:r>
            <a:r>
              <a:rPr lang="en-GB" sz="1800" dirty="0" smtClean="0">
                <a:solidFill>
                  <a:srgbClr val="000000"/>
                </a:solidFill>
              </a:rPr>
              <a:t>. 	The GCF acting as the main operating entity of the Financial Mechanism for the implementation of this agreement shall be strengthened by ensuring predictable, sustainable and adequate resources, including through the following resources as follows: </a:t>
            </a:r>
          </a:p>
          <a:p>
            <a:pPr marL="715963" lvl="0" indent="-365125">
              <a:spcBef>
                <a:spcPts val="0"/>
              </a:spcBef>
              <a:spcAft>
                <a:spcPts val="600"/>
              </a:spcAft>
              <a:buNone/>
              <a:tabLst>
                <a:tab pos="541338" algn="l"/>
              </a:tabLst>
            </a:pPr>
            <a:r>
              <a:rPr lang="en-GB" sz="1800" dirty="0" smtClean="0">
                <a:solidFill>
                  <a:srgbClr val="000000"/>
                </a:solidFill>
              </a:rPr>
              <a:t>a.		Developed country Parties to provide a list of specific </a:t>
            </a:r>
            <a:r>
              <a:rPr lang="en-GB" sz="1800" dirty="0" smtClean="0">
                <a:solidFill>
                  <a:srgbClr val="660066"/>
                </a:solidFill>
              </a:rPr>
              <a:t>[contributions/pledges] </a:t>
            </a:r>
            <a:r>
              <a:rPr lang="en-GB" sz="1800" dirty="0" smtClean="0">
                <a:solidFill>
                  <a:srgbClr val="000000"/>
                </a:solidFill>
              </a:rPr>
              <a:t>reflecting the required share of climate finance to be provided to the GCF, …</a:t>
            </a:r>
          </a:p>
          <a:p>
            <a:pPr marL="715963" lvl="0" indent="-365125">
              <a:spcBef>
                <a:spcPts val="0"/>
              </a:spcBef>
              <a:spcAft>
                <a:spcPts val="600"/>
              </a:spcAft>
              <a:buAutoNum type="alphaLcPeriod" startAt="2"/>
              <a:tabLst>
                <a:tab pos="541338" algn="l"/>
              </a:tabLst>
            </a:pPr>
            <a:r>
              <a:rPr lang="en-GB" sz="1800" dirty="0" smtClean="0">
                <a:solidFill>
                  <a:srgbClr val="000000"/>
                </a:solidFill>
              </a:rPr>
              <a:t>The </a:t>
            </a:r>
            <a:r>
              <a:rPr lang="en-GB" sz="1800" dirty="0" smtClean="0">
                <a:solidFill>
                  <a:srgbClr val="000000"/>
                </a:solidFill>
              </a:rPr>
              <a:t>GCF replenishment shall be based on a </a:t>
            </a:r>
            <a:r>
              <a:rPr lang="en-GB" sz="1800" b="1" i="1" dirty="0" smtClean="0">
                <a:solidFill>
                  <a:srgbClr val="000000"/>
                </a:solidFill>
              </a:rPr>
              <a:t>specific financial target linked to the overall financial goal</a:t>
            </a:r>
            <a:r>
              <a:rPr lang="en-GB" sz="1800" dirty="0" smtClean="0">
                <a:solidFill>
                  <a:srgbClr val="000000"/>
                </a:solidFill>
              </a:rPr>
              <a:t>, </a:t>
            </a:r>
          </a:p>
          <a:p>
            <a:pPr marL="0" indent="0">
              <a:buNone/>
            </a:pPr>
            <a:r>
              <a:rPr lang="en-GB" sz="2000" dirty="0" smtClean="0">
                <a:solidFill>
                  <a:srgbClr val="660066"/>
                </a:solidFill>
                <a:latin typeface="Gill Sans MT"/>
                <a:cs typeface="Gill Sans MT"/>
              </a:rPr>
              <a:t>GCF</a:t>
            </a:r>
            <a:r>
              <a:rPr lang="en-GB" sz="2000" dirty="0">
                <a:solidFill>
                  <a:srgbClr val="660066"/>
                </a:solidFill>
                <a:latin typeface="Gill Sans MT"/>
                <a:cs typeface="Gill Sans MT"/>
              </a:rPr>
              <a:t>/B.08/16: Annex II: Policies for contributions</a:t>
            </a:r>
          </a:p>
          <a:p>
            <a:pPr marL="400050" indent="-400050">
              <a:buAutoNum type="romanUcPeriod"/>
            </a:pPr>
            <a:r>
              <a:rPr lang="en-GB" sz="1600" b="1" dirty="0"/>
              <a:t>Resource mobilization approach</a:t>
            </a:r>
          </a:p>
          <a:p>
            <a:pPr marL="0" indent="0">
              <a:buNone/>
            </a:pPr>
            <a:r>
              <a:rPr lang="en-GB" sz="1600" dirty="0"/>
              <a:t>d) Trigger for </a:t>
            </a:r>
            <a:r>
              <a:rPr lang="en-GB" sz="1600" b="1" i="1" dirty="0"/>
              <a:t>formal replenishment process</a:t>
            </a:r>
            <a:r>
              <a:rPr lang="en-GB" sz="1600" dirty="0"/>
              <a:t>: Once the Fund’s cumulative funding approvals exceed 60 per cent of the total contributions, confirmed by fully executed contribution agreements/ arrangements, received during the IRM, the Fund will initiate a formal replenishment process. </a:t>
            </a:r>
            <a:r>
              <a:rPr lang="en-GB" sz="1600" b="1" i="1" dirty="0"/>
              <a:t>The IRM participants envisage that this is likely to occur by end-June 2017</a:t>
            </a:r>
            <a:r>
              <a:rPr lang="en-GB" sz="1600" dirty="0"/>
              <a:t>;</a:t>
            </a:r>
          </a:p>
          <a:p>
            <a:pPr marL="0" indent="0">
              <a:buNone/>
              <a:tabLst>
                <a:tab pos="541338" algn="l"/>
              </a:tabLst>
            </a:pPr>
            <a:endParaRPr lang="en-GB" sz="1600" dirty="0"/>
          </a:p>
        </p:txBody>
      </p:sp>
    </p:spTree>
    <p:extLst>
      <p:ext uri="{BB962C8B-B14F-4D97-AF65-F5344CB8AC3E}">
        <p14:creationId xmlns:p14="http://schemas.microsoft.com/office/powerpoint/2010/main" val="818639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512" y="404664"/>
            <a:ext cx="8010890" cy="5632312"/>
          </a:xfrm>
          <a:prstGeom prst="rect">
            <a:avLst/>
          </a:prstGeom>
        </p:spPr>
        <p:txBody>
          <a:bodyPr wrap="square">
            <a:spAutoFit/>
          </a:bodyPr>
          <a:lstStyle/>
          <a:p>
            <a:pPr lvl="0" eaLnBrk="0" hangingPunct="0">
              <a:spcBef>
                <a:spcPct val="20000"/>
              </a:spcBef>
            </a:pPr>
            <a:r>
              <a:rPr lang="en-GB" sz="2000" kern="0" dirty="0">
                <a:solidFill>
                  <a:srgbClr val="660066"/>
                </a:solidFill>
                <a:latin typeface="Gill Sans MT" panose="020B0502020104020203" pitchFamily="34" charset="0"/>
              </a:rPr>
              <a:t>Replenishments of the Financial Mechanism: Core finance contributions?  </a:t>
            </a:r>
            <a:endParaRPr lang="en-GB" sz="1600" b="1" kern="0" cap="small" dirty="0">
              <a:solidFill>
                <a:srgbClr val="006600"/>
              </a:solidFill>
              <a:latin typeface="Times New Roman"/>
            </a:endParaRPr>
          </a:p>
          <a:p>
            <a:pPr lvl="0">
              <a:spcBef>
                <a:spcPts val="1200"/>
              </a:spcBef>
              <a:spcAft>
                <a:spcPts val="1200"/>
              </a:spcAft>
            </a:pPr>
            <a:r>
              <a:rPr lang="en-GB" sz="1800" b="1" dirty="0" smtClean="0">
                <a:solidFill>
                  <a:srgbClr val="000000"/>
                </a:solidFill>
              </a:rPr>
              <a:t>I. Replenishment Finance</a:t>
            </a:r>
          </a:p>
          <a:p>
            <a:pPr marL="285750" lvl="0" indent="-285750">
              <a:spcAft>
                <a:spcPts val="1200"/>
              </a:spcAft>
              <a:buFont typeface="Arial"/>
              <a:buChar char="•"/>
            </a:pPr>
            <a:r>
              <a:rPr lang="en-GB" sz="1800" dirty="0" smtClean="0">
                <a:solidFill>
                  <a:srgbClr val="000000"/>
                </a:solidFill>
              </a:rPr>
              <a:t>Establishment of a process of </a:t>
            </a:r>
            <a:r>
              <a:rPr lang="en-GB" sz="1800" b="1" i="1" dirty="0" smtClean="0">
                <a:solidFill>
                  <a:srgbClr val="000000"/>
                </a:solidFill>
              </a:rPr>
              <a:t>Replenishment for the Financial Mechanism </a:t>
            </a:r>
            <a:r>
              <a:rPr lang="en-GB" sz="1800" dirty="0" smtClean="0">
                <a:solidFill>
                  <a:srgbClr val="000000"/>
                </a:solidFill>
              </a:rPr>
              <a:t>(GCF, LDCF, SCCF, AF)</a:t>
            </a:r>
          </a:p>
          <a:p>
            <a:pPr marL="285750" lvl="0" indent="-285750">
              <a:spcAft>
                <a:spcPts val="1200"/>
              </a:spcAft>
              <a:buFont typeface="Arial"/>
              <a:buChar char="•"/>
            </a:pPr>
            <a:r>
              <a:rPr lang="en-GB" sz="1800" dirty="0" smtClean="0">
                <a:solidFill>
                  <a:srgbClr val="000000"/>
                </a:solidFill>
              </a:rPr>
              <a:t>Interpret the ‘short-term collective goals’ as envelopes </a:t>
            </a:r>
            <a:r>
              <a:rPr lang="en-GB" sz="1800" b="1" i="1" dirty="0" smtClean="0">
                <a:solidFill>
                  <a:srgbClr val="000000"/>
                </a:solidFill>
              </a:rPr>
              <a:t>for the periodic (5-year) replenishment of  the funds under the Financial Mechanism </a:t>
            </a:r>
            <a:r>
              <a:rPr lang="en-GB" sz="1800" dirty="0" smtClean="0">
                <a:solidFill>
                  <a:srgbClr val="000000"/>
                </a:solidFill>
              </a:rPr>
              <a:t>(GCF, LDCF, SSCF, AF).</a:t>
            </a:r>
          </a:p>
          <a:p>
            <a:pPr marL="285750" lvl="0" indent="-285750">
              <a:spcAft>
                <a:spcPts val="1200"/>
              </a:spcAft>
              <a:buFont typeface="Arial"/>
              <a:buChar char="•"/>
            </a:pPr>
            <a:r>
              <a:rPr lang="en-GB" sz="1800" dirty="0" smtClean="0">
                <a:solidFill>
                  <a:srgbClr val="000000"/>
                </a:solidFill>
              </a:rPr>
              <a:t>Use a </a:t>
            </a:r>
            <a:r>
              <a:rPr lang="en-GB" sz="1800" b="1" i="1" dirty="0" smtClean="0">
                <a:solidFill>
                  <a:srgbClr val="000000"/>
                </a:solidFill>
              </a:rPr>
              <a:t>needs-based dynamic process </a:t>
            </a:r>
            <a:r>
              <a:rPr lang="en-GB" sz="1800" dirty="0" smtClean="0">
                <a:solidFill>
                  <a:srgbClr val="000000"/>
                </a:solidFill>
              </a:rPr>
              <a:t>to determine every five years the envelope for the next pledging round, and an indicative one for the one after (to provide some predictability).</a:t>
            </a:r>
          </a:p>
          <a:p>
            <a:pPr marL="285750" lvl="0" indent="-285750">
              <a:spcAft>
                <a:spcPts val="1200"/>
              </a:spcAft>
              <a:buFont typeface="Arial"/>
              <a:buChar char="•"/>
            </a:pPr>
            <a:r>
              <a:rPr lang="en-GB" sz="1800" dirty="0" smtClean="0">
                <a:solidFill>
                  <a:srgbClr val="000000"/>
                </a:solidFill>
              </a:rPr>
              <a:t>Use the pledging rounds for these replenishments as the pledging process [B], resulting in </a:t>
            </a:r>
            <a:r>
              <a:rPr lang="en-GB" sz="1800" b="1" i="1" dirty="0" smtClean="0">
                <a:solidFill>
                  <a:srgbClr val="000000"/>
                </a:solidFill>
              </a:rPr>
              <a:t>contractually binding contributions </a:t>
            </a:r>
            <a:r>
              <a:rPr lang="en-GB" sz="1800" dirty="0" smtClean="0">
                <a:solidFill>
                  <a:srgbClr val="000000"/>
                </a:solidFill>
              </a:rPr>
              <a:t>(thus implementing a ‘</a:t>
            </a:r>
            <a:r>
              <a:rPr lang="en-GB" sz="1800" b="1" i="1" dirty="0" smtClean="0">
                <a:solidFill>
                  <a:srgbClr val="000000"/>
                </a:solidFill>
              </a:rPr>
              <a:t>commitment to commit legally!</a:t>
            </a:r>
            <a:r>
              <a:rPr lang="en-GB" sz="1800" dirty="0" smtClean="0">
                <a:solidFill>
                  <a:srgbClr val="000000"/>
                </a:solidFill>
              </a:rPr>
              <a:t>’).</a:t>
            </a:r>
          </a:p>
          <a:p>
            <a:pPr lvl="0">
              <a:spcAft>
                <a:spcPts val="1200"/>
              </a:spcAft>
            </a:pPr>
            <a:r>
              <a:rPr lang="en-GB" sz="1800" b="1" dirty="0" smtClean="0">
                <a:solidFill>
                  <a:srgbClr val="000000"/>
                </a:solidFill>
              </a:rPr>
              <a:t>II. Other Finance (non-replenishment)</a:t>
            </a:r>
          </a:p>
          <a:p>
            <a:pPr marL="285750" indent="-285750">
              <a:spcAft>
                <a:spcPts val="1200"/>
              </a:spcAft>
              <a:buFont typeface="Arial"/>
              <a:buChar char="•"/>
            </a:pPr>
            <a:r>
              <a:rPr lang="en-GB" sz="1800" dirty="0" smtClean="0">
                <a:solidFill>
                  <a:srgbClr val="000000"/>
                </a:solidFill>
              </a:rPr>
              <a:t>Use a parallel (Part III </a:t>
            </a:r>
            <a:r>
              <a:rPr lang="en-GB" sz="1800" cap="small" dirty="0" smtClean="0"/>
              <a:t>§46</a:t>
            </a:r>
            <a:r>
              <a:rPr lang="en-GB" sz="1800" dirty="0" smtClean="0">
                <a:solidFill>
                  <a:srgbClr val="000000"/>
                </a:solidFill>
              </a:rPr>
              <a:t>) </a:t>
            </a:r>
            <a:r>
              <a:rPr lang="en-GB" sz="1800" dirty="0">
                <a:solidFill>
                  <a:srgbClr val="000000"/>
                </a:solidFill>
              </a:rPr>
              <a:t>process</a:t>
            </a:r>
            <a:r>
              <a:rPr lang="en-GB" sz="1800" dirty="0" smtClean="0">
                <a:solidFill>
                  <a:srgbClr val="000000"/>
                </a:solidFill>
              </a:rPr>
              <a:t> to </a:t>
            </a:r>
            <a:r>
              <a:rPr lang="en-GB" sz="1800" b="1" i="1" dirty="0" smtClean="0">
                <a:solidFill>
                  <a:srgbClr val="000000"/>
                </a:solidFill>
              </a:rPr>
              <a:t>communicate</a:t>
            </a:r>
            <a:r>
              <a:rPr lang="en-GB" sz="1800" dirty="0" smtClean="0">
                <a:solidFill>
                  <a:srgbClr val="000000"/>
                </a:solidFill>
              </a:rPr>
              <a:t> any other individual financial support to be made available or required in the next period </a:t>
            </a:r>
          </a:p>
        </p:txBody>
      </p:sp>
    </p:spTree>
    <p:extLst>
      <p:ext uri="{BB962C8B-B14F-4D97-AF65-F5344CB8AC3E}">
        <p14:creationId xmlns:p14="http://schemas.microsoft.com/office/powerpoint/2010/main" val="1788811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18896</TotalTime>
  <Words>686</Words>
  <Application>Microsoft Macintosh PowerPoint</Application>
  <PresentationFormat>A4 Paper (210x297 mm)</PresentationFormat>
  <Paragraphs>86</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 Indices</dc:title>
  <dc:creator>Müller</dc:creator>
  <cp:lastModifiedBy>Benito Muller</cp:lastModifiedBy>
  <cp:revision>626</cp:revision>
  <dcterms:created xsi:type="dcterms:W3CDTF">2003-02-10T11:42:57Z</dcterms:created>
  <dcterms:modified xsi:type="dcterms:W3CDTF">2015-09-10T13:00:05Z</dcterms:modified>
</cp:coreProperties>
</file>