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9" r:id="rId3"/>
    <p:sldId id="260" r:id="rId4"/>
    <p:sldId id="273" r:id="rId5"/>
    <p:sldId id="265" r:id="rId6"/>
    <p:sldId id="267" r:id="rId7"/>
    <p:sldId id="274" r:id="rId8"/>
    <p:sldId id="275" r:id="rId9"/>
    <p:sldId id="269" r:id="rId10"/>
  </p:sldIdLst>
  <p:sldSz cx="9906000" cy="6858000" type="A4"/>
  <p:notesSz cx="6640513" cy="9904413"/>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9" autoAdjust="0"/>
    <p:restoredTop sz="94660"/>
  </p:normalViewPr>
  <p:slideViewPr>
    <p:cSldViewPr snapToGrid="0" snapToObjects="1">
      <p:cViewPr varScale="1">
        <p:scale>
          <a:sx n="90" d="100"/>
          <a:sy n="90" d="100"/>
        </p:scale>
        <p:origin x="-1120" y="-104"/>
      </p:cViewPr>
      <p:guideLst>
        <p:guide orient="horz" pos="2160"/>
        <p:guide pos="31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863849" cy="469899"/>
          </a:xfrm>
          <a:prstGeom prst="rect">
            <a:avLst/>
          </a:prstGeom>
          <a:noFill/>
          <a:ln>
            <a:noFill/>
          </a:ln>
        </p:spPr>
        <p:txBody>
          <a:bodyPr lIns="91425" tIns="91425" rIns="91425" bIns="91425" anchor="t" anchorCtr="0"/>
          <a:lstStyle>
            <a:lvl1pPr marL="0" marR="0" indent="0" algn="l" rtl="0">
              <a:spcBef>
                <a:spcPts val="0"/>
              </a:spcBef>
              <a:spcAft>
                <a:spcPts val="0"/>
              </a:spcAft>
              <a:defRPr sz="12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0"/>
              </a:spcBef>
              <a:spcAft>
                <a:spcPts val="0"/>
              </a:spcAft>
              <a:defRPr sz="24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0"/>
              </a:spcBef>
              <a:spcAft>
                <a:spcPts val="0"/>
              </a:spcAft>
              <a:defRPr sz="24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0"/>
              </a:spcBef>
              <a:spcAft>
                <a:spcPts val="0"/>
              </a:spcAft>
              <a:defRPr sz="24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0"/>
              </a:spcBef>
              <a:spcAft>
                <a:spcPts val="0"/>
              </a:spcAft>
              <a:defRPr sz="24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defRPr sz="2400" b="0" i="0" u="none" strike="noStrike" cap="none" baseline="0">
                <a:solidFill>
                  <a:schemeClr val="dk1"/>
                </a:solidFill>
                <a:latin typeface="Times New Roman"/>
                <a:ea typeface="Times New Roman"/>
                <a:cs typeface="Times New Roman"/>
                <a:sym typeface="Times New Roman"/>
              </a:defRPr>
            </a:lvl6pPr>
            <a:lvl7pPr marL="2743200" marR="0" indent="0" algn="l" rtl="0">
              <a:spcBef>
                <a:spcPts val="0"/>
              </a:spcBef>
              <a:defRPr sz="2400" b="0" i="0" u="none" strike="noStrike" cap="none" baseline="0">
                <a:solidFill>
                  <a:schemeClr val="dk1"/>
                </a:solidFill>
                <a:latin typeface="Times New Roman"/>
                <a:ea typeface="Times New Roman"/>
                <a:cs typeface="Times New Roman"/>
                <a:sym typeface="Times New Roman"/>
              </a:defRPr>
            </a:lvl7pPr>
            <a:lvl8pPr marL="3200400" marR="0" indent="0" algn="l" rtl="0">
              <a:spcBef>
                <a:spcPts val="0"/>
              </a:spcBef>
              <a:defRPr sz="2400" b="0" i="0" u="none" strike="noStrike" cap="none" baseline="0">
                <a:solidFill>
                  <a:schemeClr val="dk1"/>
                </a:solidFill>
                <a:latin typeface="Times New Roman"/>
                <a:ea typeface="Times New Roman"/>
                <a:cs typeface="Times New Roman"/>
                <a:sym typeface="Times New Roman"/>
              </a:defRPr>
            </a:lvl8pPr>
            <a:lvl9pPr marL="3657600" marR="0" indent="0" algn="l" rtl="0">
              <a:spcBef>
                <a:spcPts val="0"/>
              </a:spcBef>
              <a:defRPr sz="24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 name="Shape 3"/>
          <p:cNvSpPr txBox="1">
            <a:spLocks noGrp="1"/>
          </p:cNvSpPr>
          <p:nvPr>
            <p:ph type="dt" idx="10"/>
          </p:nvPr>
        </p:nvSpPr>
        <p:spPr>
          <a:xfrm>
            <a:off x="3746500" y="0"/>
            <a:ext cx="2863849" cy="469899"/>
          </a:xfrm>
          <a:prstGeom prst="rect">
            <a:avLst/>
          </a:prstGeom>
          <a:noFill/>
          <a:ln>
            <a:noFill/>
          </a:ln>
        </p:spPr>
        <p:txBody>
          <a:bodyPr lIns="91425" tIns="91425" rIns="91425" bIns="91425" anchor="t" anchorCtr="0"/>
          <a:lstStyle>
            <a:lvl1pPr marL="0" marR="0" indent="0" algn="r" rtl="0">
              <a:spcBef>
                <a:spcPts val="0"/>
              </a:spcBef>
              <a:spcAft>
                <a:spcPts val="0"/>
              </a:spcAft>
              <a:defRPr sz="12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0"/>
              </a:spcBef>
              <a:spcAft>
                <a:spcPts val="0"/>
              </a:spcAft>
              <a:defRPr sz="24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0"/>
              </a:spcBef>
              <a:spcAft>
                <a:spcPts val="0"/>
              </a:spcAft>
              <a:defRPr sz="24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0"/>
              </a:spcBef>
              <a:spcAft>
                <a:spcPts val="0"/>
              </a:spcAft>
              <a:defRPr sz="24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0"/>
              </a:spcBef>
              <a:spcAft>
                <a:spcPts val="0"/>
              </a:spcAft>
              <a:defRPr sz="24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defRPr sz="2400" b="0" i="0" u="none" strike="noStrike" cap="none" baseline="0">
                <a:solidFill>
                  <a:schemeClr val="dk1"/>
                </a:solidFill>
                <a:latin typeface="Times New Roman"/>
                <a:ea typeface="Times New Roman"/>
                <a:cs typeface="Times New Roman"/>
                <a:sym typeface="Times New Roman"/>
              </a:defRPr>
            </a:lvl6pPr>
            <a:lvl7pPr marL="2743200" marR="0" indent="0" algn="l" rtl="0">
              <a:spcBef>
                <a:spcPts val="0"/>
              </a:spcBef>
              <a:defRPr sz="2400" b="0" i="0" u="none" strike="noStrike" cap="none" baseline="0">
                <a:solidFill>
                  <a:schemeClr val="dk1"/>
                </a:solidFill>
                <a:latin typeface="Times New Roman"/>
                <a:ea typeface="Times New Roman"/>
                <a:cs typeface="Times New Roman"/>
                <a:sym typeface="Times New Roman"/>
              </a:defRPr>
            </a:lvl7pPr>
            <a:lvl8pPr marL="3200400" marR="0" indent="0" algn="l" rtl="0">
              <a:spcBef>
                <a:spcPts val="0"/>
              </a:spcBef>
              <a:defRPr sz="2400" b="0" i="0" u="none" strike="noStrike" cap="none" baseline="0">
                <a:solidFill>
                  <a:schemeClr val="dk1"/>
                </a:solidFill>
                <a:latin typeface="Times New Roman"/>
                <a:ea typeface="Times New Roman"/>
                <a:cs typeface="Times New Roman"/>
                <a:sym typeface="Times New Roman"/>
              </a:defRPr>
            </a:lvl8pPr>
            <a:lvl9pPr marL="3657600" marR="0" indent="0" algn="l" rtl="0">
              <a:spcBef>
                <a:spcPts val="0"/>
              </a:spcBef>
              <a:defRPr sz="24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4" name="Shape 4"/>
          <p:cNvSpPr>
            <a:spLocks noGrp="1" noRot="1" noChangeAspect="1"/>
          </p:cNvSpPr>
          <p:nvPr>
            <p:ph type="sldImg" idx="3"/>
          </p:nvPr>
        </p:nvSpPr>
        <p:spPr>
          <a:xfrm>
            <a:off x="587375" y="706437"/>
            <a:ext cx="5437188" cy="3763962"/>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5" name="Shape 5"/>
          <p:cNvSpPr txBox="1">
            <a:spLocks noGrp="1"/>
          </p:cNvSpPr>
          <p:nvPr>
            <p:ph type="body" idx="1"/>
          </p:nvPr>
        </p:nvSpPr>
        <p:spPr>
          <a:xfrm>
            <a:off x="881062" y="4705350"/>
            <a:ext cx="4849811" cy="4470399"/>
          </a:xfrm>
          <a:prstGeom prst="rect">
            <a:avLst/>
          </a:prstGeom>
          <a:noFill/>
          <a:ln>
            <a:noFill/>
          </a:ln>
        </p:spPr>
        <p:txBody>
          <a:bodyPr lIns="91425" tIns="91425" rIns="91425" bIns="91425" anchor="t" anchorCtr="0"/>
          <a:lstStyle>
            <a:lvl1pPr marL="0" marR="0" indent="0" algn="l" rtl="0">
              <a:spcBef>
                <a:spcPts val="360"/>
              </a:spcBef>
              <a:spcAft>
                <a:spcPts val="0"/>
              </a:spcAft>
              <a:defRPr sz="12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360"/>
              </a:spcBef>
              <a:spcAft>
                <a:spcPts val="0"/>
              </a:spcAft>
              <a:defRPr sz="12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360"/>
              </a:spcBef>
              <a:spcAft>
                <a:spcPts val="0"/>
              </a:spcAft>
              <a:defRPr sz="12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360"/>
              </a:spcBef>
              <a:spcAft>
                <a:spcPts val="0"/>
              </a:spcAft>
              <a:defRPr sz="12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360"/>
              </a:spcBef>
              <a:spcAft>
                <a:spcPts val="0"/>
              </a:spcAft>
              <a:defRPr sz="12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defRPr sz="1200" b="0" i="0" u="none" strike="noStrike" cap="none" baseline="0">
                <a:solidFill>
                  <a:schemeClr val="dk1"/>
                </a:solidFill>
                <a:latin typeface="Calibri"/>
                <a:ea typeface="Calibri"/>
                <a:cs typeface="Calibri"/>
                <a:sym typeface="Calibri"/>
              </a:defRPr>
            </a:lvl6pPr>
            <a:lvl7pPr marL="2743200" marR="0" indent="0" algn="l" rtl="0">
              <a:spcBef>
                <a:spcPts val="0"/>
              </a:spcBef>
              <a:defRPr sz="1200" b="0" i="0" u="none" strike="noStrike" cap="none" baseline="0">
                <a:solidFill>
                  <a:schemeClr val="dk1"/>
                </a:solidFill>
                <a:latin typeface="Calibri"/>
                <a:ea typeface="Calibri"/>
                <a:cs typeface="Calibri"/>
                <a:sym typeface="Calibri"/>
              </a:defRPr>
            </a:lvl7pPr>
            <a:lvl8pPr marL="3200400" marR="0" indent="0" algn="l" rtl="0">
              <a:spcBef>
                <a:spcPts val="0"/>
              </a:spcBef>
              <a:defRPr sz="1200" b="0" i="0" u="none" strike="noStrike" cap="none" baseline="0">
                <a:solidFill>
                  <a:schemeClr val="dk1"/>
                </a:solidFill>
                <a:latin typeface="Calibri"/>
                <a:ea typeface="Calibri"/>
                <a:cs typeface="Calibri"/>
                <a:sym typeface="Calibri"/>
              </a:defRPr>
            </a:lvl8pPr>
            <a:lvl9pPr marL="3657600" marR="0" indent="0" algn="l" rtl="0">
              <a:spcBef>
                <a:spcPts val="0"/>
              </a:spcBef>
              <a:defRPr sz="1200" b="0" i="0" u="none" strike="noStrike" cap="none" baseline="0">
                <a:solidFill>
                  <a:schemeClr val="dk1"/>
                </a:solidFill>
                <a:latin typeface="Calibri"/>
                <a:ea typeface="Calibri"/>
                <a:cs typeface="Calibri"/>
                <a:sym typeface="Calibri"/>
              </a:defRPr>
            </a:lvl9pPr>
          </a:lstStyle>
          <a:p>
            <a:endParaRPr/>
          </a:p>
        </p:txBody>
      </p:sp>
      <p:sp>
        <p:nvSpPr>
          <p:cNvPr id="6" name="Shape 6"/>
          <p:cNvSpPr txBox="1">
            <a:spLocks noGrp="1"/>
          </p:cNvSpPr>
          <p:nvPr>
            <p:ph type="ftr" idx="11"/>
          </p:nvPr>
        </p:nvSpPr>
        <p:spPr>
          <a:xfrm>
            <a:off x="0" y="9410700"/>
            <a:ext cx="2863849" cy="471487"/>
          </a:xfrm>
          <a:prstGeom prst="rect">
            <a:avLst/>
          </a:prstGeom>
          <a:noFill/>
          <a:ln>
            <a:noFill/>
          </a:ln>
        </p:spPr>
        <p:txBody>
          <a:bodyPr lIns="91425" tIns="91425" rIns="91425" bIns="91425" anchor="b" anchorCtr="0"/>
          <a:lstStyle>
            <a:lvl1pPr marL="0" marR="0" indent="0" algn="l" rtl="0">
              <a:spcBef>
                <a:spcPts val="0"/>
              </a:spcBef>
              <a:spcAft>
                <a:spcPts val="0"/>
              </a:spcAft>
              <a:defRPr sz="12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0"/>
              </a:spcBef>
              <a:spcAft>
                <a:spcPts val="0"/>
              </a:spcAft>
              <a:defRPr sz="24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0"/>
              </a:spcBef>
              <a:spcAft>
                <a:spcPts val="0"/>
              </a:spcAft>
              <a:defRPr sz="24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0"/>
              </a:spcBef>
              <a:spcAft>
                <a:spcPts val="0"/>
              </a:spcAft>
              <a:defRPr sz="24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0"/>
              </a:spcBef>
              <a:spcAft>
                <a:spcPts val="0"/>
              </a:spcAft>
              <a:defRPr sz="24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defRPr sz="2400" b="0" i="0" u="none" strike="noStrike" cap="none" baseline="0">
                <a:solidFill>
                  <a:schemeClr val="dk1"/>
                </a:solidFill>
                <a:latin typeface="Times New Roman"/>
                <a:ea typeface="Times New Roman"/>
                <a:cs typeface="Times New Roman"/>
                <a:sym typeface="Times New Roman"/>
              </a:defRPr>
            </a:lvl6pPr>
            <a:lvl7pPr marL="2743200" marR="0" indent="0" algn="l" rtl="0">
              <a:spcBef>
                <a:spcPts val="0"/>
              </a:spcBef>
              <a:defRPr sz="2400" b="0" i="0" u="none" strike="noStrike" cap="none" baseline="0">
                <a:solidFill>
                  <a:schemeClr val="dk1"/>
                </a:solidFill>
                <a:latin typeface="Times New Roman"/>
                <a:ea typeface="Times New Roman"/>
                <a:cs typeface="Times New Roman"/>
                <a:sym typeface="Times New Roman"/>
              </a:defRPr>
            </a:lvl7pPr>
            <a:lvl8pPr marL="3200400" marR="0" indent="0" algn="l" rtl="0">
              <a:spcBef>
                <a:spcPts val="0"/>
              </a:spcBef>
              <a:defRPr sz="2400" b="0" i="0" u="none" strike="noStrike" cap="none" baseline="0">
                <a:solidFill>
                  <a:schemeClr val="dk1"/>
                </a:solidFill>
                <a:latin typeface="Times New Roman"/>
                <a:ea typeface="Times New Roman"/>
                <a:cs typeface="Times New Roman"/>
                <a:sym typeface="Times New Roman"/>
              </a:defRPr>
            </a:lvl8pPr>
            <a:lvl9pPr marL="3657600" marR="0" indent="0" algn="l" rtl="0">
              <a:spcBef>
                <a:spcPts val="0"/>
              </a:spcBef>
              <a:defRPr sz="24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7" name="Shape 7"/>
          <p:cNvSpPr txBox="1">
            <a:spLocks noGrp="1"/>
          </p:cNvSpPr>
          <p:nvPr>
            <p:ph type="sldNum" idx="12"/>
          </p:nvPr>
        </p:nvSpPr>
        <p:spPr>
          <a:xfrm>
            <a:off x="3746500" y="9410700"/>
            <a:ext cx="2863849" cy="471487"/>
          </a:xfrm>
          <a:prstGeom prst="rect">
            <a:avLst/>
          </a:prstGeom>
          <a:noFill/>
          <a:ln>
            <a:noFill/>
          </a:ln>
        </p:spPr>
        <p:txBody>
          <a:bodyPr lIns="90450" tIns="45225" rIns="90450" bIns="4522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Times New Roman"/>
                <a:ea typeface="Times New Roman"/>
                <a:cs typeface="Times New Roman"/>
                <a:sym typeface="Times New Roman"/>
              </a:rPr>
              <a:t>‹#›</a:t>
            </a:fld>
            <a:endParaRPr lang="en-US" sz="1200" b="0" i="0" u="none" strike="noStrike" cap="none" baseline="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35394852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pubs.iied.org/pdfs/17175IIED.pdf" TargetMode="External"/><Relationship Id="rId4" Type="http://schemas.openxmlformats.org/officeDocument/2006/relationships/hyperlink" Target="http://www.lossanddamage.net/4820" TargetMode="External"/><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lossanddamage.net/4820" TargetMode="External"/><Relationship Id="rId4" Type="http://schemas.openxmlformats.org/officeDocument/2006/relationships/hyperlink" Target="http://www.lossanddamage.net/4944" TargetMode="External"/><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sldNum" idx="12"/>
          </p:nvPr>
        </p:nvSpPr>
        <p:spPr>
          <a:xfrm>
            <a:off x="3746500" y="9410700"/>
            <a:ext cx="2863849" cy="471487"/>
          </a:xfrm>
          <a:prstGeom prst="rect">
            <a:avLst/>
          </a:prstGeom>
          <a:noFill/>
          <a:ln>
            <a:noFill/>
          </a:ln>
        </p:spPr>
        <p:txBody>
          <a:bodyPr lIns="90450" tIns="45225" rIns="90450" bIns="4522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Times New Roman"/>
                <a:ea typeface="Times New Roman"/>
                <a:cs typeface="Times New Roman"/>
                <a:sym typeface="Times New Roman"/>
              </a:rPr>
              <a:t>1</a:t>
            </a:fld>
            <a:endParaRPr lang="en-US" sz="1200" b="0" i="0" u="none" strike="noStrike" cap="none" baseline="0">
              <a:solidFill>
                <a:schemeClr val="dk1"/>
              </a:solidFill>
              <a:latin typeface="Times New Roman"/>
              <a:ea typeface="Times New Roman"/>
              <a:cs typeface="Times New Roman"/>
              <a:sym typeface="Times New Roman"/>
            </a:endParaRPr>
          </a:p>
        </p:txBody>
      </p:sp>
      <p:sp>
        <p:nvSpPr>
          <p:cNvPr id="96" name="Shape 96"/>
          <p:cNvSpPr>
            <a:spLocks noGrp="1" noRot="1" noChangeAspect="1"/>
          </p:cNvSpPr>
          <p:nvPr>
            <p:ph type="sldImg" idx="2"/>
          </p:nvPr>
        </p:nvSpPr>
        <p:spPr>
          <a:xfrm>
            <a:off x="638175" y="742950"/>
            <a:ext cx="5365750" cy="37147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7" name="Shape 97"/>
          <p:cNvSpPr txBox="1">
            <a:spLocks noGrp="1"/>
          </p:cNvSpPr>
          <p:nvPr>
            <p:ph type="body" idx="1"/>
          </p:nvPr>
        </p:nvSpPr>
        <p:spPr>
          <a:xfrm>
            <a:off x="885825" y="4703762"/>
            <a:ext cx="4868863" cy="4457700"/>
          </a:xfrm>
          <a:prstGeom prst="rect">
            <a:avLst/>
          </a:prstGeom>
          <a:noFill/>
          <a:ln>
            <a:noFill/>
          </a:ln>
        </p:spPr>
        <p:txBody>
          <a:bodyPr lIns="90450" tIns="45225" rIns="90450" bIns="45225"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75" y="706438"/>
            <a:ext cx="5437188" cy="3763962"/>
          </a:xfrm>
        </p:spPr>
      </p:sp>
      <p:sp>
        <p:nvSpPr>
          <p:cNvPr id="3" name="Notes Placeholder 2"/>
          <p:cNvSpPr>
            <a:spLocks noGrp="1"/>
          </p:cNvSpPr>
          <p:nvPr>
            <p:ph type="body" idx="1"/>
          </p:nvPr>
        </p:nvSpPr>
        <p:spPr/>
        <p:txBody>
          <a:bodyPr/>
          <a:lstStyle/>
          <a:p>
            <a:r>
              <a:rPr lang="en-US" dirty="0" smtClean="0"/>
              <a:t>At</a:t>
            </a:r>
            <a:r>
              <a:rPr lang="en-US" baseline="0" dirty="0" smtClean="0"/>
              <a:t> the global level loss and damage has been defined as the impacts of climate change not avoided by mitigation and adaptation efforts and by adaptation at the local level. In reality it’s not as black and white and is difficult to know where the limits to adaptation are. However, framing L&amp;D as avoided, </a:t>
            </a:r>
            <a:r>
              <a:rPr lang="en-US" baseline="0" dirty="0" err="1" smtClean="0"/>
              <a:t>unavoided</a:t>
            </a:r>
            <a:r>
              <a:rPr lang="en-US" baseline="0" dirty="0" smtClean="0"/>
              <a:t> and unavoidable emphasizes the links between mitigation and adaptation and the fact that levels of loss and damage are directly influenced by the magnitude of these efforts.  However, there are some impacts that will not be avoided no matter how significant mitigation and adaptation which is why there must be provisions to address L&amp;D under the Convention and in the new agreement in such a way that meets the needs of developing countries.  </a:t>
            </a:r>
            <a:endParaRPr lang="en-US" dirty="0" smtClean="0"/>
          </a:p>
          <a:p>
            <a:endParaRPr lang="en-US" dirty="0" smtClean="0"/>
          </a:p>
          <a:p>
            <a:r>
              <a:rPr lang="en-US" dirty="0" smtClean="0"/>
              <a:t>See: </a:t>
            </a:r>
          </a:p>
          <a:p>
            <a:pPr marL="228600" marR="0" indent="-228600" algn="l" defTabSz="457200" rtl="0" eaLnBrk="1" fontAlgn="auto" latinLnBrk="0" hangingPunct="1">
              <a:lnSpc>
                <a:spcPct val="100000"/>
              </a:lnSpc>
              <a:spcBef>
                <a:spcPts val="0"/>
              </a:spcBef>
              <a:spcAft>
                <a:spcPts val="0"/>
              </a:spcAft>
              <a:buClrTx/>
              <a:buSzTx/>
              <a:buFontTx/>
              <a:buAutoNum type="arabicParenBoth"/>
              <a:tabLst/>
              <a:defRPr/>
            </a:pPr>
            <a:r>
              <a:rPr lang="en-US" sz="1200" b="0" i="0" u="none" strike="noStrike" kern="1200" cap="none" baseline="0" dirty="0" err="1" smtClean="0">
                <a:solidFill>
                  <a:schemeClr val="dk1"/>
                </a:solidFill>
                <a:effectLst/>
                <a:latin typeface="Times New Roman"/>
                <a:ea typeface="Times New Roman"/>
                <a:cs typeface="Times New Roman"/>
                <a:sym typeface="Times New Roman"/>
              </a:rPr>
              <a:t>Kreft</a:t>
            </a:r>
            <a:r>
              <a:rPr lang="en-US" sz="1200" b="0" i="0" u="none" strike="noStrike" kern="1200" cap="none" baseline="0" dirty="0" smtClean="0">
                <a:solidFill>
                  <a:schemeClr val="dk1"/>
                </a:solidFill>
                <a:effectLst/>
                <a:latin typeface="Times New Roman"/>
                <a:ea typeface="Times New Roman"/>
                <a:cs typeface="Times New Roman"/>
                <a:sym typeface="Times New Roman"/>
              </a:rPr>
              <a:t>, S, Warner, K, </a:t>
            </a:r>
            <a:r>
              <a:rPr lang="en-US" sz="1200" b="0" i="0" u="none" strike="noStrike" kern="1200" cap="none" baseline="0" dirty="0" err="1" smtClean="0">
                <a:solidFill>
                  <a:schemeClr val="dk1"/>
                </a:solidFill>
                <a:effectLst/>
                <a:latin typeface="Times New Roman"/>
                <a:ea typeface="Times New Roman"/>
                <a:cs typeface="Times New Roman"/>
                <a:sym typeface="Times New Roman"/>
              </a:rPr>
              <a:t>Harmeling</a:t>
            </a:r>
            <a:r>
              <a:rPr lang="en-US" sz="1200" b="0" i="0" u="none" strike="noStrike" kern="1200" cap="none" baseline="0" dirty="0" smtClean="0">
                <a:solidFill>
                  <a:schemeClr val="dk1"/>
                </a:solidFill>
                <a:effectLst/>
                <a:latin typeface="Times New Roman"/>
                <a:ea typeface="Times New Roman"/>
                <a:cs typeface="Times New Roman"/>
                <a:sym typeface="Times New Roman"/>
              </a:rPr>
              <a:t>, S. &amp; Roberts, E. (2013). Framing the Loss and Damage Debate: A Conversation Starter by the Loss and Damage in Vulnerable Countries Initiative. In: </a:t>
            </a:r>
            <a:r>
              <a:rPr lang="en-US" sz="1200" b="0" i="0" u="none" strike="noStrike" kern="1200" cap="none" baseline="0" dirty="0" err="1" smtClean="0">
                <a:solidFill>
                  <a:schemeClr val="dk1"/>
                </a:solidFill>
                <a:effectLst/>
                <a:latin typeface="Times New Roman"/>
                <a:ea typeface="Times New Roman"/>
                <a:cs typeface="Times New Roman"/>
                <a:sym typeface="Times New Roman"/>
              </a:rPr>
              <a:t>Ruppel</a:t>
            </a:r>
            <a:r>
              <a:rPr lang="en-US" sz="1200" b="0" i="0" u="none" strike="noStrike" kern="1200" cap="none" baseline="0" dirty="0" smtClean="0">
                <a:solidFill>
                  <a:schemeClr val="dk1"/>
                </a:solidFill>
                <a:effectLst/>
                <a:latin typeface="Times New Roman"/>
                <a:ea typeface="Times New Roman"/>
                <a:cs typeface="Times New Roman"/>
                <a:sym typeface="Times New Roman"/>
              </a:rPr>
              <a:t>, O.C., </a:t>
            </a:r>
            <a:r>
              <a:rPr lang="en-US" sz="1200" b="0" i="0" u="none" strike="noStrike" kern="1200" cap="none" baseline="0" dirty="0" err="1" smtClean="0">
                <a:solidFill>
                  <a:schemeClr val="dk1"/>
                </a:solidFill>
                <a:effectLst/>
                <a:latin typeface="Times New Roman"/>
                <a:ea typeface="Times New Roman"/>
                <a:cs typeface="Times New Roman"/>
                <a:sym typeface="Times New Roman"/>
              </a:rPr>
              <a:t>Roschmann</a:t>
            </a:r>
            <a:r>
              <a:rPr lang="en-US" sz="1200" b="0" i="0" u="none" strike="noStrike" kern="1200" cap="none" baseline="0" dirty="0" smtClean="0">
                <a:solidFill>
                  <a:schemeClr val="dk1"/>
                </a:solidFill>
                <a:effectLst/>
                <a:latin typeface="Times New Roman"/>
                <a:ea typeface="Times New Roman"/>
                <a:cs typeface="Times New Roman"/>
                <a:sym typeface="Times New Roman"/>
              </a:rPr>
              <a:t>, C. &amp; K. </a:t>
            </a:r>
            <a:r>
              <a:rPr lang="en-US" sz="1200" b="0" i="0" u="none" strike="noStrike" kern="1200" cap="none" baseline="0" dirty="0" err="1" smtClean="0">
                <a:solidFill>
                  <a:schemeClr val="dk1"/>
                </a:solidFill>
                <a:effectLst/>
                <a:latin typeface="Times New Roman"/>
                <a:ea typeface="Times New Roman"/>
                <a:cs typeface="Times New Roman"/>
                <a:sym typeface="Times New Roman"/>
              </a:rPr>
              <a:t>Ruppel-Schlichting</a:t>
            </a:r>
            <a:r>
              <a:rPr lang="en-US" sz="1200" b="0" i="0" u="none" strike="noStrike" kern="1200" cap="none" baseline="0" dirty="0" smtClean="0">
                <a:solidFill>
                  <a:schemeClr val="dk1"/>
                </a:solidFill>
                <a:effectLst/>
                <a:latin typeface="Times New Roman"/>
                <a:ea typeface="Times New Roman"/>
                <a:cs typeface="Times New Roman"/>
                <a:sym typeface="Times New Roman"/>
              </a:rPr>
              <a:t> (Eds.), Climate Change: International Law and Global Governance, Volume II: Policy, Diplomacy and Governance in a Changing Environment. Munich: </a:t>
            </a:r>
            <a:r>
              <a:rPr lang="en-US" sz="1200" b="0" i="0" u="none" strike="noStrike" kern="1200" cap="none" baseline="0" dirty="0" err="1" smtClean="0">
                <a:solidFill>
                  <a:schemeClr val="dk1"/>
                </a:solidFill>
                <a:effectLst/>
                <a:latin typeface="Times New Roman"/>
                <a:ea typeface="Times New Roman"/>
                <a:cs typeface="Times New Roman"/>
                <a:sym typeface="Times New Roman"/>
              </a:rPr>
              <a:t>Novos</a:t>
            </a:r>
            <a:r>
              <a:rPr lang="en-US" sz="1200" b="0" i="0" u="none" strike="noStrike" kern="1200" cap="none" baseline="0" dirty="0" smtClean="0">
                <a:solidFill>
                  <a:schemeClr val="dk1"/>
                </a:solidFill>
                <a:effectLst/>
                <a:latin typeface="Times New Roman"/>
                <a:ea typeface="Times New Roman"/>
                <a:cs typeface="Times New Roman"/>
                <a:sym typeface="Times New Roman"/>
              </a:rPr>
              <a:t>. </a:t>
            </a:r>
            <a:endParaRPr lang="en-US" sz="1200" kern="1200" dirty="0" smtClean="0">
              <a:solidFill>
                <a:schemeClr val="tx1"/>
              </a:solidFill>
              <a:effectLst/>
              <a:latin typeface="+mn-lt"/>
              <a:ea typeface="+mn-ea"/>
              <a:cs typeface="+mn-cs"/>
            </a:endParaRPr>
          </a:p>
          <a:p>
            <a:pPr marL="228600" marR="0" indent="-228600" algn="l" defTabSz="457200" rtl="0" eaLnBrk="1" fontAlgn="auto" latinLnBrk="0" hangingPunct="1">
              <a:lnSpc>
                <a:spcPct val="100000"/>
              </a:lnSpc>
              <a:spcBef>
                <a:spcPts val="0"/>
              </a:spcBef>
              <a:spcAft>
                <a:spcPts val="0"/>
              </a:spcAft>
              <a:buClrTx/>
              <a:buSzTx/>
              <a:buFontTx/>
              <a:buAutoNum type="arabicParenBoth"/>
              <a:tabLst/>
              <a:defRPr/>
            </a:pPr>
            <a:r>
              <a:rPr lang="en-US" sz="1200" kern="1200" dirty="0" smtClean="0">
                <a:solidFill>
                  <a:schemeClr val="tx1"/>
                </a:solidFill>
                <a:effectLst/>
                <a:latin typeface="+mn-lt"/>
                <a:ea typeface="+mn-ea"/>
                <a:cs typeface="+mn-cs"/>
              </a:rPr>
              <a:t>Roberts, E. &amp; </a:t>
            </a:r>
            <a:r>
              <a:rPr lang="en-US" sz="1200" kern="1200" dirty="0" err="1" smtClean="0">
                <a:solidFill>
                  <a:schemeClr val="tx1"/>
                </a:solidFill>
                <a:effectLst/>
                <a:latin typeface="+mn-lt"/>
                <a:ea typeface="+mn-ea"/>
                <a:cs typeface="+mn-cs"/>
              </a:rPr>
              <a:t>Huq</a:t>
            </a:r>
            <a:r>
              <a:rPr lang="en-US" sz="1200" kern="1200" dirty="0" smtClean="0">
                <a:solidFill>
                  <a:schemeClr val="tx1"/>
                </a:solidFill>
                <a:effectLst/>
                <a:latin typeface="+mn-lt"/>
                <a:ea typeface="+mn-ea"/>
                <a:cs typeface="+mn-cs"/>
              </a:rPr>
              <a:t>, S. (2013). Loss and damage: from the global to the local, IIED Policy Brief. Retrieved from: </a:t>
            </a:r>
            <a:r>
              <a:rPr lang="en-US" sz="1200" u="sng" kern="1200" dirty="0" smtClean="0">
                <a:solidFill>
                  <a:schemeClr val="tx1"/>
                </a:solidFill>
                <a:effectLst/>
                <a:latin typeface="+mn-lt"/>
                <a:ea typeface="+mn-ea"/>
                <a:cs typeface="+mn-cs"/>
                <a:hlinkClick r:id="rId3"/>
              </a:rPr>
              <a:t>http://pubs.iied.org/pdfs/17175IIED.pdf</a:t>
            </a:r>
            <a:r>
              <a:rPr lang="en-US" sz="1200" kern="1200" dirty="0" smtClean="0">
                <a:solidFill>
                  <a:schemeClr val="tx1"/>
                </a:solidFill>
                <a:effectLst/>
                <a:latin typeface="+mn-lt"/>
                <a:ea typeface="+mn-ea"/>
                <a:cs typeface="+mn-cs"/>
              </a:rPr>
              <a:t>.  </a:t>
            </a:r>
          </a:p>
          <a:p>
            <a:pPr marL="228600" marR="0" indent="-228600" algn="l" defTabSz="457200" rtl="0" eaLnBrk="1" fontAlgn="auto" latinLnBrk="0" hangingPunct="1">
              <a:lnSpc>
                <a:spcPct val="100000"/>
              </a:lnSpc>
              <a:spcBef>
                <a:spcPts val="0"/>
              </a:spcBef>
              <a:spcAft>
                <a:spcPts val="0"/>
              </a:spcAft>
              <a:buClrTx/>
              <a:buSzTx/>
              <a:buFontTx/>
              <a:buAutoNum type="arabicParenBoth"/>
              <a:tabLst/>
              <a:defRPr/>
            </a:pPr>
            <a:r>
              <a:rPr lang="en-US" sz="1200" kern="1200" dirty="0" smtClean="0">
                <a:solidFill>
                  <a:schemeClr val="tx1"/>
                </a:solidFill>
                <a:effectLst/>
                <a:latin typeface="+mn-lt"/>
                <a:ea typeface="+mn-ea"/>
                <a:cs typeface="+mn-cs"/>
              </a:rPr>
              <a:t>Roberts, E., van der </a:t>
            </a:r>
            <a:r>
              <a:rPr lang="en-US" sz="1200" kern="1200" dirty="0" err="1" smtClean="0">
                <a:solidFill>
                  <a:schemeClr val="tx1"/>
                </a:solidFill>
                <a:effectLst/>
                <a:latin typeface="+mn-lt"/>
                <a:ea typeface="+mn-ea"/>
                <a:cs typeface="+mn-cs"/>
              </a:rPr>
              <a:t>Geest</a:t>
            </a:r>
            <a:r>
              <a:rPr lang="en-US" sz="1200" kern="1200" dirty="0" smtClean="0">
                <a:solidFill>
                  <a:schemeClr val="tx1"/>
                </a:solidFill>
                <a:effectLst/>
                <a:latin typeface="+mn-lt"/>
                <a:ea typeface="+mn-ea"/>
                <a:cs typeface="+mn-cs"/>
              </a:rPr>
              <a:t>, K., Warner, K &amp; Andrei, S. (2014). Loss and damage: When adaptation is not enough. </a:t>
            </a:r>
            <a:r>
              <a:rPr lang="en-US" sz="1200" i="1" kern="1200" dirty="0" smtClean="0">
                <a:solidFill>
                  <a:schemeClr val="tx1"/>
                </a:solidFill>
                <a:effectLst/>
                <a:latin typeface="+mn-lt"/>
                <a:ea typeface="+mn-ea"/>
                <a:cs typeface="+mn-cs"/>
              </a:rPr>
              <a:t>Environmental Development</a:t>
            </a:r>
            <a:r>
              <a:rPr lang="en-US" sz="1200" kern="1200" dirty="0" smtClean="0">
                <a:solidFill>
                  <a:schemeClr val="tx1"/>
                </a:solidFill>
                <a:effectLst/>
                <a:latin typeface="+mn-lt"/>
                <a:ea typeface="+mn-ea"/>
                <a:cs typeface="+mn-cs"/>
              </a:rPr>
              <a:t>, 11, 219-227. </a:t>
            </a:r>
            <a:endParaRPr lang="nl-NL"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(3)</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Verheyen</a:t>
            </a:r>
            <a:r>
              <a:rPr lang="en-US" sz="1200" kern="1200" dirty="0" smtClean="0">
                <a:solidFill>
                  <a:schemeClr val="tx1"/>
                </a:solidFill>
                <a:effectLst/>
                <a:latin typeface="+mn-lt"/>
                <a:ea typeface="+mn-ea"/>
                <a:cs typeface="+mn-cs"/>
              </a:rPr>
              <a:t>, R. (2012). </a:t>
            </a:r>
            <a:r>
              <a:rPr lang="en-US" sz="1200" i="1" kern="1200" dirty="0" smtClean="0">
                <a:solidFill>
                  <a:schemeClr val="tx1"/>
                </a:solidFill>
                <a:effectLst/>
                <a:latin typeface="+mn-lt"/>
                <a:ea typeface="+mn-ea"/>
                <a:cs typeface="+mn-cs"/>
              </a:rPr>
              <a:t>Tackling loss and damage</a:t>
            </a:r>
            <a:r>
              <a:rPr lang="en-US" sz="1200" kern="1200" dirty="0" smtClean="0">
                <a:solidFill>
                  <a:schemeClr val="tx1"/>
                </a:solidFill>
                <a:effectLst/>
                <a:latin typeface="+mn-lt"/>
                <a:ea typeface="+mn-ea"/>
                <a:cs typeface="+mn-cs"/>
              </a:rPr>
              <a:t>. Bonn: </a:t>
            </a:r>
            <a:r>
              <a:rPr lang="en-US" sz="1200" kern="1200" dirty="0" err="1" smtClean="0">
                <a:solidFill>
                  <a:schemeClr val="tx1"/>
                </a:solidFill>
                <a:effectLst/>
                <a:latin typeface="+mn-lt"/>
                <a:ea typeface="+mn-ea"/>
                <a:cs typeface="+mn-cs"/>
              </a:rPr>
              <a:t>Germanwatch</a:t>
            </a:r>
            <a:r>
              <a:rPr lang="en-US" sz="1200"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(4) Warner, K. , van der Geest, K., </a:t>
            </a:r>
            <a:r>
              <a:rPr lang="nl-NL" sz="1200" kern="1200" dirty="0" err="1" smtClean="0">
                <a:solidFill>
                  <a:schemeClr val="tx1"/>
                </a:solidFill>
                <a:effectLst/>
                <a:latin typeface="+mn-lt"/>
                <a:ea typeface="+mn-ea"/>
                <a:cs typeface="+mn-cs"/>
              </a:rPr>
              <a:t>Kreft</a:t>
            </a:r>
            <a:r>
              <a:rPr lang="nl-NL" sz="1200" kern="1200" dirty="0" smtClean="0">
                <a:solidFill>
                  <a:schemeClr val="tx1"/>
                </a:solidFill>
                <a:effectLst/>
                <a:latin typeface="+mn-lt"/>
                <a:ea typeface="+mn-ea"/>
                <a:cs typeface="+mn-cs"/>
              </a:rPr>
              <a:t>, S., </a:t>
            </a:r>
            <a:r>
              <a:rPr lang="nl-NL" sz="1200" kern="1200" dirty="0" err="1" smtClean="0">
                <a:solidFill>
                  <a:schemeClr val="tx1"/>
                </a:solidFill>
                <a:effectLst/>
                <a:latin typeface="+mn-lt"/>
                <a:ea typeface="+mn-ea"/>
                <a:cs typeface="+mn-cs"/>
              </a:rPr>
              <a:t>Huq</a:t>
            </a:r>
            <a:r>
              <a:rPr lang="nl-NL" sz="1200" kern="1200" dirty="0" smtClean="0">
                <a:solidFill>
                  <a:schemeClr val="tx1"/>
                </a:solidFill>
                <a:effectLst/>
                <a:latin typeface="+mn-lt"/>
                <a:ea typeface="+mn-ea"/>
                <a:cs typeface="+mn-cs"/>
              </a:rPr>
              <a:t>, S., </a:t>
            </a:r>
            <a:r>
              <a:rPr lang="nl-NL" sz="1200" kern="1200" dirty="0" err="1" smtClean="0">
                <a:solidFill>
                  <a:schemeClr val="tx1"/>
                </a:solidFill>
                <a:effectLst/>
                <a:latin typeface="+mn-lt"/>
                <a:ea typeface="+mn-ea"/>
                <a:cs typeface="+mn-cs"/>
              </a:rPr>
              <a:t>Harmeling</a:t>
            </a:r>
            <a:r>
              <a:rPr lang="nl-NL" sz="1200" kern="1200" dirty="0" smtClean="0">
                <a:solidFill>
                  <a:schemeClr val="tx1"/>
                </a:solidFill>
                <a:effectLst/>
                <a:latin typeface="+mn-lt"/>
                <a:ea typeface="+mn-ea"/>
                <a:cs typeface="+mn-cs"/>
              </a:rPr>
              <a:t>, S., Kusters, K. </a:t>
            </a:r>
            <a:r>
              <a:rPr lang="nl-NL" sz="1200" kern="1200" dirty="0" err="1" smtClean="0">
                <a:solidFill>
                  <a:schemeClr val="tx1"/>
                </a:solidFill>
                <a:effectLst/>
                <a:latin typeface="+mn-lt"/>
                <a:ea typeface="+mn-ea"/>
                <a:cs typeface="+mn-cs"/>
              </a:rPr>
              <a:t>and</a:t>
            </a:r>
            <a:r>
              <a:rPr lang="nl-NL" sz="1200" kern="1200" dirty="0" smtClean="0">
                <a:solidFill>
                  <a:schemeClr val="tx1"/>
                </a:solidFill>
                <a:effectLst/>
                <a:latin typeface="+mn-lt"/>
                <a:ea typeface="+mn-ea"/>
                <a:cs typeface="+mn-cs"/>
              </a:rPr>
              <a:t> A. De </a:t>
            </a:r>
            <a:r>
              <a:rPr lang="nl-NL" sz="1200" kern="1200" dirty="0" err="1" smtClean="0">
                <a:solidFill>
                  <a:schemeClr val="tx1"/>
                </a:solidFill>
                <a:effectLst/>
                <a:latin typeface="+mn-lt"/>
                <a:ea typeface="+mn-ea"/>
                <a:cs typeface="+mn-cs"/>
              </a:rPr>
              <a:t>Sherbinin</a:t>
            </a:r>
            <a:r>
              <a:rPr lang="nl-NL" sz="1200" kern="1200" dirty="0" smtClean="0">
                <a:solidFill>
                  <a:schemeClr val="tx1"/>
                </a:solidFill>
                <a:effectLst/>
                <a:latin typeface="+mn-lt"/>
                <a:ea typeface="+mn-ea"/>
                <a:cs typeface="+mn-cs"/>
              </a:rPr>
              <a:t> (2012). </a:t>
            </a:r>
            <a:r>
              <a:rPr lang="en-US" sz="1200" kern="1200" dirty="0" smtClean="0">
                <a:solidFill>
                  <a:schemeClr val="tx1"/>
                </a:solidFill>
                <a:effectLst/>
                <a:latin typeface="+mn-lt"/>
                <a:ea typeface="+mn-ea"/>
                <a:cs typeface="+mn-cs"/>
              </a:rPr>
              <a:t>Evidence from the frontlines of climate change: Loss and damage to communities despite coping and adaptation [online] Available at: </a:t>
            </a:r>
            <a:r>
              <a:rPr lang="en-US" sz="1200" u="sng" kern="1200" dirty="0" smtClean="0">
                <a:solidFill>
                  <a:schemeClr val="tx1"/>
                </a:solidFill>
                <a:effectLst/>
                <a:latin typeface="+mn-lt"/>
                <a:ea typeface="+mn-ea"/>
                <a:cs typeface="+mn-cs"/>
                <a:hlinkClick r:id="rId4"/>
              </a:rPr>
              <a:t>http://www.lossanddamage.net/4820</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38397EC8-3608-9F42-A31A-DF98259F028F}" type="slidenum">
              <a:rPr lang="en-US" smtClean="0"/>
              <a:t>2</a:t>
            </a:fld>
            <a:endParaRPr lang="en-US"/>
          </a:p>
        </p:txBody>
      </p:sp>
    </p:spTree>
    <p:extLst>
      <p:ext uri="{BB962C8B-B14F-4D97-AF65-F5344CB8AC3E}">
        <p14:creationId xmlns:p14="http://schemas.microsoft.com/office/powerpoint/2010/main" val="289623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75" y="706438"/>
            <a:ext cx="5437188" cy="3763962"/>
          </a:xfrm>
        </p:spPr>
      </p:sp>
      <p:sp>
        <p:nvSpPr>
          <p:cNvPr id="3" name="Notes Placeholder 2"/>
          <p:cNvSpPr>
            <a:spLocks noGrp="1"/>
          </p:cNvSpPr>
          <p:nvPr>
            <p:ph type="body" idx="1"/>
          </p:nvPr>
        </p:nvSpPr>
        <p:spPr/>
        <p:txBody>
          <a:bodyPr/>
          <a:lstStyle/>
          <a:p>
            <a:r>
              <a:rPr lang="en-US" dirty="0" smtClean="0"/>
              <a:t>In</a:t>
            </a:r>
            <a:r>
              <a:rPr lang="en-US" baseline="0" dirty="0" smtClean="0"/>
              <a:t> 1991 Vanuatu on behalf of AOSIS made a proposal to the INC ( the International Negotiating Committee the was charged with developed the Convention) for a global risk pool which would provide SIDS compensation for the impacts of sea level rise. The proposal was not ultimately accepted but “insurance” does appear in Article 4.8 of the Convention. For the first decade negotiations sunder the Convention focused on mitigation. In 2001 at COP 7 in Marrakech three funds were established to provide finance for adaptation among other activities in developing countries : </a:t>
            </a:r>
            <a:r>
              <a:rPr lang="en-US" sz="1200" b="0" i="0" u="none" strike="noStrike" kern="1200" baseline="0" dirty="0" smtClean="0">
                <a:solidFill>
                  <a:schemeClr val="tx1"/>
                </a:solidFill>
                <a:latin typeface="+mn-lt"/>
                <a:ea typeface="+mn-ea"/>
                <a:cs typeface="+mn-cs"/>
              </a:rPr>
              <a:t>the Least Developed Country Fund, the Special Climate Change Fund and the Adaptation Fund. Focus on adaptation increased thereafter especially with release of the IPCC’s Fourth Assessment Report (FAR). However, there was also growing recognition that adaptation would not be sufficient to avoid all the impacts of climate change. The term “loss and damage” appears for the first time in the Bali Action Plan which calls for enhanced action on adaptation including: “calls for enhanced action on adaptation including: “Disaster risk reduction strategies and means to address loss and damage associated with climate change impacts in developing countries that are particularly adverse to the impacts of climate change.” At COP 16 in Cancun in 2010 a work </a:t>
            </a:r>
            <a:r>
              <a:rPr lang="en-US" sz="1200" b="0" i="0" u="none" strike="noStrike" kern="1200" baseline="0" dirty="0" err="1" smtClean="0">
                <a:solidFill>
                  <a:schemeClr val="tx1"/>
                </a:solidFill>
                <a:latin typeface="+mn-lt"/>
                <a:ea typeface="+mn-ea"/>
                <a:cs typeface="+mn-cs"/>
              </a:rPr>
              <a:t>programme</a:t>
            </a:r>
            <a:r>
              <a:rPr lang="en-US" sz="1200" b="0" i="0" u="none" strike="noStrike" kern="1200" baseline="0" dirty="0" smtClean="0">
                <a:solidFill>
                  <a:schemeClr val="tx1"/>
                </a:solidFill>
                <a:latin typeface="+mn-lt"/>
                <a:ea typeface="+mn-ea"/>
                <a:cs typeface="+mn-cs"/>
              </a:rPr>
              <a:t> on L&amp;D was created to: (1) assess the risk of loss and damage associated with the adverse effects of climate change and the current knowledge on the same; (2)  range of approaches to address loss and damage associated with the adverse effects of climate change, including impacts related to extreme weather events and slow onset events, taking into consideration experience at all levels; and (3) the role of the Convention in enhancing the implementation of approaches to address loss and damage associated with the adverse impacts of climate change.  At COP 18 in Doha in 2012 Parties decided that the role of the Convention on addressing loss and damage is: (1) enhancing knowledge and understanding of comprehensive risk management approaches to address loss and damage associated with the adverse effects of climate change, including slow onset impacts; (2) strengthening dialogue, coordination, coherence and synergies among relevant</a:t>
            </a:r>
          </a:p>
          <a:p>
            <a:r>
              <a:rPr lang="en-US" sz="1200" b="0" i="0" u="none" strike="noStrike" kern="1200" baseline="0" dirty="0" smtClean="0">
                <a:solidFill>
                  <a:schemeClr val="tx1"/>
                </a:solidFill>
                <a:latin typeface="+mn-lt"/>
                <a:ea typeface="+mn-ea"/>
                <a:cs typeface="+mn-cs"/>
              </a:rPr>
              <a:t>Stakeholders; and enhancing action and support, including finance, technology and capacity-building to address loss and damage associated with the adverse effects of climate change. It was decided that institutional arrangements, including an international mechanism, would be created to carry out these functions at COP 19 in Warsaw, where the Warsaw international mechanism to address L&amp;D was established.  </a:t>
            </a:r>
            <a:endParaRPr lang="en-US" baseline="0" dirty="0" smtClean="0"/>
          </a:p>
          <a:p>
            <a:endParaRPr lang="en-US" baseline="0" dirty="0" smtClean="0"/>
          </a:p>
          <a:p>
            <a:r>
              <a:rPr lang="en-US" baseline="0" dirty="0" smtClean="0"/>
              <a:t>See: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Intergovernmental Negotiating Committee (INC) (1991). Vanuatu: Draft annex relating to Article 23 (insurance) for inclusion in the revised single text on elements relating to mechanisms. A/AC.237/WG.II/Misc.13.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(2)</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Warner, K. &amp; </a:t>
            </a:r>
            <a:r>
              <a:rPr lang="en-US" sz="1200" kern="1200" dirty="0" err="1" smtClean="0">
                <a:solidFill>
                  <a:schemeClr val="tx1"/>
                </a:solidFill>
                <a:effectLst/>
                <a:latin typeface="+mn-lt"/>
                <a:ea typeface="+mn-ea"/>
                <a:cs typeface="+mn-cs"/>
              </a:rPr>
              <a:t>Zakieldeen</a:t>
            </a:r>
            <a:r>
              <a:rPr lang="en-US" sz="1200" kern="1200" dirty="0" smtClean="0">
                <a:solidFill>
                  <a:schemeClr val="tx1"/>
                </a:solidFill>
                <a:effectLst/>
                <a:latin typeface="+mn-lt"/>
                <a:ea typeface="+mn-ea"/>
                <a:cs typeface="+mn-cs"/>
              </a:rPr>
              <a:t>, S. (2012). </a:t>
            </a:r>
            <a:r>
              <a:rPr lang="en-US" sz="1200" i="1" kern="1200" dirty="0" smtClean="0">
                <a:solidFill>
                  <a:schemeClr val="tx1"/>
                </a:solidFill>
                <a:effectLst/>
                <a:latin typeface="+mn-lt"/>
                <a:ea typeface="+mn-ea"/>
                <a:cs typeface="+mn-cs"/>
              </a:rPr>
              <a:t>Loss and damage due to climate change: An overview of the UNFCCC negotiations</a:t>
            </a:r>
            <a:r>
              <a:rPr lang="en-US" sz="1200" kern="1200" dirty="0" smtClean="0">
                <a:solidFill>
                  <a:schemeClr val="tx1"/>
                </a:solidFill>
                <a:effectLst/>
                <a:latin typeface="+mn-lt"/>
                <a:ea typeface="+mn-ea"/>
                <a:cs typeface="+mn-cs"/>
              </a:rPr>
              <a:t>. London: European Capacity Building Initiative.</a:t>
            </a:r>
          </a:p>
        </p:txBody>
      </p:sp>
      <p:sp>
        <p:nvSpPr>
          <p:cNvPr id="4" name="Slide Number Placeholder 3"/>
          <p:cNvSpPr>
            <a:spLocks noGrp="1"/>
          </p:cNvSpPr>
          <p:nvPr>
            <p:ph type="sldNum" sz="quarter" idx="10"/>
          </p:nvPr>
        </p:nvSpPr>
        <p:spPr/>
        <p:txBody>
          <a:bodyPr/>
          <a:lstStyle/>
          <a:p>
            <a:fld id="{38397EC8-3608-9F42-A31A-DF98259F028F}" type="slidenum">
              <a:rPr lang="en-US" smtClean="0"/>
              <a:t>3</a:t>
            </a:fld>
            <a:endParaRPr lang="en-US"/>
          </a:p>
        </p:txBody>
      </p:sp>
    </p:spTree>
    <p:extLst>
      <p:ext uri="{BB962C8B-B14F-4D97-AF65-F5344CB8AC3E}">
        <p14:creationId xmlns:p14="http://schemas.microsoft.com/office/powerpoint/2010/main" val="3023966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75" y="706438"/>
            <a:ext cx="5437188" cy="3763962"/>
          </a:xfrm>
        </p:spPr>
      </p:sp>
      <p:sp>
        <p:nvSpPr>
          <p:cNvPr id="3" name="Notes Placeholder 2"/>
          <p:cNvSpPr>
            <a:spLocks noGrp="1"/>
          </p:cNvSpPr>
          <p:nvPr>
            <p:ph type="body" idx="1"/>
          </p:nvPr>
        </p:nvSpPr>
        <p:spPr/>
        <p:txBody>
          <a:bodyPr/>
          <a:lstStyle/>
          <a:p>
            <a:r>
              <a:rPr lang="en-US" dirty="0" smtClean="0"/>
              <a:t>In 2012 United</a:t>
            </a:r>
            <a:r>
              <a:rPr lang="en-US" baseline="0" dirty="0" smtClean="0"/>
              <a:t> Nations University undertook research in nine developing countries to better understand how L&amp;D is being experienced at the household and community level.  The research found that in some cases the impacts of climate change are undertaking erosive coping measures such as removing children from school, selling livestock and reducing food consumption, all of which can plunge households further into poverty.  </a:t>
            </a:r>
          </a:p>
          <a:p>
            <a:endParaRPr lang="en-US" baseline="0" dirty="0" smtClean="0"/>
          </a:p>
          <a:p>
            <a:r>
              <a:rPr lang="en-US" baseline="0" dirty="0" smtClean="0"/>
              <a:t>See: </a:t>
            </a:r>
          </a:p>
          <a:p>
            <a:pPr marL="228600" marR="0" indent="-228600" algn="l" defTabSz="457200" rtl="0" eaLnBrk="1" fontAlgn="auto" latinLnBrk="0" hangingPunct="1">
              <a:lnSpc>
                <a:spcPct val="100000"/>
              </a:lnSpc>
              <a:spcBef>
                <a:spcPts val="0"/>
              </a:spcBef>
              <a:spcAft>
                <a:spcPts val="0"/>
              </a:spcAft>
              <a:buClrTx/>
              <a:buSzTx/>
              <a:buFontTx/>
              <a:buAutoNum type="arabicParenBoth"/>
              <a:tabLst/>
              <a:defRPr/>
            </a:pPr>
            <a:r>
              <a:rPr lang="nl-NL" sz="1200" kern="1200" dirty="0" smtClean="0">
                <a:solidFill>
                  <a:schemeClr val="tx1"/>
                </a:solidFill>
                <a:effectLst/>
                <a:latin typeface="+mn-lt"/>
                <a:ea typeface="+mn-ea"/>
                <a:cs typeface="+mn-cs"/>
              </a:rPr>
              <a:t>Warner, K. , van der Geest, K., </a:t>
            </a:r>
            <a:r>
              <a:rPr lang="nl-NL" sz="1200" kern="1200" dirty="0" err="1" smtClean="0">
                <a:solidFill>
                  <a:schemeClr val="tx1"/>
                </a:solidFill>
                <a:effectLst/>
                <a:latin typeface="+mn-lt"/>
                <a:ea typeface="+mn-ea"/>
                <a:cs typeface="+mn-cs"/>
              </a:rPr>
              <a:t>Kreft</a:t>
            </a:r>
            <a:r>
              <a:rPr lang="nl-NL" sz="1200" kern="1200" dirty="0" smtClean="0">
                <a:solidFill>
                  <a:schemeClr val="tx1"/>
                </a:solidFill>
                <a:effectLst/>
                <a:latin typeface="+mn-lt"/>
                <a:ea typeface="+mn-ea"/>
                <a:cs typeface="+mn-cs"/>
              </a:rPr>
              <a:t>, S., </a:t>
            </a:r>
            <a:r>
              <a:rPr lang="nl-NL" sz="1200" kern="1200" dirty="0" err="1" smtClean="0">
                <a:solidFill>
                  <a:schemeClr val="tx1"/>
                </a:solidFill>
                <a:effectLst/>
                <a:latin typeface="+mn-lt"/>
                <a:ea typeface="+mn-ea"/>
                <a:cs typeface="+mn-cs"/>
              </a:rPr>
              <a:t>Huq</a:t>
            </a:r>
            <a:r>
              <a:rPr lang="nl-NL" sz="1200" kern="1200" dirty="0" smtClean="0">
                <a:solidFill>
                  <a:schemeClr val="tx1"/>
                </a:solidFill>
                <a:effectLst/>
                <a:latin typeface="+mn-lt"/>
                <a:ea typeface="+mn-ea"/>
                <a:cs typeface="+mn-cs"/>
              </a:rPr>
              <a:t>, S., </a:t>
            </a:r>
            <a:r>
              <a:rPr lang="nl-NL" sz="1200" kern="1200" dirty="0" err="1" smtClean="0">
                <a:solidFill>
                  <a:schemeClr val="tx1"/>
                </a:solidFill>
                <a:effectLst/>
                <a:latin typeface="+mn-lt"/>
                <a:ea typeface="+mn-ea"/>
                <a:cs typeface="+mn-cs"/>
              </a:rPr>
              <a:t>Harmeling</a:t>
            </a:r>
            <a:r>
              <a:rPr lang="nl-NL" sz="1200" kern="1200" dirty="0" smtClean="0">
                <a:solidFill>
                  <a:schemeClr val="tx1"/>
                </a:solidFill>
                <a:effectLst/>
                <a:latin typeface="+mn-lt"/>
                <a:ea typeface="+mn-ea"/>
                <a:cs typeface="+mn-cs"/>
              </a:rPr>
              <a:t>, S., Kusters, K. </a:t>
            </a:r>
            <a:r>
              <a:rPr lang="nl-NL" sz="1200" kern="1200" dirty="0" err="1" smtClean="0">
                <a:solidFill>
                  <a:schemeClr val="tx1"/>
                </a:solidFill>
                <a:effectLst/>
                <a:latin typeface="+mn-lt"/>
                <a:ea typeface="+mn-ea"/>
                <a:cs typeface="+mn-cs"/>
              </a:rPr>
              <a:t>and</a:t>
            </a:r>
            <a:r>
              <a:rPr lang="nl-NL" sz="1200" kern="1200" dirty="0" smtClean="0">
                <a:solidFill>
                  <a:schemeClr val="tx1"/>
                </a:solidFill>
                <a:effectLst/>
                <a:latin typeface="+mn-lt"/>
                <a:ea typeface="+mn-ea"/>
                <a:cs typeface="+mn-cs"/>
              </a:rPr>
              <a:t> A. De </a:t>
            </a:r>
            <a:r>
              <a:rPr lang="nl-NL" sz="1200" kern="1200" dirty="0" err="1" smtClean="0">
                <a:solidFill>
                  <a:schemeClr val="tx1"/>
                </a:solidFill>
                <a:effectLst/>
                <a:latin typeface="+mn-lt"/>
                <a:ea typeface="+mn-ea"/>
                <a:cs typeface="+mn-cs"/>
              </a:rPr>
              <a:t>Sherbinin</a:t>
            </a:r>
            <a:r>
              <a:rPr lang="nl-NL" sz="1200" kern="1200" dirty="0" smtClean="0">
                <a:solidFill>
                  <a:schemeClr val="tx1"/>
                </a:solidFill>
                <a:effectLst/>
                <a:latin typeface="+mn-lt"/>
                <a:ea typeface="+mn-ea"/>
                <a:cs typeface="+mn-cs"/>
              </a:rPr>
              <a:t> (2012). </a:t>
            </a:r>
            <a:r>
              <a:rPr lang="en-US" sz="1200" kern="1200" dirty="0" smtClean="0">
                <a:solidFill>
                  <a:schemeClr val="tx1"/>
                </a:solidFill>
                <a:effectLst/>
                <a:latin typeface="+mn-lt"/>
                <a:ea typeface="+mn-ea"/>
                <a:cs typeface="+mn-cs"/>
              </a:rPr>
              <a:t>Evidence from the frontlines of climate change: Loss and damage to</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communities despite coping and adaptation [online] Available at: </a:t>
            </a:r>
            <a:r>
              <a:rPr lang="en-US" sz="1200" u="sng" kern="1200" dirty="0" smtClean="0">
                <a:solidFill>
                  <a:schemeClr val="tx1"/>
                </a:solidFill>
                <a:effectLst/>
                <a:latin typeface="+mn-lt"/>
                <a:ea typeface="+mn-ea"/>
                <a:cs typeface="+mn-cs"/>
                <a:hlinkClick r:id="rId3"/>
              </a:rPr>
              <a:t>http://www.lossanddamage.net/4820</a:t>
            </a:r>
            <a:r>
              <a:rPr lang="en-US" sz="1200" kern="1200" dirty="0" smtClean="0">
                <a:solidFill>
                  <a:schemeClr val="tx1"/>
                </a:solidFill>
                <a:effectLst/>
                <a:latin typeface="+mn-lt"/>
                <a:ea typeface="+mn-ea"/>
                <a:cs typeface="+mn-cs"/>
              </a:rPr>
              <a:t>.(2)</a:t>
            </a:r>
            <a:r>
              <a:rPr lang="nl-NL" sz="1200" kern="1200" dirty="0" smtClean="0">
                <a:solidFill>
                  <a:schemeClr val="tx1"/>
                </a:solidFill>
                <a:effectLst/>
                <a:latin typeface="+mn-lt"/>
                <a:ea typeface="+mn-ea"/>
                <a:cs typeface="+mn-cs"/>
              </a:rPr>
              <a:t>Warner, K., van der Geest, K. </a:t>
            </a:r>
            <a:r>
              <a:rPr lang="nl-NL" sz="1200" kern="1200" dirty="0" err="1" smtClean="0">
                <a:solidFill>
                  <a:schemeClr val="tx1"/>
                </a:solidFill>
                <a:effectLst/>
                <a:latin typeface="+mn-lt"/>
                <a:ea typeface="+mn-ea"/>
                <a:cs typeface="+mn-cs"/>
              </a:rPr>
              <a:t>and</a:t>
            </a:r>
            <a:r>
              <a:rPr lang="nl-NL" sz="1200" kern="1200" dirty="0" smtClean="0">
                <a:solidFill>
                  <a:schemeClr val="tx1"/>
                </a:solidFill>
                <a:effectLst/>
                <a:latin typeface="+mn-lt"/>
                <a:ea typeface="+mn-ea"/>
                <a:cs typeface="+mn-cs"/>
              </a:rPr>
              <a:t> </a:t>
            </a:r>
            <a:r>
              <a:rPr lang="nl-NL" sz="1200" kern="1200" dirty="0" err="1" smtClean="0">
                <a:solidFill>
                  <a:schemeClr val="tx1"/>
                </a:solidFill>
                <a:effectLst/>
                <a:latin typeface="+mn-lt"/>
                <a:ea typeface="+mn-ea"/>
                <a:cs typeface="+mn-cs"/>
              </a:rPr>
              <a:t>Kreft</a:t>
            </a:r>
            <a:r>
              <a:rPr lang="nl-NL" sz="1200" kern="1200" dirty="0" smtClean="0">
                <a:solidFill>
                  <a:schemeClr val="tx1"/>
                </a:solidFill>
                <a:effectLst/>
                <a:latin typeface="+mn-lt"/>
                <a:ea typeface="+mn-ea"/>
                <a:cs typeface="+mn-cs"/>
              </a:rPr>
              <a:t>, S. (2013). </a:t>
            </a:r>
          </a:p>
          <a:p>
            <a:pPr marL="228600" marR="0" indent="-228600" algn="l" defTabSz="457200" rtl="0" eaLnBrk="1" fontAlgn="auto" latinLnBrk="0" hangingPunct="1">
              <a:lnSpc>
                <a:spcPct val="100000"/>
              </a:lnSpc>
              <a:spcBef>
                <a:spcPts val="0"/>
              </a:spcBef>
              <a:spcAft>
                <a:spcPts val="0"/>
              </a:spcAft>
              <a:buClrTx/>
              <a:buSzTx/>
              <a:buFontTx/>
              <a:buAutoNum type="arabicParenBoth"/>
              <a:tabLst/>
              <a:defRPr/>
            </a:pPr>
            <a:r>
              <a:rPr lang="en-US" sz="1200" kern="1200" dirty="0" smtClean="0">
                <a:solidFill>
                  <a:schemeClr val="tx1"/>
                </a:solidFill>
                <a:effectLst/>
                <a:latin typeface="+mn-lt"/>
                <a:ea typeface="+mn-ea"/>
                <a:cs typeface="+mn-cs"/>
              </a:rPr>
              <a:t>Pushed to the limits: Evidence of climate change-related loss and damage when people face constraints and limits to adaptation [online] Available at: </a:t>
            </a:r>
            <a:r>
              <a:rPr lang="en-US" sz="1200" u="sng" kern="1200" dirty="0" smtClean="0">
                <a:solidFill>
                  <a:schemeClr val="tx1"/>
                </a:solidFill>
                <a:effectLst/>
                <a:latin typeface="+mn-lt"/>
                <a:ea typeface="+mn-ea"/>
                <a:cs typeface="+mn-cs"/>
                <a:hlinkClick r:id="rId4"/>
              </a:rPr>
              <a:t>http://www.lossanddamage.net/4944</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38397EC8-3608-9F42-A31A-DF98259F028F}" type="slidenum">
              <a:rPr lang="en-US" smtClean="0"/>
              <a:t>4</a:t>
            </a:fld>
            <a:endParaRPr lang="en-US"/>
          </a:p>
        </p:txBody>
      </p:sp>
    </p:spTree>
    <p:extLst>
      <p:ext uri="{BB962C8B-B14F-4D97-AF65-F5344CB8AC3E}">
        <p14:creationId xmlns:p14="http://schemas.microsoft.com/office/powerpoint/2010/main" val="2162675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75" y="706438"/>
            <a:ext cx="5437188" cy="3763962"/>
          </a:xfrm>
        </p:spPr>
      </p:sp>
      <p:sp>
        <p:nvSpPr>
          <p:cNvPr id="3" name="Notes Placeholder 2"/>
          <p:cNvSpPr>
            <a:spLocks noGrp="1"/>
          </p:cNvSpPr>
          <p:nvPr>
            <p:ph type="body" idx="1"/>
          </p:nvPr>
        </p:nvSpPr>
        <p:spPr/>
        <p:txBody>
          <a:bodyPr/>
          <a:lstStyle/>
          <a:p>
            <a:r>
              <a:rPr lang="en-US" dirty="0" smtClean="0"/>
              <a:t>The Fifth Assessment</a:t>
            </a:r>
            <a:r>
              <a:rPr lang="en-US" baseline="0" dirty="0" smtClean="0"/>
              <a:t> Report of the IPCC has several findings relevant to the L&amp;D agenda. The report acknowledges the limits to adaptation and that even in a </a:t>
            </a:r>
            <a:r>
              <a:rPr lang="en-US" b="0" dirty="0" smtClean="0"/>
              <a:t>2°C world with</a:t>
            </a:r>
            <a:r>
              <a:rPr lang="en-US" b="0" baseline="0" dirty="0" smtClean="0"/>
              <a:t> high levels of adaptation there will be L&amp;D – making it important to develop tools to address loss and damage alongside adaptation – and all in the context of poverty alleviation and sustainable development.  </a:t>
            </a:r>
            <a:endParaRPr lang="en-US" b="0" dirty="0" smtClean="0"/>
          </a:p>
          <a:p>
            <a:endParaRPr lang="en-US" dirty="0" smtClean="0"/>
          </a:p>
          <a:p>
            <a:r>
              <a:rPr lang="en-US" dirty="0" smtClean="0"/>
              <a:t>See: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 </a:t>
            </a:r>
            <a:r>
              <a:rPr lang="en-US" sz="1200" kern="1200" dirty="0" smtClean="0">
                <a:solidFill>
                  <a:schemeClr val="tx1"/>
                </a:solidFill>
                <a:effectLst/>
                <a:latin typeface="+mn-lt"/>
                <a:ea typeface="+mn-ea"/>
                <a:cs typeface="+mn-cs"/>
              </a:rPr>
              <a:t>Dow, K., </a:t>
            </a:r>
            <a:r>
              <a:rPr lang="en-US" sz="1200" kern="1200" dirty="0" err="1" smtClean="0">
                <a:solidFill>
                  <a:schemeClr val="tx1"/>
                </a:solidFill>
                <a:effectLst/>
                <a:latin typeface="+mn-lt"/>
                <a:ea typeface="+mn-ea"/>
                <a:cs typeface="+mn-cs"/>
              </a:rPr>
              <a:t>Berkhout</a:t>
            </a:r>
            <a:r>
              <a:rPr lang="en-US" sz="1200" kern="1200" dirty="0" smtClean="0">
                <a:solidFill>
                  <a:schemeClr val="tx1"/>
                </a:solidFill>
                <a:effectLst/>
                <a:latin typeface="+mn-lt"/>
                <a:ea typeface="+mn-ea"/>
                <a:cs typeface="+mn-cs"/>
              </a:rPr>
              <a:t>, F., Preston, B.L., Klein, R.J.T., </a:t>
            </a:r>
            <a:r>
              <a:rPr lang="en-US" sz="1200" kern="1200" dirty="0" err="1" smtClean="0">
                <a:solidFill>
                  <a:schemeClr val="tx1"/>
                </a:solidFill>
                <a:effectLst/>
                <a:latin typeface="+mn-lt"/>
                <a:ea typeface="+mn-ea"/>
                <a:cs typeface="+mn-cs"/>
              </a:rPr>
              <a:t>Midgley</a:t>
            </a:r>
            <a:r>
              <a:rPr lang="en-US" sz="1200" kern="1200" dirty="0" smtClean="0">
                <a:solidFill>
                  <a:schemeClr val="tx1"/>
                </a:solidFill>
                <a:effectLst/>
                <a:latin typeface="+mn-lt"/>
                <a:ea typeface="+mn-ea"/>
                <a:cs typeface="+mn-cs"/>
              </a:rPr>
              <a:t>, G. and M.R. Shaw (2013). Commentary: Limits to Adaptation. </a:t>
            </a:r>
            <a:r>
              <a:rPr lang="en-US" sz="1200" i="1" kern="1200" dirty="0" smtClean="0">
                <a:solidFill>
                  <a:schemeClr val="tx1"/>
                </a:solidFill>
                <a:effectLst/>
                <a:latin typeface="+mn-lt"/>
                <a:ea typeface="+mn-ea"/>
                <a:cs typeface="+mn-cs"/>
              </a:rPr>
              <a:t>Nature Climate Change </a:t>
            </a:r>
            <a:r>
              <a:rPr lang="en-US" sz="1200" kern="1200" dirty="0" smtClean="0">
                <a:solidFill>
                  <a:schemeClr val="tx1"/>
                </a:solidFill>
                <a:effectLst/>
                <a:latin typeface="+mn-lt"/>
                <a:ea typeface="+mn-ea"/>
                <a:cs typeface="+mn-cs"/>
              </a:rPr>
              <a:t>3(April 2013):305-307. </a:t>
            </a:r>
            <a:endParaRPr lang="en-US" dirty="0" smtClean="0"/>
          </a:p>
          <a:p>
            <a:r>
              <a:rPr lang="en-US" dirty="0" smtClean="0"/>
              <a:t>(2) </a:t>
            </a:r>
            <a:r>
              <a:rPr lang="en-US" sz="1200" kern="1200" dirty="0" smtClean="0">
                <a:solidFill>
                  <a:schemeClr val="tx1"/>
                </a:solidFill>
                <a:effectLst/>
                <a:latin typeface="+mn-lt"/>
                <a:ea typeface="+mn-ea"/>
                <a:cs typeface="+mn-cs"/>
              </a:rPr>
              <a:t>IPCC (2014). </a:t>
            </a:r>
            <a:r>
              <a:rPr lang="en-US" sz="1200" i="1" kern="1200" dirty="0" smtClean="0">
                <a:solidFill>
                  <a:schemeClr val="tx1"/>
                </a:solidFill>
                <a:effectLst/>
                <a:latin typeface="+mn-lt"/>
                <a:ea typeface="+mn-ea"/>
                <a:cs typeface="+mn-cs"/>
              </a:rPr>
              <a:t>Climate Change 2014: Synthesis Report</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Contribution of Working Groups I, II and III to the Fifth Assessment Report of the Intergovernmental Panel on Climate Change </a:t>
            </a:r>
            <a:r>
              <a:rPr lang="en-US" sz="1200" kern="1200" dirty="0" smtClean="0">
                <a:solidFill>
                  <a:schemeClr val="tx1"/>
                </a:solidFill>
                <a:effectLst/>
                <a:latin typeface="+mn-lt"/>
                <a:ea typeface="+mn-ea"/>
                <a:cs typeface="+mn-cs"/>
              </a:rPr>
              <a:t>[Core Writing Team, R.K. </a:t>
            </a:r>
            <a:r>
              <a:rPr lang="en-US" sz="1200" kern="1200" dirty="0" err="1" smtClean="0">
                <a:solidFill>
                  <a:schemeClr val="tx1"/>
                </a:solidFill>
                <a:effectLst/>
                <a:latin typeface="+mn-lt"/>
                <a:ea typeface="+mn-ea"/>
                <a:cs typeface="+mn-cs"/>
              </a:rPr>
              <a:t>Pachauri</a:t>
            </a:r>
            <a:r>
              <a:rPr lang="en-US" sz="1200" kern="1200" dirty="0" smtClean="0">
                <a:solidFill>
                  <a:schemeClr val="tx1"/>
                </a:solidFill>
                <a:effectLst/>
                <a:latin typeface="+mn-lt"/>
                <a:ea typeface="+mn-ea"/>
                <a:cs typeface="+mn-cs"/>
              </a:rPr>
              <a:t> and L.A. Meyer (eds.)]. IPCC, Geneva, Switzerland, 151 pp.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397EC8-3608-9F42-A31A-DF98259F028F}" type="slidenum">
              <a:rPr lang="en-US" smtClean="0"/>
              <a:t>5</a:t>
            </a:fld>
            <a:endParaRPr lang="en-US"/>
          </a:p>
        </p:txBody>
      </p:sp>
    </p:spTree>
    <p:extLst>
      <p:ext uri="{BB962C8B-B14F-4D97-AF65-F5344CB8AC3E}">
        <p14:creationId xmlns:p14="http://schemas.microsoft.com/office/powerpoint/2010/main" val="2616206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75" y="706438"/>
            <a:ext cx="5437188" cy="3763962"/>
          </a:xfrm>
        </p:spPr>
      </p:sp>
      <p:sp>
        <p:nvSpPr>
          <p:cNvPr id="3" name="Notes Placeholder 2"/>
          <p:cNvSpPr>
            <a:spLocks noGrp="1"/>
          </p:cNvSpPr>
          <p:nvPr>
            <p:ph type="body" idx="1"/>
          </p:nvPr>
        </p:nvSpPr>
        <p:spPr/>
        <p:txBody>
          <a:bodyPr/>
          <a:lstStyle/>
          <a:p>
            <a:pPr marL="203200" indent="0">
              <a:buNone/>
            </a:pPr>
            <a:r>
              <a:rPr lang="en-US" dirty="0" smtClean="0"/>
              <a:t>Climate</a:t>
            </a:r>
            <a:r>
              <a:rPr lang="en-US" baseline="0" dirty="0" smtClean="0"/>
              <a:t> change impacts are already forcing many to migrate seasonally and in some cases forcing entire communities to resettle such as the seven communities in Alaska that are currently planning their resettlement. In the coming decades some countries may be forced to re-settle their entire populations.  Kiribati is already planning for this likelihood  - having recently made the final installment of the total 8.77 million USD on 20 km</a:t>
            </a:r>
            <a:r>
              <a:rPr lang="en-US" baseline="30000" dirty="0" smtClean="0"/>
              <a:t>2</a:t>
            </a:r>
            <a:r>
              <a:rPr lang="en-US" baseline="0" dirty="0" smtClean="0"/>
              <a:t> of land on Fiji’s second largest island – Vanua </a:t>
            </a:r>
            <a:r>
              <a:rPr lang="en-US" baseline="0" dirty="0" err="1" smtClean="0"/>
              <a:t>Levu</a:t>
            </a:r>
            <a:r>
              <a:rPr lang="en-US" baseline="0" dirty="0" smtClean="0"/>
              <a:t>. </a:t>
            </a:r>
            <a:endParaRPr lang="en-US" dirty="0" smtClean="0"/>
          </a:p>
          <a:p>
            <a:pPr marL="203200" indent="0">
              <a:buNone/>
            </a:pPr>
            <a:r>
              <a:rPr lang="en-US" dirty="0" smtClean="0"/>
              <a:t>Developing</a:t>
            </a:r>
            <a:r>
              <a:rPr lang="en-US" baseline="0" dirty="0" smtClean="0"/>
              <a:t> countries need assurance that L&amp;D will be addressed in 2020 and beyond and will meet the needs of developing countries giving evolving climate realities and a range of possible future scenarios.  Thus far the negotiations have sidelined the issue of permanent losses but given what the science says there must be provisions for addressing permanent losses in the new agreement.  </a:t>
            </a:r>
            <a:r>
              <a:rPr lang="en-US" dirty="0" smtClean="0"/>
              <a:t>A process is needed to explore approaches to address permanent losses.</a:t>
            </a:r>
            <a:r>
              <a:rPr lang="en-US" baseline="0" dirty="0" smtClean="0"/>
              <a:t> </a:t>
            </a:r>
            <a:endParaRPr lang="en-US" dirty="0" smtClean="0"/>
          </a:p>
          <a:p>
            <a:pPr marL="203200" indent="0">
              <a:buNone/>
            </a:pPr>
            <a:r>
              <a:rPr lang="en-US" dirty="0" smtClean="0"/>
              <a:t>Key questions: </a:t>
            </a:r>
          </a:p>
          <a:p>
            <a:r>
              <a:rPr lang="en-US" dirty="0" smtClean="0"/>
              <a:t>-  How to address loss of sovereignty?</a:t>
            </a:r>
          </a:p>
          <a:p>
            <a:r>
              <a:rPr lang="en-US" dirty="0" smtClean="0"/>
              <a:t>- How to address loss of territory?  </a:t>
            </a:r>
          </a:p>
          <a:p>
            <a:r>
              <a:rPr lang="en-US" dirty="0" smtClean="0"/>
              <a:t>- How to address permanent loss of pastoral land from drought and desertification?  </a:t>
            </a:r>
          </a:p>
          <a:p>
            <a:r>
              <a:rPr lang="en-US" dirty="0" smtClean="0"/>
              <a:t>- How to address loss of fishing grounds?  </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SzPct val="25000"/>
              <a:buNone/>
            </a:pPr>
            <a:fld id="{00000000-1234-1234-1234-123412341234}" type="slidenum">
              <a:rPr lang="en-US" sz="1200" b="0" i="0" u="none" strike="noStrike" cap="none" baseline="0" smtClean="0">
                <a:solidFill>
                  <a:schemeClr val="dk1"/>
                </a:solidFill>
                <a:latin typeface="Times New Roman"/>
                <a:ea typeface="Times New Roman"/>
                <a:cs typeface="Times New Roman"/>
                <a:sym typeface="Times New Roman"/>
              </a:rPr>
              <a:t>6</a:t>
            </a:fld>
            <a:endParaRPr lang="en-US" sz="1200" b="0" i="0" u="none" strike="noStrike" cap="none" baseline="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885600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75" y="706438"/>
            <a:ext cx="5437188" cy="3763962"/>
          </a:xfrm>
        </p:spPr>
      </p:sp>
      <p:sp>
        <p:nvSpPr>
          <p:cNvPr id="3" name="Notes Placeholder 2"/>
          <p:cNvSpPr>
            <a:spLocks noGrp="1"/>
          </p:cNvSpPr>
          <p:nvPr>
            <p:ph type="body" idx="1"/>
          </p:nvPr>
        </p:nvSpPr>
        <p:spPr/>
        <p:txBody>
          <a:bodyPr/>
          <a:lstStyle/>
          <a:p>
            <a:r>
              <a:rPr lang="en-US" dirty="0" smtClean="0"/>
              <a:t>Most</a:t>
            </a:r>
            <a:r>
              <a:rPr lang="en-US" baseline="0" dirty="0" smtClean="0"/>
              <a:t> of the provisions on L&amp;D that were in the Geneva text were moved to Part III of the co-chair’s tool, though some were contained in Part II including (a) strengthening the WIM including the establishment of regional risk pools, microfinance initiatives and explore compensation for slow onset events), (b) arrangements for displacement coordination including measures for emergency relief, migration and relocation assistance and provisions for compensation and (c) arrangements for risk transfer including a repository for information on risk transfer, assistance for Parties to develop risk management strategies and insurance schemes and facilitation of financial support for rehabilitation. </a:t>
            </a:r>
            <a:endParaRPr lang="en-US" dirty="0" smtClean="0"/>
          </a:p>
          <a:p>
            <a:endParaRPr lang="en-US" dirty="0" smtClean="0"/>
          </a:p>
          <a:p>
            <a:r>
              <a:rPr lang="en-US" dirty="0" smtClean="0"/>
              <a:t>During</a:t>
            </a:r>
            <a:r>
              <a:rPr lang="en-US" baseline="0" dirty="0" smtClean="0"/>
              <a:t> negotiations at ADP 2.10 the G77 and China submitted a proposal for text on L&amp;D in the new agreement.  The proposal contains several elements: </a:t>
            </a:r>
          </a:p>
          <a:p>
            <a:pPr marL="228600" indent="-228600">
              <a:buAutoNum type="arabicParenBoth"/>
            </a:pPr>
            <a:r>
              <a:rPr lang="en-US" baseline="0" dirty="0" smtClean="0"/>
              <a:t>Part I</a:t>
            </a:r>
          </a:p>
          <a:p>
            <a:pPr marL="0" indent="0">
              <a:buNone/>
            </a:pPr>
            <a:r>
              <a:rPr lang="en-US" baseline="0" dirty="0" smtClean="0"/>
              <a:t>Preamble: </a:t>
            </a:r>
          </a:p>
          <a:p>
            <a:pPr marL="171450" indent="-171450">
              <a:buFontTx/>
              <a:buChar char="-"/>
            </a:pPr>
            <a:r>
              <a:rPr lang="en-US" baseline="0" dirty="0" smtClean="0"/>
              <a:t>Paragraph recognizing the integral relationship between mitigation, adaptation and L&amp;D, specifically that the level of mitigation action will determine the level of effort that will be required to adapt and address L&amp;D.  This paragraph is from the Geneva text (proposed by the AGN).  </a:t>
            </a:r>
          </a:p>
          <a:p>
            <a:pPr marL="171450" indent="-171450">
              <a:buFontTx/>
              <a:buChar char="-"/>
            </a:pPr>
            <a:r>
              <a:rPr lang="en-US" baseline="0" dirty="0" smtClean="0"/>
              <a:t>Paragraph recognizing the limits to adaptation (exact language: that L&amp;D includes and in some cases involves more than what can be reduced through adaptation).  This is language from the preamble of 1/CP.19, the decision that established the WIM. This paragraph is from the Geneva text (proposed by the AGN).  </a:t>
            </a:r>
          </a:p>
          <a:p>
            <a:pPr marL="0" indent="0">
              <a:buFontTx/>
              <a:buNone/>
            </a:pPr>
            <a:r>
              <a:rPr lang="en-US" baseline="0" dirty="0" smtClean="0"/>
              <a:t>Part II</a:t>
            </a:r>
          </a:p>
          <a:p>
            <a:pPr marL="0" indent="0">
              <a:buFontTx/>
              <a:buNone/>
            </a:pPr>
            <a:r>
              <a:rPr lang="en-US" baseline="0" dirty="0" smtClean="0"/>
              <a:t>- Defines an international mechanism, building on the work of the WIM, with the purpose of promoting and supporting the development and implementation of approaches to address L&amp;D</a:t>
            </a:r>
          </a:p>
          <a:p>
            <a:pPr marL="171450" indent="-171450">
              <a:buFontTx/>
              <a:buChar char="-"/>
            </a:pPr>
            <a:r>
              <a:rPr lang="en-US" baseline="0" dirty="0" smtClean="0"/>
              <a:t>Establishes a climate change displacement coordination facility to prove support to those displaced by the impacts of climate change </a:t>
            </a:r>
          </a:p>
          <a:p>
            <a:pPr marL="0" indent="0">
              <a:buFontTx/>
              <a:buNone/>
            </a:pPr>
            <a:r>
              <a:rPr lang="en-US" baseline="0" dirty="0" smtClean="0"/>
              <a:t>-  Initiates a process to develop approaches to address irreversible and permanent losses </a:t>
            </a:r>
          </a:p>
          <a:p>
            <a:pPr marL="0" indent="0">
              <a:buFontTx/>
              <a:buNone/>
            </a:pPr>
            <a:r>
              <a:rPr lang="en-US" baseline="0" dirty="0" smtClean="0"/>
              <a:t>Part II</a:t>
            </a:r>
          </a:p>
          <a:p>
            <a:pPr marL="0" indent="0">
              <a:buFontTx/>
              <a:buNone/>
            </a:pPr>
            <a:r>
              <a:rPr lang="en-US" baseline="0" dirty="0" smtClean="0"/>
              <a:t>- Details operationalizing the institutional arrangements established and defined in the decision</a:t>
            </a:r>
          </a:p>
          <a:p>
            <a:pPr marL="171450" indent="-171450">
              <a:buFontTx/>
              <a:buChar char="-"/>
            </a:pPr>
            <a:endParaRPr lang="en-US" baseline="0" dirty="0" smtClean="0"/>
          </a:p>
          <a:p>
            <a:pPr marL="228600" indent="-228600">
              <a:buFontTx/>
              <a:buAutoNum type="arabicParenBoth"/>
            </a:pPr>
            <a:endParaRPr lang="en-US" baseline="0" dirty="0" smtClean="0"/>
          </a:p>
        </p:txBody>
      </p:sp>
      <p:sp>
        <p:nvSpPr>
          <p:cNvPr id="4" name="Slide Number Placeholder 3"/>
          <p:cNvSpPr>
            <a:spLocks noGrp="1"/>
          </p:cNvSpPr>
          <p:nvPr>
            <p:ph type="sldNum" sz="quarter" idx="10"/>
          </p:nvPr>
        </p:nvSpPr>
        <p:spPr/>
        <p:txBody>
          <a:bodyPr/>
          <a:lstStyle/>
          <a:p>
            <a:fld id="{38397EC8-3608-9F42-A31A-DF98259F028F}" type="slidenum">
              <a:rPr lang="en-US" smtClean="0"/>
              <a:t>7</a:t>
            </a:fld>
            <a:endParaRPr lang="en-US"/>
          </a:p>
        </p:txBody>
      </p:sp>
    </p:spTree>
    <p:extLst>
      <p:ext uri="{BB962C8B-B14F-4D97-AF65-F5344CB8AC3E}">
        <p14:creationId xmlns:p14="http://schemas.microsoft.com/office/powerpoint/2010/main" val="114896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75" y="706438"/>
            <a:ext cx="5437188" cy="3763962"/>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8397EC8-3608-9F42-A31A-DF98259F028F}" type="slidenum">
              <a:rPr lang="en-US" smtClean="0"/>
              <a:t>8</a:t>
            </a:fld>
            <a:endParaRPr lang="en-US"/>
          </a:p>
        </p:txBody>
      </p:sp>
    </p:spTree>
    <p:extLst>
      <p:ext uri="{BB962C8B-B14F-4D97-AF65-F5344CB8AC3E}">
        <p14:creationId xmlns:p14="http://schemas.microsoft.com/office/powerpoint/2010/main" val="114896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75" y="706438"/>
            <a:ext cx="5437188" cy="3763962"/>
          </a:xfrm>
        </p:spPr>
      </p:sp>
      <p:sp>
        <p:nvSpPr>
          <p:cNvPr id="3" name="Notes Placeholder 2"/>
          <p:cNvSpPr>
            <a:spLocks noGrp="1"/>
          </p:cNvSpPr>
          <p:nvPr>
            <p:ph type="body" idx="1"/>
          </p:nvPr>
        </p:nvSpPr>
        <p:spPr/>
        <p:txBody>
          <a:bodyPr/>
          <a:lstStyle/>
          <a:p>
            <a:r>
              <a:rPr lang="en-US" dirty="0" smtClean="0"/>
              <a:t>The</a:t>
            </a:r>
            <a:r>
              <a:rPr lang="en-US" baseline="0" dirty="0" smtClean="0"/>
              <a:t> science is clear: loss and damage is already happening. Barring significant emission reductions L&amp;D will continue to increase. To be durable and relevant in 2020 and beyond the agreement must therefore include: mitigation commitments that will keep warming to below </a:t>
            </a:r>
            <a:r>
              <a:rPr lang="en-US" sz="1200" kern="1200" dirty="0" smtClean="0">
                <a:solidFill>
                  <a:schemeClr val="tx1"/>
                </a:solidFill>
                <a:effectLst/>
                <a:latin typeface="+mn-lt"/>
                <a:ea typeface="+mn-ea"/>
                <a:cs typeface="+mn-cs"/>
              </a:rPr>
              <a:t>2°C, provisions</a:t>
            </a:r>
            <a:r>
              <a:rPr lang="en-US" sz="1200" kern="1200" baseline="0" dirty="0" smtClean="0">
                <a:solidFill>
                  <a:schemeClr val="tx1"/>
                </a:solidFill>
                <a:effectLst/>
                <a:latin typeface="+mn-lt"/>
                <a:ea typeface="+mn-ea"/>
                <a:cs typeface="+mn-cs"/>
              </a:rPr>
              <a:t> to support developing countries in their efforts to adapt to a </a:t>
            </a:r>
            <a:r>
              <a:rPr lang="en-US" sz="1200" kern="1200" dirty="0" smtClean="0">
                <a:solidFill>
                  <a:schemeClr val="tx1"/>
                </a:solidFill>
                <a:effectLst/>
                <a:latin typeface="+mn-lt"/>
                <a:ea typeface="+mn-ea"/>
                <a:cs typeface="+mn-cs"/>
              </a:rPr>
              <a:t>2°C world</a:t>
            </a:r>
            <a:r>
              <a:rPr lang="en-US" sz="1200" kern="1200" baseline="0" dirty="0" smtClean="0">
                <a:solidFill>
                  <a:schemeClr val="tx1"/>
                </a:solidFill>
                <a:effectLst/>
                <a:latin typeface="+mn-lt"/>
                <a:ea typeface="+mn-ea"/>
                <a:cs typeface="+mn-cs"/>
              </a:rPr>
              <a:t> (or the levels of warming given realized mitigation ambition)</a:t>
            </a:r>
            <a:r>
              <a:rPr lang="en-US" sz="1200" kern="1200" dirty="0" smtClean="0">
                <a:solidFill>
                  <a:schemeClr val="tx1"/>
                </a:solidFill>
                <a:effectLst/>
                <a:latin typeface="+mn-lt"/>
                <a:ea typeface="+mn-ea"/>
                <a:cs typeface="+mn-cs"/>
              </a:rPr>
              <a:t> and provisions to support developing</a:t>
            </a:r>
            <a:r>
              <a:rPr lang="en-US" sz="1200" kern="1200" baseline="0" dirty="0" smtClean="0">
                <a:solidFill>
                  <a:schemeClr val="tx1"/>
                </a:solidFill>
                <a:effectLst/>
                <a:latin typeface="+mn-lt"/>
                <a:ea typeface="+mn-ea"/>
                <a:cs typeface="+mn-cs"/>
              </a:rPr>
              <a:t> countries to address L&amp;D not avoided by adaptation.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Why does L&amp;D need to be in the new agreement? </a:t>
            </a:r>
          </a:p>
          <a:p>
            <a:r>
              <a:rPr lang="en-US" sz="1200" kern="1200" baseline="0" dirty="0" smtClean="0">
                <a:solidFill>
                  <a:schemeClr val="tx1"/>
                </a:solidFill>
                <a:effectLst/>
                <a:latin typeface="+mn-lt"/>
                <a:ea typeface="+mn-ea"/>
                <a:cs typeface="+mn-cs"/>
              </a:rPr>
              <a:t>- </a:t>
            </a:r>
            <a:r>
              <a:rPr lang="en-US" dirty="0" smtClean="0"/>
              <a:t>Loss and damage is happening now . . . </a:t>
            </a:r>
          </a:p>
          <a:p>
            <a:r>
              <a:rPr lang="en-US" dirty="0" smtClean="0"/>
              <a:t> - Given current emission pathways levels of L&amp;D will continue to increase </a:t>
            </a:r>
          </a:p>
          <a:p>
            <a:r>
              <a:rPr lang="en-US" dirty="0" smtClean="0"/>
              <a:t>- To be durable the new agreement must acknowledge the science and make provisions for a range of future scenarios, all of which will include L&amp;D from climate change impacts</a:t>
            </a: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proposal US, Canada, Japan, New Zealand, Norway and Switzerland essentially recognizes current work on loss and damage under the Convention and . . .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Key questions</a:t>
            </a:r>
            <a:r>
              <a:rPr lang="en-US" baseline="0" dirty="0" smtClean="0"/>
              <a:t>: </a:t>
            </a:r>
            <a:endParaRPr lang="en-US" dirty="0" smtClean="0"/>
          </a:p>
          <a:p>
            <a:pPr marL="171450" indent="-171450">
              <a:buFontTx/>
              <a:buChar char="-"/>
            </a:pPr>
            <a:r>
              <a:rPr lang="en-US" dirty="0" smtClean="0"/>
              <a:t>Why</a:t>
            </a:r>
            <a:r>
              <a:rPr lang="en-US" baseline="0" dirty="0" smtClean="0"/>
              <a:t> are developed countries so intent on not seeing L&amp;D in the agreement?  </a:t>
            </a:r>
          </a:p>
          <a:p>
            <a:pPr marL="171450" indent="-171450">
              <a:buFontTx/>
              <a:buChar char="-"/>
            </a:pPr>
            <a:r>
              <a:rPr lang="en-US" baseline="0" dirty="0" smtClean="0"/>
              <a:t>How can the agreement be durable if it doesn’t acknowledge that there will be impacts of climate change that cannot be addressed through adaptation – like SLR – nor make provisions for addressing them?  </a:t>
            </a:r>
          </a:p>
          <a:p>
            <a:pPr marL="171450" indent="-171450">
              <a:buFontTx/>
              <a:buChar char="-"/>
            </a:pPr>
            <a:r>
              <a:rPr lang="en-US" dirty="0" smtClean="0"/>
              <a:t>Given current</a:t>
            </a:r>
            <a:r>
              <a:rPr lang="en-US" baseline="0" dirty="0" smtClean="0"/>
              <a:t> emission trajectories it is very likely that some atoll states will disappear, certainly by the end of the century – how should the international community help those states Kiribati, Tuvalu, Maldives and others? Do we have a moral obligation to do so? What institutions should be created if any and what existing organizations should be drawn on to help facilitate resettlement? What are the implications for national sovereignty in such cases?  </a:t>
            </a:r>
            <a:endParaRPr lang="en-US" dirty="0"/>
          </a:p>
        </p:txBody>
      </p:sp>
      <p:sp>
        <p:nvSpPr>
          <p:cNvPr id="4" name="Slide Number Placeholder 3"/>
          <p:cNvSpPr>
            <a:spLocks noGrp="1"/>
          </p:cNvSpPr>
          <p:nvPr>
            <p:ph type="sldNum" sz="quarter" idx="10"/>
          </p:nvPr>
        </p:nvSpPr>
        <p:spPr/>
        <p:txBody>
          <a:bodyPr/>
          <a:lstStyle/>
          <a:p>
            <a:fld id="{38397EC8-3608-9F42-A31A-DF98259F028F}" type="slidenum">
              <a:rPr lang="en-US" smtClean="0"/>
              <a:t>9</a:t>
            </a:fld>
            <a:endParaRPr lang="en-US"/>
          </a:p>
        </p:txBody>
      </p:sp>
    </p:spTree>
    <p:extLst>
      <p:ext uri="{BB962C8B-B14F-4D97-AF65-F5344CB8AC3E}">
        <p14:creationId xmlns:p14="http://schemas.microsoft.com/office/powerpoint/2010/main" val="315699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742950" y="609600"/>
            <a:ext cx="8420099" cy="1143000"/>
          </a:xfrm>
          <a:prstGeom prst="rect">
            <a:avLst/>
          </a:prstGeom>
          <a:noFill/>
          <a:ln>
            <a:noFill/>
          </a:ln>
        </p:spPr>
        <p:txBody>
          <a:bodyPr lIns="91425" tIns="91425" rIns="91425" bIns="91425" anchor="ctr"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18" name="Shape 18"/>
          <p:cNvSpPr txBox="1">
            <a:spLocks noGrp="1"/>
          </p:cNvSpPr>
          <p:nvPr>
            <p:ph type="body" idx="1"/>
          </p:nvPr>
        </p:nvSpPr>
        <p:spPr>
          <a:xfrm>
            <a:off x="742950" y="1981200"/>
            <a:ext cx="8420099" cy="41148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Times New Roman"/>
              <a:buChar char="•"/>
              <a:defRPr sz="3200">
                <a:solidFill>
                  <a:schemeClr val="dk1"/>
                </a:solidFill>
                <a:latin typeface="Times New Roman"/>
                <a:ea typeface="Times New Roman"/>
                <a:cs typeface="Times New Roman"/>
                <a:sym typeface="Times New Roman"/>
              </a:defRPr>
            </a:lvl1pPr>
            <a:lvl2pPr marL="742950" indent="-107950" algn="l" rtl="0">
              <a:spcBef>
                <a:spcPts val="560"/>
              </a:spcBef>
              <a:spcAft>
                <a:spcPts val="0"/>
              </a:spcAft>
              <a:buClr>
                <a:schemeClr val="dk1"/>
              </a:buClr>
              <a:buFont typeface="Times New Roman"/>
              <a:buChar char="–"/>
              <a:defRPr sz="2800">
                <a:solidFill>
                  <a:schemeClr val="dk1"/>
                </a:solidFill>
                <a:latin typeface="Times New Roman"/>
                <a:ea typeface="Times New Roman"/>
                <a:cs typeface="Times New Roman"/>
                <a:sym typeface="Times New Roman"/>
              </a:defRPr>
            </a:lvl2pPr>
            <a:lvl3pPr marL="1143000" indent="-76200" algn="l" rtl="0">
              <a:spcBef>
                <a:spcPts val="480"/>
              </a:spcBef>
              <a:spcAft>
                <a:spcPts val="0"/>
              </a:spcAft>
              <a:buClr>
                <a:schemeClr val="dk1"/>
              </a:buClr>
              <a:buFont typeface="Times New Roman"/>
              <a:buChar char="•"/>
              <a:defRPr sz="2400">
                <a:solidFill>
                  <a:schemeClr val="dk1"/>
                </a:solidFill>
                <a:latin typeface="Times New Roman"/>
                <a:ea typeface="Times New Roman"/>
                <a:cs typeface="Times New Roman"/>
                <a:sym typeface="Times New Roman"/>
              </a:defRPr>
            </a:lvl3pPr>
            <a:lvl4pPr marL="16002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4pPr>
            <a:lvl5pPr marL="20574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5pPr>
            <a:lvl6pPr marL="25146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6pPr>
            <a:lvl7pPr marL="29718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7pPr>
            <a:lvl8pPr marL="34290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8pPr>
            <a:lvl9pPr marL="38862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9pPr>
          </a:lstStyle>
          <a:p>
            <a:endParaRPr/>
          </a:p>
        </p:txBody>
      </p:sp>
      <p:sp>
        <p:nvSpPr>
          <p:cNvPr id="19" name="Shape 19"/>
          <p:cNvSpPr txBox="1">
            <a:spLocks noGrp="1"/>
          </p:cNvSpPr>
          <p:nvPr>
            <p:ph type="dt" idx="10"/>
          </p:nvPr>
        </p:nvSpPr>
        <p:spPr>
          <a:xfrm>
            <a:off x="742950" y="6248400"/>
            <a:ext cx="2063750" cy="457200"/>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20" name="Shape 20"/>
          <p:cNvSpPr txBox="1">
            <a:spLocks noGrp="1"/>
          </p:cNvSpPr>
          <p:nvPr>
            <p:ph type="ftr" idx="11"/>
          </p:nvPr>
        </p:nvSpPr>
        <p:spPr>
          <a:xfrm>
            <a:off x="3384550" y="6248400"/>
            <a:ext cx="3136899" cy="457200"/>
          </a:xfrm>
          <a:prstGeom prst="rect">
            <a:avLst/>
          </a:prstGeom>
          <a:noFill/>
          <a:ln>
            <a:noFill/>
          </a:ln>
        </p:spPr>
        <p:txBody>
          <a:bodyPr lIns="91425" tIns="91425" rIns="91425" bIns="91425" anchor="t" anchorCtr="0"/>
          <a:lstStyle>
            <a:lvl1pPr marL="0" marR="0" indent="0" algn="ctr" rtl="0">
              <a:spcBef>
                <a:spcPts val="0"/>
              </a:spcBef>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21" name="Shape 21"/>
          <p:cNvSpPr txBox="1">
            <a:spLocks noGrp="1"/>
          </p:cNvSpPr>
          <p:nvPr>
            <p:ph type="sldNum" idx="12"/>
          </p:nvPr>
        </p:nvSpPr>
        <p:spPr>
          <a:xfrm>
            <a:off x="7099300" y="6248400"/>
            <a:ext cx="2063750"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baseline="0">
                <a:solidFill>
                  <a:schemeClr val="dk1"/>
                </a:solidFill>
                <a:latin typeface="Times New Roman"/>
                <a:ea typeface="Times New Roman"/>
                <a:cs typeface="Times New Roman"/>
                <a:sym typeface="Times New Roman"/>
              </a:rPr>
              <a:t>‹#›</a:t>
            </a:fld>
            <a:endParaRPr lang="en-US" sz="1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742950" y="609600"/>
            <a:ext cx="8420099" cy="1143000"/>
          </a:xfrm>
          <a:prstGeom prst="rect">
            <a:avLst/>
          </a:prstGeom>
          <a:noFill/>
          <a:ln>
            <a:noFill/>
          </a:ln>
        </p:spPr>
        <p:txBody>
          <a:bodyPr lIns="91425" tIns="91425" rIns="91425" bIns="91425" anchor="ctr"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75" name="Shape 75"/>
          <p:cNvSpPr txBox="1">
            <a:spLocks noGrp="1"/>
          </p:cNvSpPr>
          <p:nvPr>
            <p:ph type="body" idx="1"/>
          </p:nvPr>
        </p:nvSpPr>
        <p:spPr>
          <a:xfrm rot="5400000">
            <a:off x="2895599" y="-171449"/>
            <a:ext cx="4114800" cy="84200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Times New Roman"/>
              <a:buChar char="•"/>
              <a:defRPr sz="3200">
                <a:solidFill>
                  <a:schemeClr val="dk1"/>
                </a:solidFill>
                <a:latin typeface="Times New Roman"/>
                <a:ea typeface="Times New Roman"/>
                <a:cs typeface="Times New Roman"/>
                <a:sym typeface="Times New Roman"/>
              </a:defRPr>
            </a:lvl1pPr>
            <a:lvl2pPr marL="742950" indent="-107950" algn="l" rtl="0">
              <a:spcBef>
                <a:spcPts val="560"/>
              </a:spcBef>
              <a:spcAft>
                <a:spcPts val="0"/>
              </a:spcAft>
              <a:buClr>
                <a:schemeClr val="dk1"/>
              </a:buClr>
              <a:buFont typeface="Times New Roman"/>
              <a:buChar char="–"/>
              <a:defRPr sz="2800">
                <a:solidFill>
                  <a:schemeClr val="dk1"/>
                </a:solidFill>
                <a:latin typeface="Times New Roman"/>
                <a:ea typeface="Times New Roman"/>
                <a:cs typeface="Times New Roman"/>
                <a:sym typeface="Times New Roman"/>
              </a:defRPr>
            </a:lvl2pPr>
            <a:lvl3pPr marL="1143000" indent="-76200" algn="l" rtl="0">
              <a:spcBef>
                <a:spcPts val="480"/>
              </a:spcBef>
              <a:spcAft>
                <a:spcPts val="0"/>
              </a:spcAft>
              <a:buClr>
                <a:schemeClr val="dk1"/>
              </a:buClr>
              <a:buFont typeface="Times New Roman"/>
              <a:buChar char="•"/>
              <a:defRPr sz="2400">
                <a:solidFill>
                  <a:schemeClr val="dk1"/>
                </a:solidFill>
                <a:latin typeface="Times New Roman"/>
                <a:ea typeface="Times New Roman"/>
                <a:cs typeface="Times New Roman"/>
                <a:sym typeface="Times New Roman"/>
              </a:defRPr>
            </a:lvl3pPr>
            <a:lvl4pPr marL="16002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4pPr>
            <a:lvl5pPr marL="20574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5pPr>
            <a:lvl6pPr marL="25146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6pPr>
            <a:lvl7pPr marL="29718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7pPr>
            <a:lvl8pPr marL="34290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8pPr>
            <a:lvl9pPr marL="38862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9pPr>
          </a:lstStyle>
          <a:p>
            <a:endParaRPr/>
          </a:p>
        </p:txBody>
      </p:sp>
      <p:sp>
        <p:nvSpPr>
          <p:cNvPr id="76" name="Shape 76"/>
          <p:cNvSpPr txBox="1">
            <a:spLocks noGrp="1"/>
          </p:cNvSpPr>
          <p:nvPr>
            <p:ph type="dt" idx="10"/>
          </p:nvPr>
        </p:nvSpPr>
        <p:spPr>
          <a:xfrm>
            <a:off x="742950" y="6248400"/>
            <a:ext cx="2063750" cy="457200"/>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77" name="Shape 77"/>
          <p:cNvSpPr txBox="1">
            <a:spLocks noGrp="1"/>
          </p:cNvSpPr>
          <p:nvPr>
            <p:ph type="ftr" idx="11"/>
          </p:nvPr>
        </p:nvSpPr>
        <p:spPr>
          <a:xfrm>
            <a:off x="3384550" y="6248400"/>
            <a:ext cx="3136899" cy="457200"/>
          </a:xfrm>
          <a:prstGeom prst="rect">
            <a:avLst/>
          </a:prstGeom>
          <a:noFill/>
          <a:ln>
            <a:noFill/>
          </a:ln>
        </p:spPr>
        <p:txBody>
          <a:bodyPr lIns="91425" tIns="91425" rIns="91425" bIns="91425" anchor="t" anchorCtr="0"/>
          <a:lstStyle>
            <a:lvl1pPr marL="0" marR="0" indent="0" algn="ctr" rtl="0">
              <a:spcBef>
                <a:spcPts val="0"/>
              </a:spcBef>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78" name="Shape 78"/>
          <p:cNvSpPr txBox="1">
            <a:spLocks noGrp="1"/>
          </p:cNvSpPr>
          <p:nvPr>
            <p:ph type="sldNum" idx="12"/>
          </p:nvPr>
        </p:nvSpPr>
        <p:spPr>
          <a:xfrm>
            <a:off x="7099300" y="6248400"/>
            <a:ext cx="2063750"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baseline="0">
                <a:solidFill>
                  <a:schemeClr val="dk1"/>
                </a:solidFill>
                <a:latin typeface="Times New Roman"/>
                <a:ea typeface="Times New Roman"/>
                <a:cs typeface="Times New Roman"/>
                <a:sym typeface="Times New Roman"/>
              </a:rPr>
              <a:t>‹#›</a:t>
            </a:fld>
            <a:endParaRPr lang="en-US" sz="1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rot="5400000">
            <a:off x="5367337" y="2300287"/>
            <a:ext cx="5486399" cy="2105024"/>
          </a:xfrm>
          <a:prstGeom prst="rect">
            <a:avLst/>
          </a:prstGeom>
          <a:noFill/>
          <a:ln>
            <a:noFill/>
          </a:ln>
        </p:spPr>
        <p:txBody>
          <a:bodyPr lIns="91425" tIns="91425" rIns="91425" bIns="91425" anchor="ctr"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81" name="Shape 81"/>
          <p:cNvSpPr txBox="1">
            <a:spLocks noGrp="1"/>
          </p:cNvSpPr>
          <p:nvPr>
            <p:ph type="body" idx="1"/>
          </p:nvPr>
        </p:nvSpPr>
        <p:spPr>
          <a:xfrm rot="5400000">
            <a:off x="1081087" y="271462"/>
            <a:ext cx="5486399" cy="6162674"/>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Times New Roman"/>
              <a:buChar char="•"/>
              <a:defRPr sz="3200">
                <a:solidFill>
                  <a:schemeClr val="dk1"/>
                </a:solidFill>
                <a:latin typeface="Times New Roman"/>
                <a:ea typeface="Times New Roman"/>
                <a:cs typeface="Times New Roman"/>
                <a:sym typeface="Times New Roman"/>
              </a:defRPr>
            </a:lvl1pPr>
            <a:lvl2pPr marL="742950" indent="-107950" algn="l" rtl="0">
              <a:spcBef>
                <a:spcPts val="560"/>
              </a:spcBef>
              <a:spcAft>
                <a:spcPts val="0"/>
              </a:spcAft>
              <a:buClr>
                <a:schemeClr val="dk1"/>
              </a:buClr>
              <a:buFont typeface="Times New Roman"/>
              <a:buChar char="–"/>
              <a:defRPr sz="2800">
                <a:solidFill>
                  <a:schemeClr val="dk1"/>
                </a:solidFill>
                <a:latin typeface="Times New Roman"/>
                <a:ea typeface="Times New Roman"/>
                <a:cs typeface="Times New Roman"/>
                <a:sym typeface="Times New Roman"/>
              </a:defRPr>
            </a:lvl2pPr>
            <a:lvl3pPr marL="1143000" indent="-76200" algn="l" rtl="0">
              <a:spcBef>
                <a:spcPts val="480"/>
              </a:spcBef>
              <a:spcAft>
                <a:spcPts val="0"/>
              </a:spcAft>
              <a:buClr>
                <a:schemeClr val="dk1"/>
              </a:buClr>
              <a:buFont typeface="Times New Roman"/>
              <a:buChar char="•"/>
              <a:defRPr sz="2400">
                <a:solidFill>
                  <a:schemeClr val="dk1"/>
                </a:solidFill>
                <a:latin typeface="Times New Roman"/>
                <a:ea typeface="Times New Roman"/>
                <a:cs typeface="Times New Roman"/>
                <a:sym typeface="Times New Roman"/>
              </a:defRPr>
            </a:lvl3pPr>
            <a:lvl4pPr marL="16002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4pPr>
            <a:lvl5pPr marL="20574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5pPr>
            <a:lvl6pPr marL="25146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6pPr>
            <a:lvl7pPr marL="29718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7pPr>
            <a:lvl8pPr marL="34290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8pPr>
            <a:lvl9pPr marL="38862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9pPr>
          </a:lstStyle>
          <a:p>
            <a:endParaRPr/>
          </a:p>
        </p:txBody>
      </p:sp>
      <p:sp>
        <p:nvSpPr>
          <p:cNvPr id="82" name="Shape 82"/>
          <p:cNvSpPr txBox="1">
            <a:spLocks noGrp="1"/>
          </p:cNvSpPr>
          <p:nvPr>
            <p:ph type="dt" idx="10"/>
          </p:nvPr>
        </p:nvSpPr>
        <p:spPr>
          <a:xfrm>
            <a:off x="742950" y="6248400"/>
            <a:ext cx="2063750" cy="457200"/>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83" name="Shape 83"/>
          <p:cNvSpPr txBox="1">
            <a:spLocks noGrp="1"/>
          </p:cNvSpPr>
          <p:nvPr>
            <p:ph type="ftr" idx="11"/>
          </p:nvPr>
        </p:nvSpPr>
        <p:spPr>
          <a:xfrm>
            <a:off x="3384550" y="6248400"/>
            <a:ext cx="3136899" cy="457200"/>
          </a:xfrm>
          <a:prstGeom prst="rect">
            <a:avLst/>
          </a:prstGeom>
          <a:noFill/>
          <a:ln>
            <a:noFill/>
          </a:ln>
        </p:spPr>
        <p:txBody>
          <a:bodyPr lIns="91425" tIns="91425" rIns="91425" bIns="91425" anchor="t" anchorCtr="0"/>
          <a:lstStyle>
            <a:lvl1pPr marL="0" marR="0" indent="0" algn="ctr" rtl="0">
              <a:spcBef>
                <a:spcPts val="0"/>
              </a:spcBef>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84" name="Shape 84"/>
          <p:cNvSpPr txBox="1">
            <a:spLocks noGrp="1"/>
          </p:cNvSpPr>
          <p:nvPr>
            <p:ph type="sldNum" idx="12"/>
          </p:nvPr>
        </p:nvSpPr>
        <p:spPr>
          <a:xfrm>
            <a:off x="7099300" y="6248400"/>
            <a:ext cx="2063750"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baseline="0">
                <a:solidFill>
                  <a:schemeClr val="dk1"/>
                </a:solidFill>
                <a:latin typeface="Times New Roman"/>
                <a:ea typeface="Times New Roman"/>
                <a:cs typeface="Times New Roman"/>
                <a:sym typeface="Times New Roman"/>
              </a:rPr>
              <a:t>‹#›</a:t>
            </a:fld>
            <a:endParaRPr lang="en-US" sz="1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742950" y="609600"/>
            <a:ext cx="8420099" cy="1143000"/>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1pPr>
            <a:lvl2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2pPr>
            <a:lvl3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3pPr>
            <a:lvl4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4pPr>
            <a:lvl5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5pPr>
            <a:lvl6pPr marL="4572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6pPr>
            <a:lvl7pPr marL="9144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7pPr>
            <a:lvl8pPr marL="13716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8pPr>
            <a:lvl9pPr marL="18288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9pPr>
          </a:lstStyle>
          <a:p>
            <a:endParaRPr/>
          </a:p>
        </p:txBody>
      </p:sp>
      <p:sp>
        <p:nvSpPr>
          <p:cNvPr id="10" name="Shape 10"/>
          <p:cNvSpPr txBox="1">
            <a:spLocks noGrp="1"/>
          </p:cNvSpPr>
          <p:nvPr>
            <p:ph type="body" idx="1"/>
          </p:nvPr>
        </p:nvSpPr>
        <p:spPr>
          <a:xfrm>
            <a:off x="742950" y="1981200"/>
            <a:ext cx="8420099" cy="4114800"/>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Times New Roman"/>
              <a:buChar char="•"/>
              <a:defRPr sz="3200" b="0" i="0" u="none" strike="noStrike" cap="none" baseline="0">
                <a:solidFill>
                  <a:schemeClr val="dk1"/>
                </a:solidFill>
                <a:latin typeface="Times New Roman"/>
                <a:ea typeface="Times New Roman"/>
                <a:cs typeface="Times New Roman"/>
                <a:sym typeface="Times New Roman"/>
              </a:defRPr>
            </a:lvl1pPr>
            <a:lvl2pPr marL="742950" marR="0" indent="-107950" algn="l" rtl="0">
              <a:spcBef>
                <a:spcPts val="560"/>
              </a:spcBef>
              <a:spcAft>
                <a:spcPts val="0"/>
              </a:spcAft>
              <a:buClr>
                <a:schemeClr val="dk1"/>
              </a:buClr>
              <a:buFont typeface="Times New Roman"/>
              <a:buChar char="–"/>
              <a:defRPr sz="2800" b="0" i="0" u="none" strike="noStrike" cap="none" baseline="0">
                <a:solidFill>
                  <a:schemeClr val="dk1"/>
                </a:solidFill>
                <a:latin typeface="Times New Roman"/>
                <a:ea typeface="Times New Roman"/>
                <a:cs typeface="Times New Roman"/>
                <a:sym typeface="Times New Roman"/>
              </a:defRPr>
            </a:lvl2pPr>
            <a:lvl3pPr marL="1143000" marR="0" indent="-76200" algn="l" rtl="0">
              <a:spcBef>
                <a:spcPts val="480"/>
              </a:spcBef>
              <a:spcAft>
                <a:spcPts val="0"/>
              </a:spcAft>
              <a:buClr>
                <a:schemeClr val="dk1"/>
              </a:buClr>
              <a:buFont typeface="Times New Roman"/>
              <a:buChar char="•"/>
              <a:defRPr sz="2400" b="0" i="0" u="none" strike="noStrike" cap="none" baseline="0">
                <a:solidFill>
                  <a:schemeClr val="dk1"/>
                </a:solidFill>
                <a:latin typeface="Times New Roman"/>
                <a:ea typeface="Times New Roman"/>
                <a:cs typeface="Times New Roman"/>
                <a:sym typeface="Times New Roman"/>
              </a:defRPr>
            </a:lvl3pPr>
            <a:lvl4pPr marL="1600200" marR="0" indent="-101600" algn="l" rtl="0">
              <a:spcBef>
                <a:spcPts val="400"/>
              </a:spcBef>
              <a:spcAft>
                <a:spcPts val="0"/>
              </a:spcAft>
              <a:buClr>
                <a:schemeClr val="dk1"/>
              </a:buClr>
              <a:buFont typeface="Times New Roman"/>
              <a:buChar char="–"/>
              <a:defRPr sz="2000" b="0" i="0" u="none" strike="noStrike" cap="none" baseline="0">
                <a:solidFill>
                  <a:schemeClr val="dk1"/>
                </a:solidFill>
                <a:latin typeface="Times New Roman"/>
                <a:ea typeface="Times New Roman"/>
                <a:cs typeface="Times New Roman"/>
                <a:sym typeface="Times New Roman"/>
              </a:defRPr>
            </a:lvl4pPr>
            <a:lvl5pPr marL="2057400" marR="0" indent="-101600" algn="l" rtl="0">
              <a:spcBef>
                <a:spcPts val="400"/>
              </a:spcBef>
              <a:spcAft>
                <a:spcPts val="0"/>
              </a:spcAft>
              <a:buClr>
                <a:schemeClr val="dk1"/>
              </a:buClr>
              <a:buFont typeface="Times New Roman"/>
              <a:buChar char="»"/>
              <a:defRPr sz="2000" b="0" i="0" u="none" strike="noStrike" cap="none" baseline="0">
                <a:solidFill>
                  <a:schemeClr val="dk1"/>
                </a:solidFill>
                <a:latin typeface="Times New Roman"/>
                <a:ea typeface="Times New Roman"/>
                <a:cs typeface="Times New Roman"/>
                <a:sym typeface="Times New Roman"/>
              </a:defRPr>
            </a:lvl5pPr>
            <a:lvl6pPr marL="2514600" marR="0" indent="-101600" algn="l" rtl="0">
              <a:spcBef>
                <a:spcPts val="400"/>
              </a:spcBef>
              <a:spcAft>
                <a:spcPts val="0"/>
              </a:spcAft>
              <a:buClr>
                <a:schemeClr val="dk1"/>
              </a:buClr>
              <a:buFont typeface="Times New Roman"/>
              <a:buChar char="»"/>
              <a:defRPr sz="2000" b="0" i="0" u="none" strike="noStrike" cap="none" baseline="0">
                <a:solidFill>
                  <a:schemeClr val="dk1"/>
                </a:solidFill>
                <a:latin typeface="Times New Roman"/>
                <a:ea typeface="Times New Roman"/>
                <a:cs typeface="Times New Roman"/>
                <a:sym typeface="Times New Roman"/>
              </a:defRPr>
            </a:lvl6pPr>
            <a:lvl7pPr marL="2971800" marR="0" indent="-101600" algn="l" rtl="0">
              <a:spcBef>
                <a:spcPts val="400"/>
              </a:spcBef>
              <a:spcAft>
                <a:spcPts val="0"/>
              </a:spcAft>
              <a:buClr>
                <a:schemeClr val="dk1"/>
              </a:buClr>
              <a:buFont typeface="Times New Roman"/>
              <a:buChar char="»"/>
              <a:defRPr sz="2000" b="0" i="0" u="none" strike="noStrike" cap="none" baseline="0">
                <a:solidFill>
                  <a:schemeClr val="dk1"/>
                </a:solidFill>
                <a:latin typeface="Times New Roman"/>
                <a:ea typeface="Times New Roman"/>
                <a:cs typeface="Times New Roman"/>
                <a:sym typeface="Times New Roman"/>
              </a:defRPr>
            </a:lvl7pPr>
            <a:lvl8pPr marL="3429000" marR="0" indent="-101600" algn="l" rtl="0">
              <a:spcBef>
                <a:spcPts val="400"/>
              </a:spcBef>
              <a:spcAft>
                <a:spcPts val="0"/>
              </a:spcAft>
              <a:buClr>
                <a:schemeClr val="dk1"/>
              </a:buClr>
              <a:buFont typeface="Times New Roman"/>
              <a:buChar char="»"/>
              <a:defRPr sz="2000" b="0" i="0" u="none" strike="noStrike" cap="none" baseline="0">
                <a:solidFill>
                  <a:schemeClr val="dk1"/>
                </a:solidFill>
                <a:latin typeface="Times New Roman"/>
                <a:ea typeface="Times New Roman"/>
                <a:cs typeface="Times New Roman"/>
                <a:sym typeface="Times New Roman"/>
              </a:defRPr>
            </a:lvl8pPr>
            <a:lvl9pPr marL="3886200" marR="0" indent="-101600" algn="l" rtl="0">
              <a:spcBef>
                <a:spcPts val="400"/>
              </a:spcBef>
              <a:spcAft>
                <a:spcPts val="0"/>
              </a:spcAft>
              <a:buClr>
                <a:schemeClr val="dk1"/>
              </a:buClr>
              <a:buFont typeface="Times New Roman"/>
              <a:buChar char="»"/>
              <a:defRPr sz="20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1" name="Shape 11"/>
          <p:cNvSpPr txBox="1">
            <a:spLocks noGrp="1"/>
          </p:cNvSpPr>
          <p:nvPr>
            <p:ph type="dt" idx="10"/>
          </p:nvPr>
        </p:nvSpPr>
        <p:spPr>
          <a:xfrm>
            <a:off x="742950" y="6248400"/>
            <a:ext cx="2063750" cy="457200"/>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2" name="Shape 12"/>
          <p:cNvSpPr txBox="1">
            <a:spLocks noGrp="1"/>
          </p:cNvSpPr>
          <p:nvPr>
            <p:ph type="ftr" idx="11"/>
          </p:nvPr>
        </p:nvSpPr>
        <p:spPr>
          <a:xfrm>
            <a:off x="3384550" y="6248400"/>
            <a:ext cx="3136899" cy="457200"/>
          </a:xfrm>
          <a:prstGeom prst="rect">
            <a:avLst/>
          </a:prstGeom>
          <a:noFill/>
          <a:ln>
            <a:noFill/>
          </a:ln>
        </p:spPr>
        <p:txBody>
          <a:bodyPr lIns="91425" tIns="91425" rIns="91425" bIns="91425" anchor="t" anchorCtr="0"/>
          <a:lstStyle>
            <a:lvl1pPr marL="0" marR="0" indent="0" algn="ctr" rtl="0">
              <a:spcBef>
                <a:spcPts val="0"/>
              </a:spcBef>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spcBef>
                <a:spcPts val="0"/>
              </a:spcBef>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3" name="Shape 13"/>
          <p:cNvSpPr txBox="1">
            <a:spLocks noGrp="1"/>
          </p:cNvSpPr>
          <p:nvPr>
            <p:ph type="sldNum" idx="12"/>
          </p:nvPr>
        </p:nvSpPr>
        <p:spPr>
          <a:xfrm>
            <a:off x="7099300" y="6248400"/>
            <a:ext cx="2063750"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baseline="0">
                <a:solidFill>
                  <a:schemeClr val="dk1"/>
                </a:solidFill>
                <a:latin typeface="Times New Roman"/>
                <a:ea typeface="Times New Roman"/>
                <a:cs typeface="Times New Roman"/>
                <a:sym typeface="Times New Roman"/>
              </a:rPr>
              <a:t>‹#›</a:t>
            </a:fld>
            <a:endParaRPr lang="en-US" sz="1400" b="0" i="0" u="none" strike="noStrike" cap="none" baseline="0">
              <a:solidFill>
                <a:schemeClr val="dk1"/>
              </a:solidFill>
              <a:latin typeface="Times New Roman"/>
              <a:ea typeface="Times New Roman"/>
              <a:cs typeface="Times New Roman"/>
              <a:sym typeface="Times New Roman"/>
            </a:endParaRPr>
          </a:p>
        </p:txBody>
      </p:sp>
      <p:sp>
        <p:nvSpPr>
          <p:cNvPr id="14" name="Shape 14"/>
          <p:cNvSpPr txBox="1"/>
          <p:nvPr/>
        </p:nvSpPr>
        <p:spPr>
          <a:xfrm rot="5400000">
            <a:off x="6626224" y="3662363"/>
            <a:ext cx="5473700" cy="68579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2600" b="0" i="0" u="none" strike="noStrike" cap="none" baseline="0">
                <a:solidFill>
                  <a:srgbClr val="800080"/>
                </a:solidFill>
                <a:latin typeface="Cabin"/>
                <a:ea typeface="Cabin"/>
                <a:cs typeface="Cabin"/>
                <a:sym typeface="Cabin"/>
              </a:rPr>
              <a:t>european capacity building initiative ecbi</a:t>
            </a:r>
          </a:p>
        </p:txBody>
      </p:sp>
      <p:pic>
        <p:nvPicPr>
          <p:cNvPr id="15" name="Shape 15"/>
          <p:cNvPicPr preferRelativeResize="0"/>
          <p:nvPr/>
        </p:nvPicPr>
        <p:blipFill rotWithShape="1">
          <a:blip r:embed="rId5">
            <a:alphaModFix/>
          </a:blip>
          <a:srcRect r="1464" b="1464"/>
          <a:stretch/>
        </p:blipFill>
        <p:spPr>
          <a:xfrm>
            <a:off x="8699500" y="188913"/>
            <a:ext cx="968374" cy="96837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7" r:id="rId2"/>
    <p:sldLayoutId id="2147483658" r:id="rId3"/>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p:nvPr/>
        </p:nvSpPr>
        <p:spPr>
          <a:xfrm>
            <a:off x="0" y="0"/>
            <a:ext cx="9906000" cy="6858000"/>
          </a:xfrm>
          <a:prstGeom prst="rect">
            <a:avLst/>
          </a:prstGeom>
          <a:solidFill>
            <a:schemeClr val="lt1"/>
          </a:solidFill>
          <a:ln w="9525" cap="flat" cmpd="sng">
            <a:solidFill>
              <a:srgbClr val="FF00FF"/>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4000" b="0" i="0" u="none" strike="noStrike" cap="none" baseline="0">
              <a:solidFill>
                <a:srgbClr val="000099"/>
              </a:solidFill>
              <a:latin typeface="Cabin"/>
              <a:ea typeface="Cabin"/>
              <a:cs typeface="Cabin"/>
              <a:sym typeface="Cabin"/>
            </a:endParaRPr>
          </a:p>
        </p:txBody>
      </p:sp>
      <p:sp>
        <p:nvSpPr>
          <p:cNvPr id="87" name="Shape 87"/>
          <p:cNvSpPr txBox="1"/>
          <p:nvPr/>
        </p:nvSpPr>
        <p:spPr>
          <a:xfrm>
            <a:off x="1747838" y="3213100"/>
            <a:ext cx="7561261" cy="193899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3200" dirty="0" smtClean="0">
                <a:solidFill>
                  <a:srgbClr val="660066"/>
                </a:solidFill>
                <a:latin typeface="Cabin"/>
                <a:ea typeface="Cabin"/>
                <a:cs typeface="Cabin"/>
                <a:sym typeface="Cabin"/>
              </a:rPr>
              <a:t>Loss and damage in the new agreement</a:t>
            </a:r>
            <a:endParaRPr lang="en-US" sz="3200" dirty="0">
              <a:solidFill>
                <a:srgbClr val="660066"/>
              </a:solidFill>
              <a:latin typeface="Cabin"/>
              <a:ea typeface="Cabin"/>
              <a:cs typeface="Cabin"/>
              <a:sym typeface="Cabin"/>
            </a:endParaRPr>
          </a:p>
          <a:p>
            <a:pPr marL="0" marR="0" lvl="0" indent="0" algn="l" rtl="0">
              <a:spcBef>
                <a:spcPts val="0"/>
              </a:spcBef>
              <a:spcAft>
                <a:spcPts val="0"/>
              </a:spcAft>
              <a:buNone/>
            </a:pPr>
            <a:endParaRPr sz="2400" b="0" i="0" u="none" strike="noStrike" cap="none" baseline="0" dirty="0">
              <a:solidFill>
                <a:srgbClr val="660066"/>
              </a:solidFill>
              <a:latin typeface="Cabin"/>
              <a:ea typeface="Cabin"/>
              <a:cs typeface="Cabin"/>
              <a:sym typeface="Cabin"/>
            </a:endParaRPr>
          </a:p>
          <a:p>
            <a:pPr marL="0" marR="0" lvl="0" indent="0" algn="l" rtl="0">
              <a:spcBef>
                <a:spcPts val="0"/>
              </a:spcBef>
              <a:spcAft>
                <a:spcPts val="0"/>
              </a:spcAft>
              <a:buSzPct val="25000"/>
              <a:buNone/>
            </a:pPr>
            <a:r>
              <a:rPr lang="en-US" sz="2000" b="1" dirty="0" smtClean="0">
                <a:solidFill>
                  <a:srgbClr val="660066"/>
                </a:solidFill>
                <a:latin typeface="Cabin"/>
                <a:ea typeface="Cabin"/>
                <a:cs typeface="Cabin"/>
                <a:sym typeface="Cabin"/>
              </a:rPr>
              <a:t>Erin Roberts and </a:t>
            </a:r>
            <a:r>
              <a:rPr lang="en-US" sz="2000" b="1" dirty="0" err="1" smtClean="0">
                <a:solidFill>
                  <a:srgbClr val="660066"/>
                </a:solidFill>
                <a:latin typeface="Cabin"/>
                <a:ea typeface="Cabin"/>
                <a:cs typeface="Cabin"/>
                <a:sym typeface="Cabin"/>
              </a:rPr>
              <a:t>Saleemul</a:t>
            </a:r>
            <a:r>
              <a:rPr lang="en-US" sz="2000" b="1" dirty="0" smtClean="0">
                <a:solidFill>
                  <a:srgbClr val="660066"/>
                </a:solidFill>
                <a:latin typeface="Cabin"/>
                <a:ea typeface="Cabin"/>
                <a:cs typeface="Cabin"/>
                <a:sym typeface="Cabin"/>
              </a:rPr>
              <a:t> </a:t>
            </a:r>
            <a:r>
              <a:rPr lang="en-US" sz="2000" b="1" dirty="0" err="1" smtClean="0">
                <a:solidFill>
                  <a:srgbClr val="660066"/>
                </a:solidFill>
                <a:latin typeface="Cabin"/>
                <a:ea typeface="Cabin"/>
                <a:cs typeface="Cabin"/>
                <a:sym typeface="Cabin"/>
              </a:rPr>
              <a:t>Huq</a:t>
            </a:r>
            <a:r>
              <a:rPr lang="en-US" sz="2000" b="1" dirty="0" smtClean="0">
                <a:solidFill>
                  <a:srgbClr val="660066"/>
                </a:solidFill>
                <a:latin typeface="Cabin"/>
                <a:ea typeface="Cabin"/>
                <a:cs typeface="Cabin"/>
                <a:sym typeface="Cabin"/>
              </a:rPr>
              <a:t> </a:t>
            </a:r>
          </a:p>
          <a:p>
            <a:pPr marL="0" marR="0" lvl="0" indent="0" algn="l" rtl="0">
              <a:spcBef>
                <a:spcPts val="0"/>
              </a:spcBef>
              <a:spcAft>
                <a:spcPts val="0"/>
              </a:spcAft>
              <a:buSzPct val="25000"/>
              <a:buNone/>
            </a:pPr>
            <a:r>
              <a:rPr lang="en-US" sz="2000" b="1" i="0" u="none" strike="noStrike" cap="none" baseline="0" dirty="0" smtClean="0">
                <a:solidFill>
                  <a:srgbClr val="660066"/>
                </a:solidFill>
                <a:latin typeface="Cabin"/>
                <a:ea typeface="Cabin"/>
                <a:cs typeface="Cabin"/>
                <a:sym typeface="Cabin"/>
              </a:rPr>
              <a:t>International Centre for Climate Change and Development </a:t>
            </a:r>
            <a:endParaRPr lang="en-US" sz="2000" b="1" i="0" u="none" strike="noStrike" cap="none" baseline="0" dirty="0">
              <a:solidFill>
                <a:srgbClr val="660066"/>
              </a:solidFill>
              <a:latin typeface="Cabin"/>
              <a:ea typeface="Cabin"/>
              <a:cs typeface="Cabin"/>
              <a:sym typeface="Cabin"/>
            </a:endParaRPr>
          </a:p>
        </p:txBody>
      </p:sp>
      <p:sp>
        <p:nvSpPr>
          <p:cNvPr id="88" name="Shape 88"/>
          <p:cNvSpPr/>
          <p:nvPr/>
        </p:nvSpPr>
        <p:spPr>
          <a:xfrm>
            <a:off x="0" y="0"/>
            <a:ext cx="1209675" cy="6858000"/>
          </a:xfrm>
          <a:prstGeom prst="rect">
            <a:avLst/>
          </a:prstGeom>
          <a:solidFill>
            <a:srgbClr val="660066"/>
          </a:solidFill>
          <a:ln w="9525" cap="flat" cmpd="sng">
            <a:solidFill>
              <a:srgbClr val="660066"/>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89" name="Shape 89"/>
          <p:cNvSpPr/>
          <p:nvPr/>
        </p:nvSpPr>
        <p:spPr>
          <a:xfrm>
            <a:off x="0" y="0"/>
            <a:ext cx="1116012" cy="6858000"/>
          </a:xfrm>
          <a:prstGeom prst="rect">
            <a:avLst/>
          </a:prstGeom>
          <a:gradFill>
            <a:gsLst>
              <a:gs pos="0">
                <a:srgbClr val="660066"/>
              </a:gs>
              <a:gs pos="50000">
                <a:srgbClr val="2F002F"/>
              </a:gs>
              <a:gs pos="100000">
                <a:srgbClr val="660066"/>
              </a:gs>
            </a:gsLst>
            <a:lin ang="0" scaled="0"/>
          </a:gradFill>
          <a:ln w="9525" cap="flat" cmpd="sng">
            <a:solidFill>
              <a:srgbClr val="660066"/>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p:txBody>
      </p:sp>
      <p:sp>
        <p:nvSpPr>
          <p:cNvPr id="90" name="Shape 90"/>
          <p:cNvSpPr txBox="1"/>
          <p:nvPr/>
        </p:nvSpPr>
        <p:spPr>
          <a:xfrm rot="5400000">
            <a:off x="-2814637" y="2933700"/>
            <a:ext cx="6858000" cy="990599"/>
          </a:xfrm>
          <a:prstGeom prst="rect">
            <a:avLst/>
          </a:prstGeom>
          <a:noFill/>
          <a:ln>
            <a:noFill/>
          </a:ln>
        </p:spPr>
        <p:txBody>
          <a:bodyPr lIns="91425" tIns="45700" rIns="91425" bIns="45700" anchor="t" anchorCtr="0">
            <a:noAutofit/>
          </a:bodyPr>
          <a:lstStyle/>
          <a:p>
            <a:pPr marL="0" marR="0" lvl="0" indent="88900" algn="l" rtl="0">
              <a:spcBef>
                <a:spcPts val="0"/>
              </a:spcBef>
              <a:spcAft>
                <a:spcPts val="0"/>
              </a:spcAft>
              <a:buSzPct val="25000"/>
              <a:buNone/>
            </a:pPr>
            <a:r>
              <a:rPr lang="en-US" sz="3500" b="0" i="0" u="none" strike="noStrike" cap="none" baseline="0">
                <a:solidFill>
                  <a:schemeClr val="lt1"/>
                </a:solidFill>
                <a:latin typeface="Cabin"/>
                <a:ea typeface="Cabin"/>
                <a:cs typeface="Cabin"/>
                <a:sym typeface="Cabin"/>
              </a:rPr>
              <a:t>european capacity building initiative</a:t>
            </a:r>
          </a:p>
          <a:p>
            <a:pPr marL="0" marR="0" lvl="0" indent="88900" algn="l" rtl="0">
              <a:spcBef>
                <a:spcPts val="0"/>
              </a:spcBef>
              <a:spcAft>
                <a:spcPts val="0"/>
              </a:spcAft>
              <a:buSzPct val="25000"/>
              <a:buNone/>
            </a:pPr>
            <a:r>
              <a:rPr lang="en-US" sz="2400" b="0" i="0" u="none" strike="noStrike" cap="none" baseline="0">
                <a:solidFill>
                  <a:schemeClr val="lt1"/>
                </a:solidFill>
                <a:latin typeface="Cabin"/>
                <a:ea typeface="Cabin"/>
                <a:cs typeface="Cabin"/>
                <a:sym typeface="Cabin"/>
              </a:rPr>
              <a:t>initiative européenne de renforcement des capacités</a:t>
            </a:r>
          </a:p>
        </p:txBody>
      </p:sp>
      <p:sp>
        <p:nvSpPr>
          <p:cNvPr id="91" name="Shape 91"/>
          <p:cNvSpPr txBox="1"/>
          <p:nvPr/>
        </p:nvSpPr>
        <p:spPr>
          <a:xfrm>
            <a:off x="1244600" y="803275"/>
            <a:ext cx="8661400" cy="1311275"/>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8000" b="0" i="0" u="none" strike="noStrike" cap="none" baseline="0">
                <a:solidFill>
                  <a:srgbClr val="660066"/>
                </a:solidFill>
                <a:latin typeface="Cabin"/>
                <a:ea typeface="Cabin"/>
                <a:cs typeface="Cabin"/>
                <a:sym typeface="Cabin"/>
              </a:rPr>
              <a:t>	ecbi</a:t>
            </a:r>
            <a:r>
              <a:rPr lang="en-US" sz="5400" b="0" i="0" u="none" strike="noStrike" cap="none" baseline="0">
                <a:solidFill>
                  <a:srgbClr val="660066"/>
                </a:solidFill>
                <a:latin typeface="Cabin"/>
                <a:ea typeface="Cabin"/>
                <a:cs typeface="Cabin"/>
                <a:sym typeface="Cabin"/>
              </a:rPr>
              <a:t>	</a:t>
            </a:r>
          </a:p>
        </p:txBody>
      </p:sp>
      <p:pic>
        <p:nvPicPr>
          <p:cNvPr id="92" name="Shape 92"/>
          <p:cNvPicPr preferRelativeResize="0"/>
          <p:nvPr/>
        </p:nvPicPr>
        <p:blipFill rotWithShape="1">
          <a:blip r:embed="rId3">
            <a:alphaModFix/>
          </a:blip>
          <a:srcRect r="1464" b="1464"/>
          <a:stretch/>
        </p:blipFill>
        <p:spPr>
          <a:xfrm>
            <a:off x="7691438" y="325437"/>
            <a:ext cx="1546225" cy="1546225"/>
          </a:xfrm>
          <a:prstGeom prst="rect">
            <a:avLst/>
          </a:prstGeom>
          <a:noFill/>
          <a:ln>
            <a:noFill/>
          </a:ln>
        </p:spPr>
      </p:pic>
      <p:sp>
        <p:nvSpPr>
          <p:cNvPr id="93" name="Shape 93"/>
          <p:cNvSpPr/>
          <p:nvPr/>
        </p:nvSpPr>
        <p:spPr>
          <a:xfrm>
            <a:off x="1749425" y="5695950"/>
            <a:ext cx="7488238" cy="9017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lang="en-US" sz="1600" b="0" i="0" u="none" strike="noStrike" cap="none" baseline="0" dirty="0">
              <a:solidFill>
                <a:srgbClr val="660066"/>
              </a:solidFill>
              <a:latin typeface="Cabin"/>
              <a:ea typeface="Cabin"/>
              <a:cs typeface="Cabin"/>
              <a:sym typeface="Cabin"/>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Defining loss and damage</a:t>
            </a:r>
            <a:endParaRPr lang="en-US" b="1"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At the </a:t>
            </a:r>
            <a:r>
              <a:rPr lang="en-US" b="1" dirty="0" smtClean="0"/>
              <a:t>global level</a:t>
            </a:r>
            <a:r>
              <a:rPr lang="en-US" dirty="0" smtClean="0"/>
              <a:t>: the impacts of climate change that are not entirely addressed by mitigation and adaptation (</a:t>
            </a:r>
            <a:r>
              <a:rPr lang="en-US" dirty="0" err="1" smtClean="0"/>
              <a:t>Kreft</a:t>
            </a:r>
            <a:r>
              <a:rPr lang="en-US" dirty="0" smtClean="0"/>
              <a:t> et al.; 2013; Roberts et al., 2014) </a:t>
            </a:r>
          </a:p>
          <a:p>
            <a:pPr marL="0" indent="0">
              <a:buNone/>
            </a:pPr>
            <a:endParaRPr lang="en-US" dirty="0"/>
          </a:p>
          <a:p>
            <a:pPr marL="0" indent="0">
              <a:buNone/>
            </a:pPr>
            <a:r>
              <a:rPr lang="en-US" dirty="0" smtClean="0"/>
              <a:t>At the </a:t>
            </a:r>
            <a:r>
              <a:rPr lang="en-US" b="1" dirty="0" smtClean="0"/>
              <a:t>local level</a:t>
            </a:r>
            <a:r>
              <a:rPr lang="en-US" dirty="0" smtClean="0"/>
              <a:t>: the impacts of climate change that households and communities cannot adapt to or cope with (Warner et al., 2012) </a:t>
            </a:r>
          </a:p>
          <a:p>
            <a:pPr marL="0" indent="0">
              <a:buNone/>
            </a:pPr>
            <a:endParaRPr lang="en-US" dirty="0"/>
          </a:p>
          <a:p>
            <a:pPr marL="0" indent="0">
              <a:buNone/>
            </a:pPr>
            <a:r>
              <a:rPr lang="en-US" dirty="0" smtClean="0"/>
              <a:t>Loss and damage can be </a:t>
            </a:r>
            <a:r>
              <a:rPr lang="en-US" b="1" dirty="0" smtClean="0"/>
              <a:t>avoided</a:t>
            </a:r>
            <a:r>
              <a:rPr lang="en-US" dirty="0" smtClean="0"/>
              <a:t> through mitigation and adaptation,  </a:t>
            </a:r>
            <a:r>
              <a:rPr lang="en-US" b="1" dirty="0" err="1" smtClean="0"/>
              <a:t>unavoided</a:t>
            </a:r>
            <a:r>
              <a:rPr lang="en-US" dirty="0"/>
              <a:t> </a:t>
            </a:r>
            <a:r>
              <a:rPr lang="en-US" dirty="0" smtClean="0"/>
              <a:t>through a lack of mitigation and adaptation efforts and </a:t>
            </a:r>
            <a:r>
              <a:rPr lang="en-US" b="1" dirty="0" smtClean="0"/>
              <a:t>unavoidable</a:t>
            </a:r>
            <a:r>
              <a:rPr lang="en-US" dirty="0" smtClean="0"/>
              <a:t> such as slow onset processes like sea level rise (</a:t>
            </a:r>
            <a:r>
              <a:rPr lang="en-US" dirty="0" err="1" smtClean="0"/>
              <a:t>Verheyen</a:t>
            </a:r>
            <a:r>
              <a:rPr lang="en-US" dirty="0" smtClean="0"/>
              <a:t>, 2012)</a:t>
            </a:r>
            <a:endParaRPr lang="en-US" dirty="0"/>
          </a:p>
        </p:txBody>
      </p:sp>
    </p:spTree>
    <p:extLst>
      <p:ext uri="{BB962C8B-B14F-4D97-AF65-F5344CB8AC3E}">
        <p14:creationId xmlns:p14="http://schemas.microsoft.com/office/powerpoint/2010/main" val="318539794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story so far . . . </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1991</a:t>
            </a:r>
            <a:r>
              <a:rPr lang="en-US" dirty="0" smtClean="0"/>
              <a:t>: AOSIS proposes an international risk pool to compensate SIDS for the consequences of SLR</a:t>
            </a:r>
          </a:p>
          <a:p>
            <a:pPr marL="0" indent="0">
              <a:buNone/>
            </a:pPr>
            <a:r>
              <a:rPr lang="en-US" b="1" dirty="0" smtClean="0"/>
              <a:t>2007</a:t>
            </a:r>
            <a:r>
              <a:rPr lang="en-US" dirty="0" smtClean="0"/>
              <a:t>: L&amp;D mentioned for the first time in the Bali Action Plan </a:t>
            </a:r>
          </a:p>
          <a:p>
            <a:pPr marL="0" indent="0">
              <a:buNone/>
            </a:pPr>
            <a:r>
              <a:rPr lang="en-US" b="1" dirty="0" smtClean="0"/>
              <a:t>2010</a:t>
            </a:r>
            <a:r>
              <a:rPr lang="en-US" dirty="0" smtClean="0"/>
              <a:t>: Work </a:t>
            </a:r>
            <a:r>
              <a:rPr lang="en-US" dirty="0" err="1" smtClean="0"/>
              <a:t>Programme</a:t>
            </a:r>
            <a:r>
              <a:rPr lang="en-US" dirty="0" smtClean="0"/>
              <a:t> on Loss and Damage created under the Cancun Adaptation Framework </a:t>
            </a:r>
          </a:p>
          <a:p>
            <a:pPr marL="0" indent="0">
              <a:buNone/>
            </a:pPr>
            <a:r>
              <a:rPr lang="en-US" b="1" dirty="0" smtClean="0"/>
              <a:t>2013</a:t>
            </a:r>
            <a:r>
              <a:rPr lang="en-US" dirty="0" smtClean="0"/>
              <a:t>: Warsaw international mechanism on loss and damage established, also under the Cancun Adaptation Framework </a:t>
            </a:r>
            <a:endParaRPr lang="en-US" dirty="0"/>
          </a:p>
        </p:txBody>
      </p:sp>
    </p:spTree>
    <p:extLst>
      <p:ext uri="{BB962C8B-B14F-4D97-AF65-F5344CB8AC3E}">
        <p14:creationId xmlns:p14="http://schemas.microsoft.com/office/powerpoint/2010/main" val="28640408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should loss and damage be addressed in the new agreement?</a:t>
            </a:r>
            <a:endParaRPr lang="en-US" b="1" dirty="0"/>
          </a:p>
        </p:txBody>
      </p:sp>
      <p:sp>
        <p:nvSpPr>
          <p:cNvPr id="3" name="Content Placeholder 2"/>
          <p:cNvSpPr>
            <a:spLocks noGrp="1"/>
          </p:cNvSpPr>
          <p:nvPr>
            <p:ph idx="1"/>
          </p:nvPr>
        </p:nvSpPr>
        <p:spPr/>
        <p:txBody>
          <a:bodyPr>
            <a:normAutofit fontScale="62500" lnSpcReduction="20000"/>
          </a:bodyPr>
          <a:lstStyle/>
          <a:p>
            <a:pPr marL="203200" indent="0">
              <a:buNone/>
            </a:pPr>
            <a:r>
              <a:rPr lang="en-US" sz="4600" b="1" dirty="0" smtClean="0"/>
              <a:t>On the ground realities: L&amp;D is happening now . . .</a:t>
            </a:r>
          </a:p>
          <a:p>
            <a:r>
              <a:rPr lang="en-US" b="1" dirty="0" smtClean="0"/>
              <a:t>Bangladesh</a:t>
            </a:r>
            <a:r>
              <a:rPr lang="en-US" dirty="0" smtClean="0"/>
              <a:t>: Salinization resulting from a combination of sea level rise and cyclones in 2009 and 2011 has resulted in a loss of 1.9 million in reduced rice yield in four villages in Khulna, coastal Bangladesh </a:t>
            </a:r>
          </a:p>
          <a:p>
            <a:r>
              <a:rPr lang="en-US" b="1" dirty="0" smtClean="0"/>
              <a:t>The Gambia</a:t>
            </a:r>
            <a:r>
              <a:rPr lang="en-US" dirty="0" smtClean="0"/>
              <a:t>:  Following a drought in the North Bank Region 63 percent of those surveyed had reduced their food consumption from three to two meals a day </a:t>
            </a:r>
          </a:p>
          <a:p>
            <a:r>
              <a:rPr lang="en-US" b="1" dirty="0" smtClean="0"/>
              <a:t>Ethiopia</a:t>
            </a:r>
            <a:r>
              <a:rPr lang="en-US" dirty="0" smtClean="0"/>
              <a:t>: Following a flood in 2007 in the </a:t>
            </a:r>
            <a:r>
              <a:rPr lang="en-US" dirty="0" err="1" smtClean="0"/>
              <a:t>Gambella</a:t>
            </a:r>
            <a:r>
              <a:rPr lang="en-US" dirty="0" smtClean="0"/>
              <a:t> region 94 percent of those surveyed experienced severe damage to crops or lost them entirely while 51 percent lost livestock – which led to higher food prices </a:t>
            </a:r>
          </a:p>
          <a:p>
            <a:pPr marL="203200" indent="0">
              <a:buNone/>
            </a:pPr>
            <a:endParaRPr lang="en-US" dirty="0"/>
          </a:p>
        </p:txBody>
      </p:sp>
    </p:spTree>
    <p:extLst>
      <p:ext uri="{BB962C8B-B14F-4D97-AF65-F5344CB8AC3E}">
        <p14:creationId xmlns:p14="http://schemas.microsoft.com/office/powerpoint/2010/main" val="12870237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668" y="609600"/>
            <a:ext cx="8697382" cy="1143000"/>
          </a:xfrm>
        </p:spPr>
        <p:txBody>
          <a:bodyPr/>
          <a:lstStyle/>
          <a:p>
            <a:r>
              <a:rPr lang="en-US" b="1" dirty="0" smtClean="0"/>
              <a:t>Why should loss and damage be addressed in the new agreement? </a:t>
            </a:r>
            <a:endParaRPr lang="en-US" b="1" dirty="0"/>
          </a:p>
        </p:txBody>
      </p:sp>
      <p:sp>
        <p:nvSpPr>
          <p:cNvPr id="3" name="Content Placeholder 2"/>
          <p:cNvSpPr>
            <a:spLocks noGrp="1"/>
          </p:cNvSpPr>
          <p:nvPr>
            <p:ph idx="1"/>
          </p:nvPr>
        </p:nvSpPr>
        <p:spPr/>
        <p:txBody>
          <a:bodyPr>
            <a:normAutofit fontScale="62500" lnSpcReduction="20000"/>
          </a:bodyPr>
          <a:lstStyle/>
          <a:p>
            <a:pPr marL="203200" indent="0">
              <a:buNone/>
            </a:pPr>
            <a:r>
              <a:rPr lang="en-US" sz="5100" b="1" dirty="0" smtClean="0"/>
              <a:t>What the science says . . . </a:t>
            </a:r>
          </a:p>
          <a:p>
            <a:r>
              <a:rPr lang="en-US" dirty="0"/>
              <a:t>There is </a:t>
            </a:r>
            <a:r>
              <a:rPr lang="en-US" b="1" dirty="0"/>
              <a:t>still a window for keeping warming below the 2°C  </a:t>
            </a:r>
            <a:r>
              <a:rPr lang="en-US" dirty="0"/>
              <a:t>climate change but this will require substantial and sustained reductions in GHG </a:t>
            </a:r>
            <a:r>
              <a:rPr lang="en-US" dirty="0" smtClean="0"/>
              <a:t>emissions</a:t>
            </a:r>
          </a:p>
          <a:p>
            <a:endParaRPr lang="en-US" dirty="0"/>
          </a:p>
          <a:p>
            <a:r>
              <a:rPr lang="en-US" dirty="0" smtClean="0"/>
              <a:t>As the magnitude of warming increases so does the risk of abrupt or irreversible changes in socio-ecological systems</a:t>
            </a:r>
          </a:p>
          <a:p>
            <a:pPr marL="203200" indent="0">
              <a:buNone/>
            </a:pPr>
            <a:endParaRPr lang="en-US" dirty="0" smtClean="0"/>
          </a:p>
          <a:p>
            <a:r>
              <a:rPr lang="en-US" dirty="0" smtClean="0"/>
              <a:t>Even if GHG emissions were stopped today the impacts of anthropogenic climate change would continue for centuries</a:t>
            </a:r>
          </a:p>
          <a:p>
            <a:pPr marL="203200" indent="0">
              <a:buNone/>
            </a:pPr>
            <a:endParaRPr lang="en-US" dirty="0" smtClean="0"/>
          </a:p>
          <a:p>
            <a:r>
              <a:rPr lang="en-US" b="1" dirty="0" smtClean="0"/>
              <a:t>Limits to adaptation: </a:t>
            </a:r>
            <a:r>
              <a:rPr lang="en-US" dirty="0" smtClean="0"/>
              <a:t>Even with high levels of adaptation there will be residual impacts of climate change </a:t>
            </a:r>
          </a:p>
          <a:p>
            <a:endParaRPr lang="en-US" dirty="0" smtClean="0"/>
          </a:p>
        </p:txBody>
      </p:sp>
    </p:spTree>
    <p:extLst>
      <p:ext uri="{BB962C8B-B14F-4D97-AF65-F5344CB8AC3E}">
        <p14:creationId xmlns:p14="http://schemas.microsoft.com/office/powerpoint/2010/main" val="2042026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2" y="508000"/>
            <a:ext cx="8551332" cy="1244600"/>
          </a:xfrm>
        </p:spPr>
        <p:txBody>
          <a:bodyPr>
            <a:normAutofit fontScale="90000"/>
          </a:bodyPr>
          <a:lstStyle/>
          <a:p>
            <a:r>
              <a:rPr lang="en-US" b="1" dirty="0" smtClean="0"/>
              <a:t>What is needed in the new agreement to meet th</a:t>
            </a:r>
            <a:r>
              <a:rPr lang="en-US" b="1" dirty="0" smtClean="0"/>
              <a:t>e needs of developing countries</a:t>
            </a:r>
            <a:r>
              <a:rPr lang="en-US" b="1" dirty="0" smtClean="0"/>
              <a:t>? </a:t>
            </a:r>
            <a:endParaRPr lang="en-US" b="1" dirty="0"/>
          </a:p>
        </p:txBody>
      </p:sp>
      <p:sp>
        <p:nvSpPr>
          <p:cNvPr id="3" name="Content Placeholder 2"/>
          <p:cNvSpPr>
            <a:spLocks noGrp="1"/>
          </p:cNvSpPr>
          <p:nvPr>
            <p:ph idx="1"/>
          </p:nvPr>
        </p:nvSpPr>
        <p:spPr>
          <a:xfrm>
            <a:off x="742950" y="2201332"/>
            <a:ext cx="8420099" cy="3894667"/>
          </a:xfrm>
        </p:spPr>
        <p:txBody>
          <a:bodyPr>
            <a:normAutofit/>
          </a:bodyPr>
          <a:lstStyle/>
          <a:p>
            <a:r>
              <a:rPr lang="en-US" dirty="0" smtClean="0"/>
              <a:t> Assurance </a:t>
            </a:r>
            <a:r>
              <a:rPr lang="en-US" dirty="0"/>
              <a:t>that L&amp;D will be addressed in 2020 and beyond </a:t>
            </a:r>
            <a:endParaRPr lang="en-US" dirty="0" smtClean="0"/>
          </a:p>
          <a:p>
            <a:r>
              <a:rPr lang="en-US" dirty="0" smtClean="0"/>
              <a:t> Means </a:t>
            </a:r>
            <a:r>
              <a:rPr lang="en-US" dirty="0" smtClean="0"/>
              <a:t>of implementation for the development </a:t>
            </a:r>
            <a:r>
              <a:rPr lang="en-US" dirty="0"/>
              <a:t>and implementation of approaches to address L&amp;</a:t>
            </a:r>
            <a:r>
              <a:rPr lang="en-US" dirty="0" smtClean="0"/>
              <a:t>D</a:t>
            </a:r>
          </a:p>
          <a:p>
            <a:r>
              <a:rPr lang="en-US" dirty="0"/>
              <a:t> A process to better understand how permanent losses can be addressed </a:t>
            </a:r>
            <a:endParaRPr lang="en-US" dirty="0"/>
          </a:p>
          <a:p>
            <a:pPr lvl="1"/>
            <a:endParaRPr lang="en-US" dirty="0" smtClean="0"/>
          </a:p>
        </p:txBody>
      </p:sp>
    </p:spTree>
    <p:extLst>
      <p:ext uri="{BB962C8B-B14F-4D97-AF65-F5344CB8AC3E}">
        <p14:creationId xmlns:p14="http://schemas.microsoft.com/office/powerpoint/2010/main" val="24053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321184"/>
            <a:ext cx="8420099" cy="905154"/>
          </a:xfrm>
        </p:spPr>
        <p:txBody>
          <a:bodyPr/>
          <a:lstStyle/>
          <a:p>
            <a:r>
              <a:rPr lang="en-US" b="1" dirty="0" smtClean="0"/>
              <a:t>The state of play </a:t>
            </a:r>
            <a:endParaRPr lang="en-US" b="1" dirty="0"/>
          </a:p>
        </p:txBody>
      </p:sp>
      <p:sp>
        <p:nvSpPr>
          <p:cNvPr id="3" name="Content Placeholder 2"/>
          <p:cNvSpPr>
            <a:spLocks noGrp="1"/>
          </p:cNvSpPr>
          <p:nvPr>
            <p:ph idx="1"/>
          </p:nvPr>
        </p:nvSpPr>
        <p:spPr>
          <a:xfrm>
            <a:off x="495299" y="1226338"/>
            <a:ext cx="9167547" cy="5270331"/>
          </a:xfrm>
        </p:spPr>
        <p:txBody>
          <a:bodyPr>
            <a:normAutofit fontScale="70000" lnSpcReduction="20000"/>
          </a:bodyPr>
          <a:lstStyle/>
          <a:p>
            <a:pPr marL="0" indent="0">
              <a:buNone/>
            </a:pPr>
            <a:r>
              <a:rPr lang="en-US" sz="4400" b="1" dirty="0" smtClean="0"/>
              <a:t>G77 and China:</a:t>
            </a:r>
          </a:p>
          <a:p>
            <a:pPr marL="0" indent="0">
              <a:buNone/>
            </a:pPr>
            <a:r>
              <a:rPr lang="en-US" sz="3600" dirty="0" smtClean="0"/>
              <a:t>Loss and damage must be addressed in the agreement:  </a:t>
            </a:r>
          </a:p>
          <a:p>
            <a:r>
              <a:rPr lang="en-US" sz="3600" dirty="0" smtClean="0"/>
              <a:t> Acknowledgement of the </a:t>
            </a:r>
            <a:r>
              <a:rPr lang="en-US" sz="3600" b="1" dirty="0" smtClean="0"/>
              <a:t>relationship between mitigation, adaptation and L&amp;D </a:t>
            </a:r>
            <a:endParaRPr lang="en-US" sz="3600" b="1" dirty="0"/>
          </a:p>
          <a:p>
            <a:r>
              <a:rPr lang="en-US" sz="3600" dirty="0" smtClean="0"/>
              <a:t>Recognition of the </a:t>
            </a:r>
            <a:r>
              <a:rPr lang="en-US" sz="3600" b="1" dirty="0" smtClean="0"/>
              <a:t>limits to adaptation </a:t>
            </a:r>
          </a:p>
          <a:p>
            <a:pPr marL="514350" indent="-457200"/>
            <a:r>
              <a:rPr lang="en-US" sz="3800" dirty="0" smtClean="0"/>
              <a:t>International mechanism to </a:t>
            </a:r>
            <a:r>
              <a:rPr lang="en-US" sz="3800" b="1" dirty="0" smtClean="0"/>
              <a:t>support the development and implementation of approaches to address L&amp;D </a:t>
            </a:r>
          </a:p>
          <a:p>
            <a:pPr marL="514350" indent="-457200"/>
            <a:r>
              <a:rPr lang="en-US" sz="3800" dirty="0" smtClean="0"/>
              <a:t>Institutional arrangements </a:t>
            </a:r>
            <a:r>
              <a:rPr lang="en-US" sz="3800" dirty="0" smtClean="0"/>
              <a:t>including: </a:t>
            </a:r>
            <a:endParaRPr lang="en-US" sz="3800" dirty="0" smtClean="0"/>
          </a:p>
          <a:p>
            <a:pPr marL="914400" lvl="1" indent="-457200"/>
            <a:r>
              <a:rPr lang="en-US" sz="3400" dirty="0" smtClean="0"/>
              <a:t>Clearinghouse for risk </a:t>
            </a:r>
            <a:r>
              <a:rPr lang="en-US" sz="3400" dirty="0" smtClean="0"/>
              <a:t>transfer</a:t>
            </a:r>
          </a:p>
          <a:p>
            <a:pPr marL="914400" lvl="1" indent="-457200"/>
            <a:r>
              <a:rPr lang="en-US" sz="3400" dirty="0" smtClean="0"/>
              <a:t>Climate </a:t>
            </a:r>
            <a:r>
              <a:rPr lang="en-US" sz="3400" dirty="0" smtClean="0"/>
              <a:t>change displacement coordination facility </a:t>
            </a:r>
          </a:p>
          <a:p>
            <a:pPr marL="914400" lvl="1" indent="-457200"/>
            <a:r>
              <a:rPr lang="en-US" sz="3400" dirty="0" smtClean="0"/>
              <a:t>Process to develop approaches to address irreversible and permanent L&amp;D </a:t>
            </a:r>
          </a:p>
          <a:p>
            <a:pPr marL="914400" lvl="1" indent="-457200"/>
            <a:r>
              <a:rPr lang="en-US" sz="3400" dirty="0" smtClean="0"/>
              <a:t>Finance </a:t>
            </a:r>
            <a:r>
              <a:rPr lang="en-US" sz="3400" dirty="0" smtClean="0"/>
              <a:t>and technology transfer </a:t>
            </a:r>
            <a:endParaRPr lang="en-US" dirty="0" smtClean="0"/>
          </a:p>
          <a:p>
            <a:pPr lvl="1"/>
            <a:endParaRPr lang="en-US" dirty="0" smtClean="0"/>
          </a:p>
        </p:txBody>
      </p:sp>
    </p:spTree>
    <p:extLst>
      <p:ext uri="{BB962C8B-B14F-4D97-AF65-F5344CB8AC3E}">
        <p14:creationId xmlns:p14="http://schemas.microsoft.com/office/powerpoint/2010/main" val="24236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321184"/>
            <a:ext cx="8420099" cy="905154"/>
          </a:xfrm>
        </p:spPr>
        <p:txBody>
          <a:bodyPr/>
          <a:lstStyle/>
          <a:p>
            <a:r>
              <a:rPr lang="en-US" b="1" dirty="0" smtClean="0"/>
              <a:t>The state of play </a:t>
            </a:r>
            <a:endParaRPr lang="en-US" b="1" dirty="0"/>
          </a:p>
        </p:txBody>
      </p:sp>
      <p:sp>
        <p:nvSpPr>
          <p:cNvPr id="3" name="Content Placeholder 2"/>
          <p:cNvSpPr>
            <a:spLocks noGrp="1"/>
          </p:cNvSpPr>
          <p:nvPr>
            <p:ph idx="1"/>
          </p:nvPr>
        </p:nvSpPr>
        <p:spPr>
          <a:xfrm>
            <a:off x="495299" y="1566333"/>
            <a:ext cx="9167547" cy="4930336"/>
          </a:xfrm>
        </p:spPr>
        <p:txBody>
          <a:bodyPr>
            <a:normAutofit fontScale="70000" lnSpcReduction="20000"/>
          </a:bodyPr>
          <a:lstStyle/>
          <a:p>
            <a:pPr marL="0" indent="0">
              <a:buNone/>
            </a:pPr>
            <a:r>
              <a:rPr lang="en-US" sz="4000" b="1" dirty="0"/>
              <a:t>US, Canada, New Zealand, Norway and Switzerland: </a:t>
            </a:r>
          </a:p>
          <a:p>
            <a:pPr marL="0" indent="0">
              <a:buNone/>
            </a:pPr>
            <a:r>
              <a:rPr lang="en-US" sz="4000" dirty="0"/>
              <a:t>Loss and damage </a:t>
            </a:r>
            <a:r>
              <a:rPr lang="en-US" sz="4000" dirty="0" smtClean="0"/>
              <a:t>should </a:t>
            </a:r>
            <a:r>
              <a:rPr lang="en-US" sz="4000" dirty="0"/>
              <a:t>be addressed in </a:t>
            </a:r>
            <a:r>
              <a:rPr lang="en-US" sz="4000" dirty="0" smtClean="0"/>
              <a:t>decisions </a:t>
            </a:r>
            <a:endParaRPr lang="en-US" sz="4000" dirty="0"/>
          </a:p>
          <a:p>
            <a:r>
              <a:rPr lang="en-US" dirty="0"/>
              <a:t>Warsaw international mechanism will continue to serve as the mechanism </a:t>
            </a:r>
            <a:endParaRPr lang="en-US" dirty="0" smtClean="0"/>
          </a:p>
          <a:p>
            <a:pPr marL="203200" indent="0">
              <a:buNone/>
            </a:pPr>
            <a:r>
              <a:rPr lang="en-US" dirty="0" smtClean="0"/>
              <a:t>to </a:t>
            </a:r>
            <a:r>
              <a:rPr lang="en-US" dirty="0"/>
              <a:t>address L&amp;D under the Convention </a:t>
            </a:r>
            <a:r>
              <a:rPr lang="en-US" b="1" dirty="0"/>
              <a:t>beyond the 2016 review </a:t>
            </a:r>
          </a:p>
          <a:p>
            <a:r>
              <a:rPr lang="en-US" dirty="0"/>
              <a:t>Executive Committee of the WIM to develop </a:t>
            </a:r>
            <a:r>
              <a:rPr lang="en-US" b="1" dirty="0"/>
              <a:t>guidance </a:t>
            </a:r>
            <a:r>
              <a:rPr lang="en-US" b="1" dirty="0" smtClean="0"/>
              <a:t>for</a:t>
            </a:r>
          </a:p>
          <a:p>
            <a:pPr marL="203200" indent="0">
              <a:buNone/>
            </a:pPr>
            <a:r>
              <a:rPr lang="en-US" b="1" dirty="0" smtClean="0"/>
              <a:t>comprehensive </a:t>
            </a:r>
            <a:r>
              <a:rPr lang="en-US" b="1" dirty="0"/>
              <a:t>approaches to climate risk management</a:t>
            </a:r>
          </a:p>
          <a:p>
            <a:r>
              <a:rPr lang="en-US" dirty="0"/>
              <a:t>Executive Committee of the WIM to establish a clearing house for risk transfer that serves as a </a:t>
            </a:r>
            <a:r>
              <a:rPr lang="en-US" b="1" dirty="0"/>
              <a:t>repository of information </a:t>
            </a:r>
            <a:r>
              <a:rPr lang="en-US" dirty="0"/>
              <a:t>on insurance and risk transfer </a:t>
            </a:r>
          </a:p>
          <a:p>
            <a:r>
              <a:rPr lang="en-US" dirty="0"/>
              <a:t>Existing bodies and expert groups under the Convention as well as outside the Convention will be drawn upon to </a:t>
            </a:r>
            <a:r>
              <a:rPr lang="en-US" b="1" dirty="0"/>
              <a:t>enhance understanding, coordination and cooperation </a:t>
            </a:r>
            <a:r>
              <a:rPr lang="en-US" dirty="0"/>
              <a:t>on migration and displacement related to climate change at the national, regional and international levels</a:t>
            </a:r>
          </a:p>
          <a:p>
            <a:pPr marL="0" indent="0">
              <a:buNone/>
            </a:pPr>
            <a:endParaRPr lang="en-US" dirty="0" smtClean="0"/>
          </a:p>
        </p:txBody>
      </p:sp>
    </p:spTree>
    <p:extLst>
      <p:ext uri="{BB962C8B-B14F-4D97-AF65-F5344CB8AC3E}">
        <p14:creationId xmlns:p14="http://schemas.microsoft.com/office/powerpoint/2010/main" val="787813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 questions</a:t>
            </a:r>
            <a:endParaRPr lang="en-US" b="1"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Can L&amp;D be addressed under adaptation?  </a:t>
            </a:r>
          </a:p>
          <a:p>
            <a:pPr marL="457200" indent="-457200"/>
            <a:r>
              <a:rPr lang="en-US" dirty="0" smtClean="0"/>
              <a:t>The science has recognized both the limits to adaptation and the fact that a different set of tools will be required to address L&amp;D</a:t>
            </a:r>
          </a:p>
          <a:p>
            <a:pPr marL="0" indent="0">
              <a:buNone/>
            </a:pPr>
            <a:r>
              <a:rPr lang="en-US" b="1" dirty="0" smtClean="0"/>
              <a:t>How do the position of developed and developing countries differ</a:t>
            </a:r>
          </a:p>
          <a:p>
            <a:pPr marL="457200" indent="-457200"/>
            <a:r>
              <a:rPr lang="en-US" dirty="0" smtClean="0"/>
              <a:t>Developing countries want assurance of support to develop and implement approaches to address L&amp;D in the new agreement</a:t>
            </a:r>
          </a:p>
          <a:p>
            <a:pPr marL="457200" indent="-457200"/>
            <a:r>
              <a:rPr lang="en-US" dirty="0" smtClean="0"/>
              <a:t>Developed countries propose to address loss and damage largely with existing institutional arrangements with new institutional arrangements focused on enhancing understanding and strengthening coordination </a:t>
            </a:r>
          </a:p>
          <a:p>
            <a:pPr marL="0" indent="0">
              <a:buNone/>
            </a:pPr>
            <a:r>
              <a:rPr lang="en-US" b="1" dirty="0" smtClean="0"/>
              <a:t>Can L&amp;D be addressed in decisions?  </a:t>
            </a:r>
          </a:p>
          <a:p>
            <a:pPr marL="457200" indent="-457200"/>
            <a:r>
              <a:rPr lang="en-US" dirty="0" smtClean="0"/>
              <a:t>To be durable in the post-2020 period L&amp;D must be addressed in the new agreement</a:t>
            </a:r>
          </a:p>
          <a:p>
            <a:pPr lvl="1"/>
            <a:endParaRPr lang="en-US" dirty="0"/>
          </a:p>
        </p:txBody>
      </p:sp>
    </p:spTree>
    <p:extLst>
      <p:ext uri="{BB962C8B-B14F-4D97-AF65-F5344CB8AC3E}">
        <p14:creationId xmlns:p14="http://schemas.microsoft.com/office/powerpoint/2010/main" val="49746403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3054</Words>
  <Application>Microsoft Macintosh PowerPoint</Application>
  <PresentationFormat>A4 Paper (210x297 mm)</PresentationFormat>
  <Paragraphs>130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Defining loss and damage</vt:lpstr>
      <vt:lpstr>The story so far . . . </vt:lpstr>
      <vt:lpstr>Why should loss and damage be addressed in the new agreement?</vt:lpstr>
      <vt:lpstr>Why should loss and damage be addressed in the new agreement? </vt:lpstr>
      <vt:lpstr>What is needed in the new agreement to meet the needs of developing countries? </vt:lpstr>
      <vt:lpstr>The state of play </vt:lpstr>
      <vt:lpstr>The state of play </vt:lpstr>
      <vt:lpstr>Key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Erin Roberts</cp:lastModifiedBy>
  <cp:revision>30</cp:revision>
  <dcterms:modified xsi:type="dcterms:W3CDTF">2015-09-07T15:50:43Z</dcterms:modified>
</cp:coreProperties>
</file>