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431" r:id="rId2"/>
    <p:sldId id="435" r:id="rId3"/>
    <p:sldId id="436" r:id="rId4"/>
    <p:sldId id="437" r:id="rId5"/>
    <p:sldId id="438" r:id="rId6"/>
    <p:sldId id="439" r:id="rId7"/>
  </p:sldIdLst>
  <p:sldSz cx="9906000" cy="6858000" type="A4"/>
  <p:notesSz cx="6640513" cy="9904413"/>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0066FF"/>
    <a:srgbClr val="FFFF00"/>
    <a:srgbClr val="00FF00"/>
    <a:srgbClr val="CC3300"/>
    <a:srgbClr val="6600CC"/>
    <a:srgbClr val="FF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5" autoAdjust="0"/>
    <p:restoredTop sz="88034" autoAdjust="0"/>
  </p:normalViewPr>
  <p:slideViewPr>
    <p:cSldViewPr showGuides="1">
      <p:cViewPr>
        <p:scale>
          <a:sx n="60" d="100"/>
          <a:sy n="60" d="100"/>
        </p:scale>
        <p:origin x="-1470" y="-10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90"/>
    </p:cViewPr>
  </p:sorterViewPr>
  <p:notesViewPr>
    <p:cSldViewPr showGuides="1">
      <p:cViewPr varScale="1">
        <p:scale>
          <a:sx n="52" d="100"/>
          <a:sy n="52" d="100"/>
        </p:scale>
        <p:origin x="-2664" y="-84"/>
      </p:cViewPr>
      <p:guideLst>
        <p:guide orient="horz" pos="3119"/>
        <p:guide pos="209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76550" cy="495300"/>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defTabSz="933450">
              <a:defRPr sz="1200"/>
            </a:lvl1pPr>
          </a:lstStyle>
          <a:p>
            <a:pPr>
              <a:defRPr/>
            </a:pPr>
            <a:endParaRPr lang="en-GB"/>
          </a:p>
        </p:txBody>
      </p:sp>
      <p:sp>
        <p:nvSpPr>
          <p:cNvPr id="4099" name="Rectangle 3"/>
          <p:cNvSpPr>
            <a:spLocks noGrp="1" noChangeArrowheads="1"/>
          </p:cNvSpPr>
          <p:nvPr>
            <p:ph type="dt" sz="quarter" idx="1"/>
          </p:nvPr>
        </p:nvSpPr>
        <p:spPr bwMode="auto">
          <a:xfrm>
            <a:off x="3763963" y="0"/>
            <a:ext cx="2876550" cy="495300"/>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algn="r" defTabSz="933450">
              <a:defRPr sz="1200"/>
            </a:lvl1pPr>
          </a:lstStyle>
          <a:p>
            <a:pPr>
              <a:defRPr/>
            </a:pPr>
            <a:endParaRPr lang="en-GB"/>
          </a:p>
        </p:txBody>
      </p:sp>
      <p:sp>
        <p:nvSpPr>
          <p:cNvPr id="4100" name="Rectangle 4"/>
          <p:cNvSpPr>
            <a:spLocks noGrp="1" noChangeArrowheads="1"/>
          </p:cNvSpPr>
          <p:nvPr>
            <p:ph type="ftr" sz="quarter" idx="2"/>
          </p:nvPr>
        </p:nvSpPr>
        <p:spPr bwMode="auto">
          <a:xfrm>
            <a:off x="0" y="9409113"/>
            <a:ext cx="2876550" cy="495300"/>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defTabSz="933450">
              <a:defRPr sz="1200"/>
            </a:lvl1pPr>
          </a:lstStyle>
          <a:p>
            <a:pPr>
              <a:defRPr/>
            </a:pPr>
            <a:endParaRPr lang="en-GB"/>
          </a:p>
        </p:txBody>
      </p:sp>
      <p:sp>
        <p:nvSpPr>
          <p:cNvPr id="4101" name="Rectangle 5"/>
          <p:cNvSpPr>
            <a:spLocks noGrp="1" noChangeArrowheads="1"/>
          </p:cNvSpPr>
          <p:nvPr>
            <p:ph type="sldNum" sz="quarter" idx="3"/>
          </p:nvPr>
        </p:nvSpPr>
        <p:spPr bwMode="auto">
          <a:xfrm>
            <a:off x="3763963" y="9409113"/>
            <a:ext cx="2876550" cy="495300"/>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algn="r" defTabSz="933450">
              <a:defRPr sz="1200"/>
            </a:lvl1pPr>
          </a:lstStyle>
          <a:p>
            <a:pPr>
              <a:defRPr/>
            </a:pPr>
            <a:fld id="{B868279D-BB04-4859-BE73-18E37AF4DF40}" type="slidenum">
              <a:rPr lang="en-GB"/>
              <a:pPr>
                <a:defRPr/>
              </a:pPr>
              <a:t>‹#›</a:t>
            </a:fld>
            <a:endParaRPr lang="en-GB"/>
          </a:p>
        </p:txBody>
      </p:sp>
    </p:spTree>
    <p:extLst>
      <p:ext uri="{BB962C8B-B14F-4D97-AF65-F5344CB8AC3E}">
        <p14:creationId xmlns:p14="http://schemas.microsoft.com/office/powerpoint/2010/main" val="33683771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863850" cy="4699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defTabSz="904875">
              <a:defRPr sz="1200"/>
            </a:lvl1pPr>
          </a:lstStyle>
          <a:p>
            <a:pPr>
              <a:defRPr/>
            </a:pPr>
            <a:endParaRPr lang="en-GB"/>
          </a:p>
        </p:txBody>
      </p:sp>
      <p:sp>
        <p:nvSpPr>
          <p:cNvPr id="61443" name="Rectangle 3"/>
          <p:cNvSpPr>
            <a:spLocks noGrp="1" noChangeArrowheads="1"/>
          </p:cNvSpPr>
          <p:nvPr>
            <p:ph type="dt" idx="1"/>
          </p:nvPr>
        </p:nvSpPr>
        <p:spPr bwMode="auto">
          <a:xfrm>
            <a:off x="3746500" y="0"/>
            <a:ext cx="2863850" cy="4699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algn="r" defTabSz="904875">
              <a:defRPr sz="1200"/>
            </a:lvl1pPr>
          </a:lstStyle>
          <a:p>
            <a:pPr>
              <a:defRPr/>
            </a:pPr>
            <a:endParaRPr lang="en-GB"/>
          </a:p>
        </p:txBody>
      </p:sp>
      <p:sp>
        <p:nvSpPr>
          <p:cNvPr id="7172" name="Rectangle 4"/>
          <p:cNvSpPr>
            <a:spLocks noGrp="1" noRot="1" noChangeAspect="1" noChangeArrowheads="1" noTextEdit="1"/>
          </p:cNvSpPr>
          <p:nvPr>
            <p:ph type="sldImg" idx="2"/>
          </p:nvPr>
        </p:nvSpPr>
        <p:spPr bwMode="auto">
          <a:xfrm>
            <a:off x="587375" y="706438"/>
            <a:ext cx="5437188" cy="3763962"/>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881063" y="4705350"/>
            <a:ext cx="4849812" cy="44704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446" name="Rectangle 6"/>
          <p:cNvSpPr>
            <a:spLocks noGrp="1" noChangeArrowheads="1"/>
          </p:cNvSpPr>
          <p:nvPr>
            <p:ph type="ftr" sz="quarter" idx="4"/>
          </p:nvPr>
        </p:nvSpPr>
        <p:spPr bwMode="auto">
          <a:xfrm>
            <a:off x="0" y="9410700"/>
            <a:ext cx="2863850" cy="471488"/>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defTabSz="904875">
              <a:defRPr sz="1200"/>
            </a:lvl1pPr>
          </a:lstStyle>
          <a:p>
            <a:pPr>
              <a:defRPr/>
            </a:pPr>
            <a:endParaRPr lang="en-GB"/>
          </a:p>
        </p:txBody>
      </p:sp>
      <p:sp>
        <p:nvSpPr>
          <p:cNvPr id="61447" name="Rectangle 7"/>
          <p:cNvSpPr>
            <a:spLocks noGrp="1" noChangeArrowheads="1"/>
          </p:cNvSpPr>
          <p:nvPr>
            <p:ph type="sldNum" sz="quarter" idx="5"/>
          </p:nvPr>
        </p:nvSpPr>
        <p:spPr bwMode="auto">
          <a:xfrm>
            <a:off x="3746500" y="9410700"/>
            <a:ext cx="2863850" cy="471488"/>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algn="r" defTabSz="904875">
              <a:defRPr sz="1200"/>
            </a:lvl1pPr>
          </a:lstStyle>
          <a:p>
            <a:pPr>
              <a:defRPr/>
            </a:pPr>
            <a:fld id="{E1F21D5C-4B6A-43D1-BF43-7E7A5EA4C5FD}" type="slidenum">
              <a:rPr lang="en-GB"/>
              <a:pPr>
                <a:defRPr/>
              </a:pPr>
              <a:t>‹#›</a:t>
            </a:fld>
            <a:endParaRPr lang="en-GB"/>
          </a:p>
        </p:txBody>
      </p:sp>
    </p:spTree>
    <p:extLst>
      <p:ext uri="{BB962C8B-B14F-4D97-AF65-F5344CB8AC3E}">
        <p14:creationId xmlns:p14="http://schemas.microsoft.com/office/powerpoint/2010/main" val="17198476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908DFF8D-D18E-4315-B5E3-4A9CDB4955C7}" type="slidenum">
              <a:rPr lang="en-GB" smtClean="0"/>
              <a:pPr/>
              <a:t>1</a:t>
            </a:fld>
            <a:endParaRPr lang="en-GB" smtClean="0"/>
          </a:p>
        </p:txBody>
      </p:sp>
      <p:sp>
        <p:nvSpPr>
          <p:cNvPr id="8195" name="Rectangle 2"/>
          <p:cNvSpPr>
            <a:spLocks noGrp="1" noRot="1" noChangeAspect="1" noChangeArrowheads="1" noTextEdit="1"/>
          </p:cNvSpPr>
          <p:nvPr>
            <p:ph type="sldImg"/>
          </p:nvPr>
        </p:nvSpPr>
        <p:spPr>
          <a:xfrm>
            <a:off x="638175" y="742950"/>
            <a:ext cx="5365750" cy="3714750"/>
          </a:xfrm>
          <a:ln/>
        </p:spPr>
      </p:sp>
      <p:sp>
        <p:nvSpPr>
          <p:cNvPr id="8196" name="Rectangle 3"/>
          <p:cNvSpPr>
            <a:spLocks noGrp="1" noChangeArrowheads="1"/>
          </p:cNvSpPr>
          <p:nvPr>
            <p:ph type="body" idx="1"/>
          </p:nvPr>
        </p:nvSpPr>
        <p:spPr>
          <a:xfrm>
            <a:off x="885825" y="4703763"/>
            <a:ext cx="4868863" cy="4457700"/>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smtClean="0"/>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2</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11DFD14-EA5E-4F4A-8071-A9BF468EBE9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0EA56A5-A79F-4B08-A948-6B000113904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5025"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42950" y="609600"/>
            <a:ext cx="61626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C546063-E8DB-456B-B89B-5FA5092421C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2A3A0DF-A303-4404-B49D-953B76B6FF6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1D9EA78-8153-447C-B6ED-C70C2A0D795B}"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3A96F4E-F63F-425B-B962-4D38C673241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3832345-0C0C-4EB9-B3B6-200DBA18B16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0992709-9178-4553-8FDC-5F634DE4814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814FE7A-9DD8-44A4-9DB2-8C4ADC59B52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3AF631E-F71E-4CB7-BA21-661E123F7AC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FA78116-C083-4300-A560-95FC7B46F187}"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4099"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64B39A9-C8F8-4367-8097-A1AD61D85115}" type="slidenum">
              <a:rPr lang="en-GB"/>
              <a:pPr>
                <a:defRPr/>
              </a:pPr>
              <a:t>‹#›</a:t>
            </a:fld>
            <a:endParaRPr lang="en-GB"/>
          </a:p>
        </p:txBody>
      </p:sp>
      <p:sp>
        <p:nvSpPr>
          <p:cNvPr id="1031" name="Text Box 7"/>
          <p:cNvSpPr txBox="1">
            <a:spLocks noChangeArrowheads="1"/>
          </p:cNvSpPr>
          <p:nvPr userDrawn="1"/>
        </p:nvSpPr>
        <p:spPr bwMode="auto">
          <a:xfrm>
            <a:off x="9020175" y="1268413"/>
            <a:ext cx="685800" cy="5473700"/>
          </a:xfrm>
          <a:prstGeom prst="rect">
            <a:avLst/>
          </a:prstGeom>
          <a:noFill/>
          <a:ln w="9525">
            <a:noFill/>
            <a:miter lim="800000"/>
            <a:headEnd/>
            <a:tailEnd/>
          </a:ln>
        </p:spPr>
        <p:txBody>
          <a:bodyPr vert="eaVert"/>
          <a:lstStyle/>
          <a:p>
            <a:pPr eaLnBrk="0" hangingPunct="0">
              <a:defRPr/>
            </a:pPr>
            <a:r>
              <a:rPr lang="en-GB" sz="2600">
                <a:solidFill>
                  <a:srgbClr val="800080"/>
                </a:solidFill>
                <a:latin typeface="Gill Sans" pitchFamily="34" charset="0"/>
              </a:rPr>
              <a:t>european capacity building initiative ecbi</a:t>
            </a:r>
          </a:p>
        </p:txBody>
      </p:sp>
      <p:pic>
        <p:nvPicPr>
          <p:cNvPr id="4104" name="Picture 8"/>
          <p:cNvPicPr>
            <a:picLocks noChangeAspect="1" noChangeArrowheads="1"/>
          </p:cNvPicPr>
          <p:nvPr userDrawn="1"/>
        </p:nvPicPr>
        <p:blipFill>
          <a:blip r:embed="rId13" cstate="print"/>
          <a:srcRect r="1465" b="1465"/>
          <a:stretch>
            <a:fillRect/>
          </a:stretch>
        </p:blipFill>
        <p:spPr bwMode="auto">
          <a:xfrm>
            <a:off x="8699500" y="188913"/>
            <a:ext cx="968375" cy="968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906000" cy="6858000"/>
          </a:xfrm>
          <a:prstGeom prst="rect">
            <a:avLst/>
          </a:prstGeom>
          <a:solidFill>
            <a:schemeClr val="bg1"/>
          </a:solidFill>
          <a:ln w="9525">
            <a:solidFill>
              <a:srgbClr val="FF00FF"/>
            </a:solidFill>
            <a:miter lim="800000"/>
            <a:headEnd/>
            <a:tailEnd/>
          </a:ln>
        </p:spPr>
        <p:txBody>
          <a:bodyPr wrap="none" anchor="ctr"/>
          <a:lstStyle/>
          <a:p>
            <a:pPr algn="ctr" eaLnBrk="0" hangingPunct="0"/>
            <a:endParaRPr lang="en-US" sz="4000">
              <a:solidFill>
                <a:srgbClr val="000099"/>
              </a:solidFill>
              <a:latin typeface="Gill Sans" pitchFamily="34" charset="0"/>
            </a:endParaRPr>
          </a:p>
        </p:txBody>
      </p:sp>
      <p:sp>
        <p:nvSpPr>
          <p:cNvPr id="5123" name="Text Box 3"/>
          <p:cNvSpPr txBox="1">
            <a:spLocks noChangeArrowheads="1"/>
          </p:cNvSpPr>
          <p:nvPr/>
        </p:nvSpPr>
        <p:spPr bwMode="auto">
          <a:xfrm>
            <a:off x="1747838" y="3213100"/>
            <a:ext cx="7561262" cy="1938992"/>
          </a:xfrm>
          <a:prstGeom prst="rect">
            <a:avLst/>
          </a:prstGeom>
          <a:noFill/>
          <a:ln w="9525">
            <a:noFill/>
            <a:miter lim="800000"/>
            <a:headEnd/>
            <a:tailEnd/>
          </a:ln>
        </p:spPr>
        <p:txBody>
          <a:bodyPr>
            <a:spAutoFit/>
          </a:bodyPr>
          <a:lstStyle/>
          <a:p>
            <a:pPr eaLnBrk="0" hangingPunct="0"/>
            <a:r>
              <a:rPr lang="en-US" sz="3200" dirty="0" smtClean="0">
                <a:solidFill>
                  <a:srgbClr val="660066"/>
                </a:solidFill>
                <a:latin typeface="Gill Sans MT" pitchFamily="34" charset="0"/>
              </a:rPr>
              <a:t>Adaptation in the 2015 Agreement</a:t>
            </a:r>
            <a:endParaRPr lang="en-US" sz="3200" dirty="0">
              <a:solidFill>
                <a:srgbClr val="660066"/>
              </a:solidFill>
              <a:latin typeface="Gill Sans MT" pitchFamily="34" charset="0"/>
            </a:endParaRPr>
          </a:p>
          <a:p>
            <a:pPr eaLnBrk="0" hangingPunct="0"/>
            <a:r>
              <a:rPr lang="en-GB" dirty="0" smtClean="0">
                <a:solidFill>
                  <a:srgbClr val="660066"/>
                </a:solidFill>
                <a:latin typeface="Gill Sans MT" pitchFamily="34" charset="0"/>
              </a:rPr>
              <a:t>Operationalising the Global Goal for Adaptation</a:t>
            </a:r>
            <a:endParaRPr lang="en-GB" dirty="0">
              <a:solidFill>
                <a:srgbClr val="660066"/>
              </a:solidFill>
              <a:latin typeface="Gill Sans MT" pitchFamily="34" charset="0"/>
            </a:endParaRPr>
          </a:p>
          <a:p>
            <a:pPr eaLnBrk="0" hangingPunct="0"/>
            <a:endParaRPr lang="en-GB" dirty="0">
              <a:solidFill>
                <a:srgbClr val="660066"/>
              </a:solidFill>
              <a:latin typeface="Gill Sans MT" pitchFamily="34" charset="0"/>
            </a:endParaRPr>
          </a:p>
          <a:p>
            <a:pPr eaLnBrk="0" hangingPunct="0"/>
            <a:r>
              <a:rPr lang="en-GB" sz="2000" dirty="0" smtClean="0">
                <a:solidFill>
                  <a:srgbClr val="660066"/>
                </a:solidFill>
                <a:latin typeface="Gill Sans MT" pitchFamily="34" charset="0"/>
              </a:rPr>
              <a:t>Xolisa Ngwadla</a:t>
            </a:r>
          </a:p>
          <a:p>
            <a:pPr eaLnBrk="0" hangingPunct="0"/>
            <a:r>
              <a:rPr lang="en-GB" sz="2000" dirty="0" smtClean="0">
                <a:solidFill>
                  <a:srgbClr val="660066"/>
                </a:solidFill>
                <a:latin typeface="Gill Sans MT" pitchFamily="34" charset="0"/>
              </a:rPr>
              <a:t>Council for Scientific and Industrial Research (CSIR), South Africa</a:t>
            </a:r>
            <a:endParaRPr lang="en-US" sz="2000" dirty="0">
              <a:solidFill>
                <a:srgbClr val="660066"/>
              </a:solidFill>
              <a:latin typeface="Gill Sans MT" pitchFamily="34" charset="0"/>
            </a:endParaRPr>
          </a:p>
        </p:txBody>
      </p:sp>
      <p:sp>
        <p:nvSpPr>
          <p:cNvPr id="5124" name="Rectangle 4"/>
          <p:cNvSpPr>
            <a:spLocks noChangeArrowheads="1"/>
          </p:cNvSpPr>
          <p:nvPr/>
        </p:nvSpPr>
        <p:spPr bwMode="auto">
          <a:xfrm>
            <a:off x="0" y="0"/>
            <a:ext cx="1209675" cy="6858000"/>
          </a:xfrm>
          <a:prstGeom prst="rect">
            <a:avLst/>
          </a:prstGeom>
          <a:solidFill>
            <a:srgbClr val="660066"/>
          </a:solidFill>
          <a:ln w="9525">
            <a:solidFill>
              <a:srgbClr val="660066"/>
            </a:solidFill>
            <a:miter lim="800000"/>
            <a:headEnd/>
            <a:tailEnd/>
          </a:ln>
        </p:spPr>
        <p:txBody>
          <a:bodyPr wrap="none" anchor="ctr"/>
          <a:lstStyle/>
          <a:p>
            <a:endParaRPr lang="en-US"/>
          </a:p>
        </p:txBody>
      </p:sp>
      <p:sp>
        <p:nvSpPr>
          <p:cNvPr id="5125" name="Rectangle 5"/>
          <p:cNvSpPr>
            <a:spLocks noChangeArrowheads="1"/>
          </p:cNvSpPr>
          <p:nvPr/>
        </p:nvSpPr>
        <p:spPr bwMode="auto">
          <a:xfrm>
            <a:off x="0" y="0"/>
            <a:ext cx="1116013" cy="6858000"/>
          </a:xfrm>
          <a:prstGeom prst="rect">
            <a:avLst/>
          </a:prstGeom>
          <a:gradFill rotWithShape="1">
            <a:gsLst>
              <a:gs pos="0">
                <a:srgbClr val="660066"/>
              </a:gs>
              <a:gs pos="50000">
                <a:srgbClr val="2F002F"/>
              </a:gs>
              <a:gs pos="100000">
                <a:srgbClr val="660066"/>
              </a:gs>
            </a:gsLst>
            <a:lin ang="0" scaled="1"/>
          </a:gradFill>
          <a:ln w="9525">
            <a:solidFill>
              <a:srgbClr val="660066"/>
            </a:solidFill>
            <a:miter lim="800000"/>
            <a:headEnd/>
            <a:tailEnd/>
          </a:ln>
        </p:spPr>
        <p:txBody>
          <a:bodyPr wrap="none" anchor="ctr"/>
          <a:lstStyle/>
          <a:p>
            <a:endParaRPr lang="en-US"/>
          </a:p>
        </p:txBody>
      </p:sp>
      <p:sp>
        <p:nvSpPr>
          <p:cNvPr id="5126" name="Text Box 9"/>
          <p:cNvSpPr txBox="1">
            <a:spLocks noChangeArrowheads="1"/>
          </p:cNvSpPr>
          <p:nvPr/>
        </p:nvSpPr>
        <p:spPr bwMode="auto">
          <a:xfrm rot="5400000">
            <a:off x="-2814637" y="2933700"/>
            <a:ext cx="6858000" cy="990600"/>
          </a:xfrm>
          <a:prstGeom prst="rect">
            <a:avLst/>
          </a:prstGeom>
          <a:noFill/>
          <a:ln w="9525">
            <a:noFill/>
            <a:miter lim="800000"/>
            <a:headEnd/>
            <a:tailEnd/>
          </a:ln>
        </p:spPr>
        <p:txBody>
          <a:bodyPr>
            <a:spAutoFit/>
          </a:bodyPr>
          <a:lstStyle/>
          <a:p>
            <a:pPr indent="96838"/>
            <a:r>
              <a:rPr lang="en-GB" sz="3500">
                <a:solidFill>
                  <a:schemeClr val="bg1"/>
                </a:solidFill>
                <a:latin typeface="Gill Sans MT" pitchFamily="34" charset="0"/>
              </a:rPr>
              <a:t>european capacity building initiative</a:t>
            </a:r>
            <a:endParaRPr lang="fr-FR" sz="3500">
              <a:solidFill>
                <a:schemeClr val="bg1"/>
              </a:solidFill>
              <a:latin typeface="Gill Sans MT" pitchFamily="34" charset="0"/>
            </a:endParaRPr>
          </a:p>
          <a:p>
            <a:pPr indent="96838"/>
            <a:r>
              <a:rPr lang="fr-FR">
                <a:solidFill>
                  <a:schemeClr val="bg1"/>
                </a:solidFill>
                <a:latin typeface="Gill Sans MT" pitchFamily="34" charset="0"/>
              </a:rPr>
              <a:t>initiative européenne de renforcement des capacités</a:t>
            </a:r>
            <a:endParaRPr lang="en-GB">
              <a:solidFill>
                <a:schemeClr val="bg1"/>
              </a:solidFill>
              <a:latin typeface="Gill Sans MT" pitchFamily="34" charset="0"/>
            </a:endParaRPr>
          </a:p>
        </p:txBody>
      </p:sp>
      <p:sp>
        <p:nvSpPr>
          <p:cNvPr id="5127" name="Text Box 10"/>
          <p:cNvSpPr txBox="1">
            <a:spLocks noChangeArrowheads="1"/>
          </p:cNvSpPr>
          <p:nvPr/>
        </p:nvSpPr>
        <p:spPr bwMode="auto">
          <a:xfrm>
            <a:off x="1244600" y="803275"/>
            <a:ext cx="8661400" cy="1311275"/>
          </a:xfrm>
          <a:prstGeom prst="rect">
            <a:avLst/>
          </a:prstGeom>
          <a:noFill/>
          <a:ln w="9525">
            <a:noFill/>
            <a:miter lim="800000"/>
            <a:headEnd/>
            <a:tailEnd/>
          </a:ln>
        </p:spPr>
        <p:txBody>
          <a:bodyPr>
            <a:spAutoFit/>
          </a:bodyPr>
          <a:lstStyle/>
          <a:p>
            <a:pPr>
              <a:tabLst>
                <a:tab pos="6096000" algn="r"/>
              </a:tabLst>
            </a:pPr>
            <a:r>
              <a:rPr lang="fr-FR" sz="8000">
                <a:solidFill>
                  <a:srgbClr val="660066"/>
                </a:solidFill>
                <a:latin typeface="Gill Sans MT" pitchFamily="34" charset="0"/>
              </a:rPr>
              <a:t>	ecbi</a:t>
            </a:r>
            <a:r>
              <a:rPr lang="fr-FR" sz="5400">
                <a:solidFill>
                  <a:srgbClr val="660066"/>
                </a:solidFill>
                <a:latin typeface="Gill Sans MT" pitchFamily="34" charset="0"/>
              </a:rPr>
              <a:t>	</a:t>
            </a:r>
            <a:endParaRPr lang="en-GB" sz="5400">
              <a:solidFill>
                <a:srgbClr val="660066"/>
              </a:solidFill>
              <a:latin typeface="Gill Sans MT" pitchFamily="34" charset="0"/>
            </a:endParaRPr>
          </a:p>
        </p:txBody>
      </p:sp>
      <p:pic>
        <p:nvPicPr>
          <p:cNvPr id="5128" name="Picture 7"/>
          <p:cNvPicPr>
            <a:picLocks noChangeAspect="1" noChangeArrowheads="1"/>
          </p:cNvPicPr>
          <p:nvPr/>
        </p:nvPicPr>
        <p:blipFill>
          <a:blip r:embed="rId3" cstate="print"/>
          <a:srcRect r="1465" b="1465"/>
          <a:stretch>
            <a:fillRect/>
          </a:stretch>
        </p:blipFill>
        <p:spPr bwMode="auto">
          <a:xfrm>
            <a:off x="7691438" y="325438"/>
            <a:ext cx="1546225" cy="1546225"/>
          </a:xfrm>
          <a:prstGeom prst="rect">
            <a:avLst/>
          </a:prstGeom>
          <a:noFill/>
          <a:ln w="9525">
            <a:noFill/>
            <a:miter lim="800000"/>
            <a:headEnd/>
            <a:tailEnd/>
          </a:ln>
        </p:spPr>
      </p:pic>
      <p:sp>
        <p:nvSpPr>
          <p:cNvPr id="5129" name="Rectangle 11"/>
          <p:cNvSpPr>
            <a:spLocks noChangeArrowheads="1"/>
          </p:cNvSpPr>
          <p:nvPr/>
        </p:nvSpPr>
        <p:spPr bwMode="auto">
          <a:xfrm>
            <a:off x="1749425" y="5695950"/>
            <a:ext cx="7488238" cy="901700"/>
          </a:xfrm>
          <a:prstGeom prst="rect">
            <a:avLst/>
          </a:prstGeom>
          <a:noFill/>
          <a:ln w="9525">
            <a:noFill/>
            <a:miter lim="800000"/>
            <a:headEnd/>
            <a:tailEnd/>
          </a:ln>
        </p:spPr>
        <p:txBody>
          <a:bodyPr>
            <a:spAutoFit/>
          </a:bodyPr>
          <a:lstStyle/>
          <a:p>
            <a:r>
              <a:rPr lang="en-GB" sz="1600" dirty="0">
                <a:solidFill>
                  <a:srgbClr val="660066"/>
                </a:solidFill>
                <a:latin typeface="Gill Sans MT" pitchFamily="34" charset="0"/>
              </a:rPr>
              <a:t>for sustained capacity building in support of international climate change negotiations</a:t>
            </a:r>
            <a:endParaRPr lang="fr-FR" sz="1600" dirty="0">
              <a:solidFill>
                <a:srgbClr val="660066"/>
              </a:solidFill>
              <a:latin typeface="Gill Sans MT" pitchFamily="34" charset="0"/>
            </a:endParaRPr>
          </a:p>
          <a:p>
            <a:pPr>
              <a:spcBef>
                <a:spcPts val="600"/>
              </a:spcBef>
            </a:pPr>
            <a:r>
              <a:rPr lang="fr-FR" sz="1600" dirty="0">
                <a:solidFill>
                  <a:srgbClr val="660066"/>
                </a:solidFill>
                <a:latin typeface="Gill Sans MT" pitchFamily="34" charset="0"/>
              </a:rPr>
              <a:t>pour un renforcement durable des capacités en appui aux négociations internationales sur les changements climatiques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15925" y="225425"/>
            <a:ext cx="7308850" cy="460375"/>
          </a:xfrm>
          <a:prstGeom prst="rect">
            <a:avLst/>
          </a:prstGeom>
          <a:noFill/>
          <a:ln w="9525">
            <a:noFill/>
            <a:miter lim="800000"/>
            <a:headEnd/>
            <a:tailEnd/>
          </a:ln>
        </p:spPr>
        <p:txBody>
          <a:bodyPr>
            <a:spAutoFit/>
          </a:bodyPr>
          <a:lstStyle/>
          <a:p>
            <a:r>
              <a:rPr lang="en-GB" b="1" dirty="0" smtClean="0">
                <a:solidFill>
                  <a:srgbClr val="660066"/>
                </a:solidFill>
                <a:latin typeface="Gill Sans" pitchFamily="34" charset="0"/>
              </a:rPr>
              <a:t>GGA: context</a:t>
            </a:r>
            <a:endParaRPr lang="en-GB" b="1" dirty="0">
              <a:solidFill>
                <a:srgbClr val="660066"/>
              </a:solidFill>
              <a:latin typeface="Gill Sans" pitchFamily="34" charset="0"/>
            </a:endParaRPr>
          </a:p>
        </p:txBody>
      </p:sp>
      <p:sp>
        <p:nvSpPr>
          <p:cNvPr id="3" name="Rectangle 1"/>
          <p:cNvSpPr>
            <a:spLocks noChangeArrowheads="1"/>
          </p:cNvSpPr>
          <p:nvPr/>
        </p:nvSpPr>
        <p:spPr bwMode="auto">
          <a:xfrm>
            <a:off x="524508" y="1101780"/>
            <a:ext cx="8100900" cy="5632311"/>
          </a:xfrm>
          <a:prstGeom prst="rect">
            <a:avLst/>
          </a:prstGeom>
          <a:noFill/>
          <a:ln w="9525">
            <a:noFill/>
            <a:miter lim="800000"/>
            <a:headEnd/>
            <a:tailEnd/>
          </a:ln>
        </p:spPr>
        <p:txBody>
          <a:bodyPr wrap="square">
            <a:spAutoFit/>
          </a:bodyPr>
          <a:lstStyle/>
          <a:p>
            <a:pPr marL="458343" lvl="0" indent="-285750" algn="just">
              <a:spcBef>
                <a:spcPct val="20000"/>
              </a:spcBef>
              <a:buClr>
                <a:schemeClr val="tx1"/>
              </a:buClr>
              <a:buSzPct val="60000"/>
              <a:buFont typeface="Wingdings" pitchFamily="2" charset="2"/>
              <a:buChar char=""/>
            </a:pPr>
            <a:r>
              <a:rPr lang="en-ZA" sz="2000" dirty="0">
                <a:solidFill>
                  <a:srgbClr val="660066"/>
                </a:solidFill>
                <a:latin typeface="Gill Sans MT" pitchFamily="34" charset="0"/>
              </a:rPr>
              <a:t>The global goal for adaptation operationalise the view by AMCEN and CAHOSCC that adaptation is priority for Africa and should receive equal treatment as mitigation, and be at the centre of the Agreement</a:t>
            </a:r>
          </a:p>
          <a:p>
            <a:pPr marL="458343" lvl="0" indent="-285750" algn="just">
              <a:spcBef>
                <a:spcPct val="20000"/>
              </a:spcBef>
              <a:buClr>
                <a:schemeClr val="tx1"/>
              </a:buClr>
              <a:buSzPct val="60000"/>
              <a:buFont typeface="Wingdings" pitchFamily="2" charset="2"/>
              <a:buChar char=""/>
            </a:pPr>
            <a:endParaRPr lang="en-ZA" sz="2000" dirty="0">
              <a:solidFill>
                <a:srgbClr val="660066"/>
              </a:solidFill>
              <a:latin typeface="Gill Sans MT" pitchFamily="34" charset="0"/>
            </a:endParaRPr>
          </a:p>
          <a:p>
            <a:pPr marL="458343" lvl="0" indent="-285750" algn="just">
              <a:spcBef>
                <a:spcPct val="20000"/>
              </a:spcBef>
              <a:buClr>
                <a:schemeClr val="tx1"/>
              </a:buClr>
              <a:buSzPct val="60000"/>
              <a:buFont typeface="Wingdings" pitchFamily="2" charset="2"/>
              <a:buChar char=""/>
            </a:pPr>
            <a:r>
              <a:rPr lang="en-ZA" sz="2000" dirty="0">
                <a:solidFill>
                  <a:srgbClr val="660066"/>
                </a:solidFill>
                <a:latin typeface="Gill Sans MT" pitchFamily="34" charset="0"/>
              </a:rPr>
              <a:t>The legal basis is the objective of the Convention (Art 2), and commitments (Art 4), and builds on previous decisions under the CoP, particularly 1/CP.16</a:t>
            </a:r>
          </a:p>
          <a:p>
            <a:pPr marL="458343" lvl="0" indent="-285750" algn="just">
              <a:spcBef>
                <a:spcPct val="20000"/>
              </a:spcBef>
              <a:buClr>
                <a:schemeClr val="tx1"/>
              </a:buClr>
              <a:buSzPct val="60000"/>
              <a:buFont typeface="Wingdings" pitchFamily="2" charset="2"/>
              <a:buChar char=""/>
            </a:pPr>
            <a:endParaRPr lang="en-ZA" sz="2000" dirty="0">
              <a:solidFill>
                <a:srgbClr val="660066"/>
              </a:solidFill>
              <a:latin typeface="Gill Sans MT" pitchFamily="34" charset="0"/>
            </a:endParaRPr>
          </a:p>
          <a:p>
            <a:pPr marL="458343" lvl="0" indent="-285750" algn="just">
              <a:spcBef>
                <a:spcPct val="20000"/>
              </a:spcBef>
              <a:buClr>
                <a:schemeClr val="tx1"/>
              </a:buClr>
              <a:buSzPct val="60000"/>
              <a:buFont typeface="Wingdings" pitchFamily="2" charset="2"/>
              <a:buChar char=""/>
            </a:pPr>
            <a:r>
              <a:rPr lang="en-ZA" sz="2000" dirty="0">
                <a:solidFill>
                  <a:srgbClr val="660066"/>
                </a:solidFill>
                <a:latin typeface="Gill Sans MT" pitchFamily="34" charset="0"/>
              </a:rPr>
              <a:t>It provides for a further elaboration and codification of adaptation in the post 2020 period, by defining</a:t>
            </a:r>
          </a:p>
          <a:p>
            <a:pPr marL="458343" lvl="0" indent="-285750" algn="just">
              <a:spcBef>
                <a:spcPct val="20000"/>
              </a:spcBef>
              <a:buClr>
                <a:schemeClr val="tx1"/>
              </a:buClr>
              <a:buSzPct val="60000"/>
              <a:buFont typeface="Wingdings" pitchFamily="2" charset="2"/>
              <a:buChar char=""/>
            </a:pPr>
            <a:endParaRPr lang="en-ZA" sz="2000" dirty="0" smtClean="0">
              <a:solidFill>
                <a:srgbClr val="660066"/>
              </a:solidFill>
              <a:latin typeface="Gill Sans MT" pitchFamily="34" charset="0"/>
            </a:endParaRPr>
          </a:p>
          <a:p>
            <a:pPr marL="915543" lvl="1" indent="-285750" algn="just">
              <a:spcBef>
                <a:spcPct val="20000"/>
              </a:spcBef>
              <a:buClr>
                <a:schemeClr val="tx1"/>
              </a:buClr>
              <a:buSzPct val="60000"/>
              <a:buFont typeface="Wingdings" pitchFamily="2" charset="2"/>
              <a:buChar char=""/>
            </a:pPr>
            <a:r>
              <a:rPr lang="en-ZA" sz="2000" dirty="0" smtClean="0">
                <a:solidFill>
                  <a:srgbClr val="660066"/>
                </a:solidFill>
                <a:latin typeface="Gill Sans MT" pitchFamily="34" charset="0"/>
              </a:rPr>
              <a:t>projected impacts and costs, </a:t>
            </a:r>
          </a:p>
          <a:p>
            <a:pPr marL="915543" lvl="1" indent="-285750" algn="just">
              <a:spcBef>
                <a:spcPct val="20000"/>
              </a:spcBef>
              <a:buClr>
                <a:schemeClr val="tx1"/>
              </a:buClr>
              <a:buSzPct val="60000"/>
              <a:buFont typeface="Wingdings" pitchFamily="2" charset="2"/>
              <a:buChar char=""/>
            </a:pPr>
            <a:r>
              <a:rPr lang="en-ZA" sz="2000" dirty="0" smtClean="0">
                <a:solidFill>
                  <a:srgbClr val="660066"/>
                </a:solidFill>
                <a:latin typeface="Gill Sans MT" pitchFamily="34" charset="0"/>
              </a:rPr>
              <a:t>planning </a:t>
            </a:r>
            <a:r>
              <a:rPr lang="en-ZA" sz="2000" dirty="0">
                <a:solidFill>
                  <a:srgbClr val="660066"/>
                </a:solidFill>
                <a:latin typeface="Gill Sans MT" pitchFamily="34" charset="0"/>
              </a:rPr>
              <a:t>and implementation, </a:t>
            </a:r>
          </a:p>
          <a:p>
            <a:pPr marL="915543" lvl="1" indent="-285750" algn="just">
              <a:spcBef>
                <a:spcPct val="20000"/>
              </a:spcBef>
              <a:buClr>
                <a:schemeClr val="tx1"/>
              </a:buClr>
              <a:buSzPct val="60000"/>
              <a:buFont typeface="Wingdings" pitchFamily="2" charset="2"/>
              <a:buChar char=""/>
            </a:pPr>
            <a:r>
              <a:rPr lang="en-ZA" sz="2000" dirty="0">
                <a:solidFill>
                  <a:srgbClr val="660066"/>
                </a:solidFill>
                <a:latin typeface="Gill Sans MT" pitchFamily="34" charset="0"/>
              </a:rPr>
              <a:t>adaptation support, </a:t>
            </a:r>
          </a:p>
          <a:p>
            <a:pPr marL="915543" lvl="1" indent="-285750" algn="just">
              <a:spcBef>
                <a:spcPct val="20000"/>
              </a:spcBef>
              <a:buClr>
                <a:schemeClr val="tx1"/>
              </a:buClr>
              <a:buSzPct val="60000"/>
              <a:buFont typeface="Wingdings" pitchFamily="2" charset="2"/>
              <a:buChar char=""/>
            </a:pPr>
            <a:r>
              <a:rPr lang="en-ZA" sz="2000" dirty="0">
                <a:solidFill>
                  <a:srgbClr val="660066"/>
                </a:solidFill>
                <a:latin typeface="Gill Sans MT" pitchFamily="34" charset="0"/>
              </a:rPr>
              <a:t>intl. cooperation, and </a:t>
            </a:r>
          </a:p>
          <a:p>
            <a:pPr marL="915543" lvl="1" indent="-285750" algn="just">
              <a:spcBef>
                <a:spcPct val="20000"/>
              </a:spcBef>
              <a:buClr>
                <a:schemeClr val="tx1"/>
              </a:buClr>
              <a:buSzPct val="60000"/>
              <a:buFont typeface="Wingdings" pitchFamily="2" charset="2"/>
              <a:buChar char=""/>
            </a:pPr>
            <a:r>
              <a:rPr lang="en-ZA" sz="2000" dirty="0">
                <a:solidFill>
                  <a:srgbClr val="660066"/>
                </a:solidFill>
                <a:latin typeface="Gill Sans MT" pitchFamily="34" charset="0"/>
              </a:rPr>
              <a:t>assessment for adequacy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15925" y="225425"/>
            <a:ext cx="7308850" cy="460375"/>
          </a:xfrm>
          <a:prstGeom prst="rect">
            <a:avLst/>
          </a:prstGeom>
          <a:noFill/>
          <a:ln w="9525">
            <a:noFill/>
            <a:miter lim="800000"/>
            <a:headEnd/>
            <a:tailEnd/>
          </a:ln>
        </p:spPr>
        <p:txBody>
          <a:bodyPr>
            <a:spAutoFit/>
          </a:bodyPr>
          <a:lstStyle/>
          <a:p>
            <a:r>
              <a:rPr lang="en-GB" b="1" dirty="0" smtClean="0">
                <a:solidFill>
                  <a:srgbClr val="660066"/>
                </a:solidFill>
                <a:latin typeface="Gill Sans" pitchFamily="34" charset="0"/>
              </a:rPr>
              <a:t>GGA: Operationalisation in the agreement</a:t>
            </a:r>
            <a:endParaRPr lang="en-GB" b="1" dirty="0">
              <a:solidFill>
                <a:srgbClr val="660066"/>
              </a:solidFill>
              <a:latin typeface="Gill Sans"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584570532"/>
              </p:ext>
            </p:extLst>
          </p:nvPr>
        </p:nvGraphicFramePr>
        <p:xfrm>
          <a:off x="128464" y="800708"/>
          <a:ext cx="8604954" cy="5999635"/>
        </p:xfrm>
        <a:graphic>
          <a:graphicData uri="http://schemas.openxmlformats.org/drawingml/2006/table">
            <a:tbl>
              <a:tblPr firstRow="1" firstCol="1" bandRow="1">
                <a:tableStyleId>{00A15C55-8517-42AA-B614-E9B94910E393}</a:tableStyleId>
              </a:tblPr>
              <a:tblGrid>
                <a:gridCol w="2150773"/>
                <a:gridCol w="2241715"/>
                <a:gridCol w="2124236"/>
                <a:gridCol w="2088230"/>
              </a:tblGrid>
              <a:tr h="655070">
                <a:tc>
                  <a:txBody>
                    <a:bodyPr/>
                    <a:lstStyle/>
                    <a:p>
                      <a:pPr algn="just">
                        <a:lnSpc>
                          <a:spcPct val="150000"/>
                        </a:lnSpc>
                        <a:spcBef>
                          <a:spcPts val="300"/>
                        </a:spcBef>
                        <a:spcAft>
                          <a:spcPts val="300"/>
                        </a:spcAft>
                      </a:pPr>
                      <a:r>
                        <a:rPr lang="en-GB" sz="1400" dirty="0">
                          <a:effectLst/>
                        </a:rPr>
                        <a:t> </a:t>
                      </a:r>
                      <a:endParaRPr lang="en-GB" sz="1400" dirty="0">
                        <a:effectLst/>
                        <a:latin typeface="Gill Sans"/>
                        <a:ea typeface="Calibri"/>
                        <a:cs typeface="Times New Roman"/>
                      </a:endParaRPr>
                    </a:p>
                  </a:txBody>
                  <a:tcPr marL="68580" marR="68580" marT="0" marB="0"/>
                </a:tc>
                <a:tc>
                  <a:txBody>
                    <a:bodyPr/>
                    <a:lstStyle/>
                    <a:p>
                      <a:pPr algn="just">
                        <a:lnSpc>
                          <a:spcPct val="150000"/>
                        </a:lnSpc>
                        <a:spcBef>
                          <a:spcPts val="300"/>
                        </a:spcBef>
                        <a:spcAft>
                          <a:spcPts val="300"/>
                        </a:spcAft>
                      </a:pPr>
                      <a:r>
                        <a:rPr lang="en-GB" sz="1400" dirty="0">
                          <a:effectLst/>
                        </a:rPr>
                        <a:t>Adaptation element in the </a:t>
                      </a:r>
                      <a:r>
                        <a:rPr lang="en-GB" sz="1400" dirty="0" smtClean="0">
                          <a:effectLst/>
                        </a:rPr>
                        <a:t>agreement (Articles)</a:t>
                      </a:r>
                      <a:endParaRPr lang="en-GB" sz="1400" dirty="0">
                        <a:effectLst/>
                        <a:latin typeface="Gill Sans"/>
                        <a:ea typeface="Calibri"/>
                        <a:cs typeface="Times New Roman"/>
                      </a:endParaRPr>
                    </a:p>
                  </a:txBody>
                  <a:tcPr marL="68580" marR="68580" marT="0" marB="0"/>
                </a:tc>
                <a:tc>
                  <a:txBody>
                    <a:bodyPr/>
                    <a:lstStyle/>
                    <a:p>
                      <a:pPr algn="just">
                        <a:lnSpc>
                          <a:spcPct val="150000"/>
                        </a:lnSpc>
                        <a:spcBef>
                          <a:spcPts val="300"/>
                        </a:spcBef>
                        <a:spcAft>
                          <a:spcPts val="300"/>
                        </a:spcAft>
                      </a:pPr>
                      <a:r>
                        <a:rPr lang="en-GB" sz="1400" dirty="0">
                          <a:effectLst/>
                        </a:rPr>
                        <a:t>INDC information for developed country</a:t>
                      </a:r>
                      <a:endParaRPr lang="en-GB" sz="1400" dirty="0">
                        <a:effectLst/>
                        <a:latin typeface="Gill Sans"/>
                        <a:ea typeface="Calibri"/>
                        <a:cs typeface="Times New Roman"/>
                      </a:endParaRPr>
                    </a:p>
                  </a:txBody>
                  <a:tcPr marL="68580" marR="68580" marT="0" marB="0"/>
                </a:tc>
                <a:tc>
                  <a:txBody>
                    <a:bodyPr/>
                    <a:lstStyle/>
                    <a:p>
                      <a:pPr algn="just">
                        <a:lnSpc>
                          <a:spcPct val="150000"/>
                        </a:lnSpc>
                        <a:spcBef>
                          <a:spcPts val="300"/>
                        </a:spcBef>
                        <a:spcAft>
                          <a:spcPts val="300"/>
                        </a:spcAft>
                      </a:pPr>
                      <a:r>
                        <a:rPr lang="en-GB" sz="1400" dirty="0">
                          <a:effectLst/>
                        </a:rPr>
                        <a:t>INDC for developing country</a:t>
                      </a:r>
                      <a:endParaRPr lang="en-GB" sz="1400" dirty="0">
                        <a:effectLst/>
                        <a:latin typeface="Gill Sans"/>
                        <a:ea typeface="Calibri"/>
                        <a:cs typeface="Times New Roman"/>
                      </a:endParaRPr>
                    </a:p>
                  </a:txBody>
                  <a:tcPr marL="68580" marR="68580" marT="0" marB="0"/>
                </a:tc>
              </a:tr>
              <a:tr h="1031645">
                <a:tc>
                  <a:txBody>
                    <a:bodyPr/>
                    <a:lstStyle/>
                    <a:p>
                      <a:pPr algn="just">
                        <a:lnSpc>
                          <a:spcPct val="150000"/>
                        </a:lnSpc>
                        <a:spcBef>
                          <a:spcPts val="300"/>
                        </a:spcBef>
                        <a:spcAft>
                          <a:spcPts val="300"/>
                        </a:spcAft>
                      </a:pPr>
                      <a:r>
                        <a:rPr lang="en-GB" sz="1400" dirty="0">
                          <a:effectLst/>
                        </a:rPr>
                        <a:t>Projected impacts and costs</a:t>
                      </a:r>
                    </a:p>
                    <a:p>
                      <a:pPr algn="just">
                        <a:lnSpc>
                          <a:spcPct val="150000"/>
                        </a:lnSpc>
                        <a:spcBef>
                          <a:spcPts val="300"/>
                        </a:spcBef>
                        <a:spcAft>
                          <a:spcPts val="300"/>
                        </a:spcAft>
                      </a:pPr>
                      <a:r>
                        <a:rPr lang="en-GB" sz="1400" dirty="0">
                          <a:effectLst/>
                        </a:rPr>
                        <a:t> </a:t>
                      </a:r>
                      <a:endParaRPr lang="en-GB" sz="1400" dirty="0">
                        <a:effectLst/>
                        <a:latin typeface="Gill Sans"/>
                        <a:ea typeface="Calibri"/>
                        <a:cs typeface="Times New Roman"/>
                      </a:endParaRPr>
                    </a:p>
                  </a:txBody>
                  <a:tcPr marL="68580" marR="68580" marT="0" marB="0"/>
                </a:tc>
                <a:tc>
                  <a:txBody>
                    <a:bodyPr/>
                    <a:lstStyle/>
                    <a:p>
                      <a:pPr marL="0" indent="0" algn="just" rtl="0" fontAlgn="base">
                        <a:lnSpc>
                          <a:spcPct val="150000"/>
                        </a:lnSpc>
                        <a:spcBef>
                          <a:spcPct val="20000"/>
                        </a:spcBef>
                        <a:spcAft>
                          <a:spcPct val="0"/>
                        </a:spcAft>
                        <a:buClr>
                          <a:schemeClr val="tx1"/>
                        </a:buClr>
                        <a:buSzPct val="60000"/>
                        <a:buFont typeface="Wingdings" pitchFamily="2" charset="2"/>
                        <a:buNone/>
                      </a:pPr>
                      <a:r>
                        <a:rPr lang="en-GB" sz="1400" kern="1200" dirty="0" smtClean="0">
                          <a:solidFill>
                            <a:srgbClr val="660066"/>
                          </a:solidFill>
                          <a:latin typeface="Gill Sans MT" pitchFamily="34" charset="0"/>
                          <a:ea typeface="+mn-ea"/>
                          <a:cs typeface="+mn-cs"/>
                        </a:rPr>
                        <a:t>assessment of aggregate adaptation needs based temperature goal and NAPs</a:t>
                      </a:r>
                      <a:endParaRPr lang="en-GB" sz="1400" kern="1200" dirty="0">
                        <a:solidFill>
                          <a:srgbClr val="660066"/>
                        </a:solidFill>
                        <a:latin typeface="Gill Sans MT" pitchFamily="34" charset="0"/>
                        <a:ea typeface="+mn-ea"/>
                        <a:cs typeface="+mn-cs"/>
                      </a:endParaRPr>
                    </a:p>
                  </a:txBody>
                  <a:tcPr marL="68580" marR="68580" marT="0" marB="0"/>
                </a:tc>
                <a:tc>
                  <a:txBody>
                    <a:bodyPr/>
                    <a:lstStyle/>
                    <a:p>
                      <a:pPr marL="0" indent="0" algn="just" rtl="0" fontAlgn="base">
                        <a:lnSpc>
                          <a:spcPct val="150000"/>
                        </a:lnSpc>
                        <a:spcBef>
                          <a:spcPct val="20000"/>
                        </a:spcBef>
                        <a:spcAft>
                          <a:spcPct val="0"/>
                        </a:spcAft>
                        <a:buClr>
                          <a:schemeClr val="tx1"/>
                        </a:buClr>
                        <a:buSzPct val="60000"/>
                        <a:buFont typeface="Wingdings" pitchFamily="2" charset="2"/>
                        <a:buNone/>
                      </a:pPr>
                      <a:r>
                        <a:rPr lang="en-GB" sz="1400" kern="1200" dirty="0" smtClean="0">
                          <a:solidFill>
                            <a:srgbClr val="660066"/>
                          </a:solidFill>
                          <a:latin typeface="Gill Sans MT" pitchFamily="34" charset="0"/>
                          <a:ea typeface="+mn-ea"/>
                          <a:cs typeface="+mn-cs"/>
                        </a:rPr>
                        <a:t>basis for projection of global adaptation needs, methodology &amp; assumption</a:t>
                      </a:r>
                      <a:endParaRPr lang="en-GB" sz="1400" kern="1200" dirty="0">
                        <a:solidFill>
                          <a:srgbClr val="660066"/>
                        </a:solidFill>
                        <a:latin typeface="Gill Sans MT" pitchFamily="34" charset="0"/>
                        <a:ea typeface="+mn-ea"/>
                        <a:cs typeface="+mn-cs"/>
                      </a:endParaRPr>
                    </a:p>
                  </a:txBody>
                  <a:tcPr marL="68580" marR="68580" marT="0" marB="0"/>
                </a:tc>
                <a:tc>
                  <a:txBody>
                    <a:bodyPr/>
                    <a:lstStyle/>
                    <a:p>
                      <a:pPr marL="0" indent="0" algn="just" rtl="0" fontAlgn="base">
                        <a:lnSpc>
                          <a:spcPct val="150000"/>
                        </a:lnSpc>
                        <a:spcBef>
                          <a:spcPct val="20000"/>
                        </a:spcBef>
                        <a:spcAft>
                          <a:spcPct val="0"/>
                        </a:spcAft>
                        <a:buClr>
                          <a:schemeClr val="tx1"/>
                        </a:buClr>
                        <a:buSzPct val="60000"/>
                        <a:buFont typeface="Wingdings" pitchFamily="2" charset="2"/>
                        <a:buNone/>
                      </a:pPr>
                      <a:r>
                        <a:rPr lang="en-GB" sz="1400" kern="1200" dirty="0" smtClean="0">
                          <a:solidFill>
                            <a:srgbClr val="660066"/>
                          </a:solidFill>
                          <a:latin typeface="Gill Sans MT" pitchFamily="34" charset="0"/>
                          <a:ea typeface="+mn-ea"/>
                          <a:cs typeface="+mn-cs"/>
                        </a:rPr>
                        <a:t>projected impacts and costs, methodology used and assumptions</a:t>
                      </a:r>
                      <a:endParaRPr lang="en-GB" sz="1400" kern="1200" dirty="0">
                        <a:solidFill>
                          <a:srgbClr val="660066"/>
                        </a:solidFill>
                        <a:latin typeface="Gill Sans MT" pitchFamily="34" charset="0"/>
                        <a:ea typeface="+mn-ea"/>
                        <a:cs typeface="+mn-cs"/>
                      </a:endParaRPr>
                    </a:p>
                  </a:txBody>
                  <a:tcPr marL="68580" marR="68580" marT="0" marB="0"/>
                </a:tc>
              </a:tr>
              <a:tr h="1031645">
                <a:tc>
                  <a:txBody>
                    <a:bodyPr/>
                    <a:lstStyle/>
                    <a:p>
                      <a:pPr algn="just">
                        <a:lnSpc>
                          <a:spcPct val="150000"/>
                        </a:lnSpc>
                        <a:spcBef>
                          <a:spcPts val="300"/>
                        </a:spcBef>
                        <a:spcAft>
                          <a:spcPts val="300"/>
                        </a:spcAft>
                      </a:pPr>
                      <a:r>
                        <a:rPr lang="en-GB" sz="1400" dirty="0">
                          <a:effectLst/>
                        </a:rPr>
                        <a:t>Adaptation planning and implementation</a:t>
                      </a:r>
                    </a:p>
                    <a:p>
                      <a:pPr algn="just">
                        <a:lnSpc>
                          <a:spcPct val="150000"/>
                        </a:lnSpc>
                        <a:spcBef>
                          <a:spcPts val="300"/>
                        </a:spcBef>
                        <a:spcAft>
                          <a:spcPts val="300"/>
                        </a:spcAft>
                      </a:pPr>
                      <a:r>
                        <a:rPr lang="en-GB" sz="1400" dirty="0">
                          <a:effectLst/>
                        </a:rPr>
                        <a:t> </a:t>
                      </a:r>
                      <a:endParaRPr lang="en-GB" sz="1400" dirty="0">
                        <a:effectLst/>
                        <a:latin typeface="Gill Sans"/>
                        <a:ea typeface="Calibri"/>
                        <a:cs typeface="Times New Roman"/>
                      </a:endParaRPr>
                    </a:p>
                  </a:txBody>
                  <a:tcPr marL="68580" marR="68580" marT="0" marB="0"/>
                </a:tc>
                <a:tc>
                  <a:txBody>
                    <a:bodyPr/>
                    <a:lstStyle/>
                    <a:p>
                      <a:pPr marL="0" indent="0" algn="just" rtl="0" fontAlgn="base">
                        <a:lnSpc>
                          <a:spcPct val="150000"/>
                        </a:lnSpc>
                        <a:spcBef>
                          <a:spcPct val="20000"/>
                        </a:spcBef>
                        <a:spcAft>
                          <a:spcPct val="0"/>
                        </a:spcAft>
                        <a:buClr>
                          <a:schemeClr val="tx1"/>
                        </a:buClr>
                        <a:buSzPct val="60000"/>
                        <a:buFont typeface="Wingdings" pitchFamily="2" charset="2"/>
                        <a:buNone/>
                      </a:pPr>
                      <a:r>
                        <a:rPr lang="en-GB" sz="1400" kern="1200" dirty="0">
                          <a:solidFill>
                            <a:srgbClr val="660066"/>
                          </a:solidFill>
                          <a:latin typeface="Gill Sans MT" pitchFamily="34" charset="0"/>
                          <a:ea typeface="+mn-ea"/>
                          <a:cs typeface="+mn-cs"/>
                        </a:rPr>
                        <a:t>g</a:t>
                      </a:r>
                      <a:r>
                        <a:rPr lang="en-GB" sz="1400" kern="1200" dirty="0" smtClean="0">
                          <a:solidFill>
                            <a:srgbClr val="660066"/>
                          </a:solidFill>
                          <a:latin typeface="Gill Sans MT" pitchFamily="34" charset="0"/>
                          <a:ea typeface="+mn-ea"/>
                          <a:cs typeface="+mn-cs"/>
                        </a:rPr>
                        <a:t>uidelines for NAPs; recognition of  investments by developing countries </a:t>
                      </a:r>
                      <a:endParaRPr lang="en-GB" sz="1400" kern="1200" dirty="0">
                        <a:solidFill>
                          <a:srgbClr val="660066"/>
                        </a:solidFill>
                        <a:latin typeface="Gill Sans MT" pitchFamily="34" charset="0"/>
                        <a:ea typeface="+mn-ea"/>
                        <a:cs typeface="+mn-cs"/>
                      </a:endParaRPr>
                    </a:p>
                  </a:txBody>
                  <a:tcPr marL="68580" marR="68580" marT="0" marB="0"/>
                </a:tc>
                <a:tc>
                  <a:txBody>
                    <a:bodyPr/>
                    <a:lstStyle/>
                    <a:p>
                      <a:pPr marL="0" indent="0" algn="just" rtl="0" fontAlgn="base">
                        <a:lnSpc>
                          <a:spcPct val="150000"/>
                        </a:lnSpc>
                        <a:spcBef>
                          <a:spcPct val="20000"/>
                        </a:spcBef>
                        <a:spcAft>
                          <a:spcPct val="0"/>
                        </a:spcAft>
                        <a:buClr>
                          <a:schemeClr val="tx1"/>
                        </a:buClr>
                        <a:buSzPct val="60000"/>
                        <a:buFont typeface="Wingdings" pitchFamily="2" charset="2"/>
                        <a:buNone/>
                      </a:pPr>
                      <a:r>
                        <a:rPr lang="en-GB" sz="1400" kern="1200" dirty="0" smtClean="0">
                          <a:solidFill>
                            <a:srgbClr val="660066"/>
                          </a:solidFill>
                          <a:latin typeface="Gill Sans MT" pitchFamily="34" charset="0"/>
                          <a:ea typeface="+mn-ea"/>
                          <a:cs typeface="+mn-cs"/>
                        </a:rPr>
                        <a:t>sectors, geographies, delivery mechanism of support</a:t>
                      </a:r>
                      <a:endParaRPr lang="en-GB" sz="1400" kern="1200" dirty="0">
                        <a:solidFill>
                          <a:srgbClr val="660066"/>
                        </a:solidFill>
                        <a:latin typeface="Gill Sans MT" pitchFamily="34" charset="0"/>
                        <a:ea typeface="+mn-ea"/>
                        <a:cs typeface="+mn-cs"/>
                      </a:endParaRPr>
                    </a:p>
                  </a:txBody>
                  <a:tcPr marL="68580" marR="68580" marT="0" marB="0"/>
                </a:tc>
                <a:tc>
                  <a:txBody>
                    <a:bodyPr/>
                    <a:lstStyle/>
                    <a:p>
                      <a:pPr marL="0" indent="0" algn="just" rtl="0" fontAlgn="base">
                        <a:lnSpc>
                          <a:spcPct val="150000"/>
                        </a:lnSpc>
                        <a:spcBef>
                          <a:spcPct val="20000"/>
                        </a:spcBef>
                        <a:spcAft>
                          <a:spcPct val="0"/>
                        </a:spcAft>
                        <a:buClr>
                          <a:schemeClr val="tx1"/>
                        </a:buClr>
                        <a:buSzPct val="60000"/>
                        <a:buFont typeface="Wingdings" pitchFamily="2" charset="2"/>
                        <a:buNone/>
                      </a:pPr>
                      <a:r>
                        <a:rPr lang="en-GB" sz="1400" kern="1200" dirty="0" smtClean="0">
                          <a:solidFill>
                            <a:srgbClr val="660066"/>
                          </a:solidFill>
                          <a:latin typeface="Gill Sans MT" pitchFamily="34" charset="0"/>
                          <a:ea typeface="+mn-ea"/>
                          <a:cs typeface="+mn-cs"/>
                        </a:rPr>
                        <a:t>programmes-projects envisaged during a cycle/ period</a:t>
                      </a:r>
                      <a:r>
                        <a:rPr lang="en-GB" sz="1400" kern="1200" dirty="0">
                          <a:solidFill>
                            <a:srgbClr val="660066"/>
                          </a:solidFill>
                          <a:latin typeface="Gill Sans MT" pitchFamily="34" charset="0"/>
                          <a:ea typeface="+mn-ea"/>
                          <a:cs typeface="+mn-cs"/>
                        </a:rPr>
                        <a:t> </a:t>
                      </a:r>
                    </a:p>
                  </a:txBody>
                  <a:tcPr marL="68580" marR="68580" marT="0" marB="0"/>
                </a:tc>
              </a:tr>
              <a:tr h="941429">
                <a:tc>
                  <a:txBody>
                    <a:bodyPr/>
                    <a:lstStyle/>
                    <a:p>
                      <a:pPr algn="just">
                        <a:lnSpc>
                          <a:spcPct val="150000"/>
                        </a:lnSpc>
                        <a:spcBef>
                          <a:spcPts val="300"/>
                        </a:spcBef>
                        <a:spcAft>
                          <a:spcPts val="300"/>
                        </a:spcAft>
                      </a:pPr>
                      <a:r>
                        <a:rPr lang="en-GB" sz="1400">
                          <a:effectLst/>
                        </a:rPr>
                        <a:t>Adaptation support, finance, technology and CB</a:t>
                      </a:r>
                      <a:endParaRPr lang="en-GB" sz="1400">
                        <a:effectLst/>
                        <a:latin typeface="Gill Sans"/>
                        <a:ea typeface="Calibri"/>
                        <a:cs typeface="Times New Roman"/>
                      </a:endParaRPr>
                    </a:p>
                  </a:txBody>
                  <a:tcPr marL="68580" marR="68580" marT="0" marB="0"/>
                </a:tc>
                <a:tc>
                  <a:txBody>
                    <a:bodyPr/>
                    <a:lstStyle/>
                    <a:p>
                      <a:pPr marL="0" indent="0" algn="just" rtl="0" fontAlgn="base">
                        <a:lnSpc>
                          <a:spcPct val="150000"/>
                        </a:lnSpc>
                        <a:spcBef>
                          <a:spcPct val="20000"/>
                        </a:spcBef>
                        <a:spcAft>
                          <a:spcPct val="0"/>
                        </a:spcAft>
                        <a:buClr>
                          <a:schemeClr val="tx1"/>
                        </a:buClr>
                        <a:buSzPct val="60000"/>
                        <a:buFont typeface="Wingdings" pitchFamily="2" charset="2"/>
                        <a:buNone/>
                      </a:pPr>
                      <a:r>
                        <a:rPr lang="en-GB" sz="1400" kern="1200" dirty="0" smtClean="0">
                          <a:solidFill>
                            <a:srgbClr val="660066"/>
                          </a:solidFill>
                          <a:latin typeface="Gill Sans MT" pitchFamily="34" charset="0"/>
                          <a:ea typeface="+mn-ea"/>
                          <a:cs typeface="+mn-cs"/>
                        </a:rPr>
                        <a:t>process of inscribing support and quantum of support for adaptation</a:t>
                      </a:r>
                      <a:endParaRPr lang="en-GB" sz="1400" kern="1200" dirty="0">
                        <a:solidFill>
                          <a:srgbClr val="660066"/>
                        </a:solidFill>
                        <a:latin typeface="Gill Sans MT" pitchFamily="34" charset="0"/>
                        <a:ea typeface="+mn-ea"/>
                        <a:cs typeface="+mn-cs"/>
                      </a:endParaRPr>
                    </a:p>
                  </a:txBody>
                  <a:tcPr marL="68580" marR="68580" marT="0" marB="0"/>
                </a:tc>
                <a:tc>
                  <a:txBody>
                    <a:bodyPr/>
                    <a:lstStyle/>
                    <a:p>
                      <a:pPr marL="0" indent="0" algn="just" rtl="0" fontAlgn="base">
                        <a:lnSpc>
                          <a:spcPct val="150000"/>
                        </a:lnSpc>
                        <a:spcBef>
                          <a:spcPct val="20000"/>
                        </a:spcBef>
                        <a:spcAft>
                          <a:spcPct val="0"/>
                        </a:spcAft>
                        <a:buClr>
                          <a:schemeClr val="tx1"/>
                        </a:buClr>
                        <a:buSzPct val="60000"/>
                        <a:buFont typeface="Wingdings" pitchFamily="2" charset="2"/>
                        <a:buNone/>
                      </a:pPr>
                      <a:r>
                        <a:rPr lang="en-GB" sz="1400" kern="1200" dirty="0" smtClean="0">
                          <a:solidFill>
                            <a:srgbClr val="660066"/>
                          </a:solidFill>
                          <a:latin typeface="Gill Sans MT" pitchFamily="34" charset="0"/>
                          <a:ea typeface="+mn-ea"/>
                          <a:cs typeface="+mn-cs"/>
                        </a:rPr>
                        <a:t>Type, quantum of support, timelines, assumptions, vs needs</a:t>
                      </a:r>
                      <a:r>
                        <a:rPr lang="en-GB" sz="1400" kern="1200" dirty="0">
                          <a:solidFill>
                            <a:srgbClr val="660066"/>
                          </a:solidFill>
                          <a:latin typeface="Gill Sans MT" pitchFamily="34" charset="0"/>
                          <a:ea typeface="+mn-ea"/>
                          <a:cs typeface="+mn-cs"/>
                        </a:rPr>
                        <a:t> </a:t>
                      </a:r>
                    </a:p>
                  </a:txBody>
                  <a:tcPr marL="68580" marR="68580" marT="0" marB="0"/>
                </a:tc>
                <a:tc>
                  <a:txBody>
                    <a:bodyPr/>
                    <a:lstStyle/>
                    <a:p>
                      <a:pPr marL="0" indent="0" algn="just" rtl="0" fontAlgn="base">
                        <a:lnSpc>
                          <a:spcPct val="150000"/>
                        </a:lnSpc>
                        <a:spcBef>
                          <a:spcPct val="20000"/>
                        </a:spcBef>
                        <a:spcAft>
                          <a:spcPct val="0"/>
                        </a:spcAft>
                        <a:buClr>
                          <a:schemeClr val="tx1"/>
                        </a:buClr>
                        <a:buSzPct val="60000"/>
                        <a:buFont typeface="Wingdings" pitchFamily="2" charset="2"/>
                        <a:buNone/>
                      </a:pPr>
                      <a:r>
                        <a:rPr lang="en-GB" sz="1400" kern="1200" dirty="0" smtClean="0">
                          <a:solidFill>
                            <a:srgbClr val="660066"/>
                          </a:solidFill>
                          <a:latin typeface="Gill Sans MT" pitchFamily="34" charset="0"/>
                          <a:ea typeface="+mn-ea"/>
                          <a:cs typeface="+mn-cs"/>
                        </a:rPr>
                        <a:t>reporting on support received, country, sector, geography, type </a:t>
                      </a:r>
                      <a:endParaRPr lang="en-GB" sz="1400" kern="1200" dirty="0">
                        <a:solidFill>
                          <a:srgbClr val="660066"/>
                        </a:solidFill>
                        <a:latin typeface="Gill Sans MT" pitchFamily="34" charset="0"/>
                        <a:ea typeface="+mn-ea"/>
                        <a:cs typeface="+mn-cs"/>
                      </a:endParaRPr>
                    </a:p>
                  </a:txBody>
                  <a:tcPr marL="68580" marR="68580" marT="0" marB="0"/>
                </a:tc>
              </a:tr>
              <a:tr h="1031645">
                <a:tc>
                  <a:txBody>
                    <a:bodyPr/>
                    <a:lstStyle/>
                    <a:p>
                      <a:pPr algn="just">
                        <a:lnSpc>
                          <a:spcPct val="150000"/>
                        </a:lnSpc>
                        <a:spcBef>
                          <a:spcPts val="300"/>
                        </a:spcBef>
                        <a:spcAft>
                          <a:spcPts val="300"/>
                        </a:spcAft>
                      </a:pPr>
                      <a:r>
                        <a:rPr lang="en-GB" sz="1400" dirty="0">
                          <a:effectLst/>
                        </a:rPr>
                        <a:t>International cooperation</a:t>
                      </a:r>
                    </a:p>
                    <a:p>
                      <a:pPr algn="just">
                        <a:lnSpc>
                          <a:spcPct val="150000"/>
                        </a:lnSpc>
                        <a:spcBef>
                          <a:spcPts val="300"/>
                        </a:spcBef>
                        <a:spcAft>
                          <a:spcPts val="300"/>
                        </a:spcAft>
                      </a:pPr>
                      <a:r>
                        <a:rPr lang="en-GB" sz="1400" dirty="0">
                          <a:effectLst/>
                        </a:rPr>
                        <a:t> </a:t>
                      </a:r>
                      <a:endParaRPr lang="en-GB" sz="1400" dirty="0">
                        <a:effectLst/>
                        <a:latin typeface="Gill Sans"/>
                        <a:ea typeface="Calibri"/>
                        <a:cs typeface="Times New Roman"/>
                      </a:endParaRPr>
                    </a:p>
                  </a:txBody>
                  <a:tcPr marL="68580" marR="68580" marT="0" marB="0"/>
                </a:tc>
                <a:tc>
                  <a:txBody>
                    <a:bodyPr/>
                    <a:lstStyle/>
                    <a:p>
                      <a:pPr marL="0" indent="0" algn="just" rtl="0" fontAlgn="base">
                        <a:lnSpc>
                          <a:spcPct val="150000"/>
                        </a:lnSpc>
                        <a:spcBef>
                          <a:spcPct val="20000"/>
                        </a:spcBef>
                        <a:spcAft>
                          <a:spcPct val="0"/>
                        </a:spcAft>
                        <a:buClr>
                          <a:schemeClr val="tx1"/>
                        </a:buClr>
                        <a:buSzPct val="60000"/>
                        <a:buFont typeface="Wingdings" pitchFamily="2" charset="2"/>
                        <a:buNone/>
                      </a:pPr>
                      <a:r>
                        <a:rPr lang="en-GB" sz="1400" kern="1200" dirty="0" smtClean="0">
                          <a:solidFill>
                            <a:srgbClr val="660066"/>
                          </a:solidFill>
                          <a:latin typeface="Gill Sans MT" pitchFamily="34" charset="0"/>
                          <a:ea typeface="+mn-ea"/>
                          <a:cs typeface="+mn-cs"/>
                        </a:rPr>
                        <a:t>recognition of cooperative initiatives facilitated and supported by any Party,  </a:t>
                      </a:r>
                      <a:endParaRPr lang="en-GB" sz="1400" kern="1200" dirty="0">
                        <a:solidFill>
                          <a:srgbClr val="660066"/>
                        </a:solidFill>
                        <a:latin typeface="Gill Sans MT" pitchFamily="34" charset="0"/>
                        <a:ea typeface="+mn-ea"/>
                        <a:cs typeface="+mn-cs"/>
                      </a:endParaRPr>
                    </a:p>
                  </a:txBody>
                  <a:tcPr marL="68580" marR="68580" marT="0" marB="0"/>
                </a:tc>
                <a:tc>
                  <a:txBody>
                    <a:bodyPr/>
                    <a:lstStyle/>
                    <a:p>
                      <a:pPr marL="0" indent="0" algn="just" rtl="0" fontAlgn="base">
                        <a:lnSpc>
                          <a:spcPct val="150000"/>
                        </a:lnSpc>
                        <a:spcBef>
                          <a:spcPct val="20000"/>
                        </a:spcBef>
                        <a:spcAft>
                          <a:spcPct val="0"/>
                        </a:spcAft>
                        <a:buClr>
                          <a:schemeClr val="tx1"/>
                        </a:buClr>
                        <a:buSzPct val="60000"/>
                        <a:buFont typeface="Wingdings" pitchFamily="2" charset="2"/>
                        <a:buNone/>
                      </a:pPr>
                      <a:r>
                        <a:rPr lang="en-GB" sz="1400" kern="1200" dirty="0" smtClean="0">
                          <a:solidFill>
                            <a:srgbClr val="660066"/>
                          </a:solidFill>
                          <a:latin typeface="Gill Sans MT" pitchFamily="34" charset="0"/>
                          <a:ea typeface="+mn-ea"/>
                          <a:cs typeface="+mn-cs"/>
                        </a:rPr>
                        <a:t>description of envisaged initiative, level of support provided</a:t>
                      </a:r>
                      <a:endParaRPr lang="en-GB" sz="1400" kern="1200" dirty="0">
                        <a:solidFill>
                          <a:srgbClr val="660066"/>
                        </a:solidFill>
                        <a:latin typeface="Gill Sans MT" pitchFamily="34" charset="0"/>
                        <a:ea typeface="+mn-ea"/>
                        <a:cs typeface="+mn-cs"/>
                      </a:endParaRPr>
                    </a:p>
                  </a:txBody>
                  <a:tcPr marL="68580" marR="68580" marT="0" marB="0"/>
                </a:tc>
                <a:tc>
                  <a:txBody>
                    <a:bodyPr/>
                    <a:lstStyle/>
                    <a:p>
                      <a:pPr marL="0" marR="0" indent="0" algn="just" defTabSz="914400" rtl="0" eaLnBrk="1" fontAlgn="base" latinLnBrk="0" hangingPunct="1">
                        <a:lnSpc>
                          <a:spcPct val="150000"/>
                        </a:lnSpc>
                        <a:spcBef>
                          <a:spcPct val="20000"/>
                        </a:spcBef>
                        <a:spcAft>
                          <a:spcPct val="0"/>
                        </a:spcAft>
                        <a:buClr>
                          <a:schemeClr val="tx1"/>
                        </a:buClr>
                        <a:buSzPct val="60000"/>
                        <a:buFont typeface="Wingdings" pitchFamily="2" charset="2"/>
                        <a:buNone/>
                        <a:tabLst/>
                        <a:defRPr/>
                      </a:pPr>
                      <a:r>
                        <a:rPr lang="en-GB" sz="1400" kern="1200" dirty="0" smtClean="0">
                          <a:solidFill>
                            <a:srgbClr val="660066"/>
                          </a:solidFill>
                          <a:latin typeface="Gill Sans MT" pitchFamily="34" charset="0"/>
                          <a:ea typeface="+mn-ea"/>
                          <a:cs typeface="+mn-cs"/>
                        </a:rPr>
                        <a:t>description of envisaged initiative, level of support provided/received</a:t>
                      </a:r>
                    </a:p>
                  </a:txBody>
                  <a:tcPr marL="68580" marR="68580" marT="0" marB="0"/>
                </a:tc>
              </a:tr>
              <a:tr h="1031645">
                <a:tc>
                  <a:txBody>
                    <a:bodyPr/>
                    <a:lstStyle/>
                    <a:p>
                      <a:pPr algn="just">
                        <a:lnSpc>
                          <a:spcPct val="150000"/>
                        </a:lnSpc>
                        <a:spcBef>
                          <a:spcPts val="300"/>
                        </a:spcBef>
                        <a:spcAft>
                          <a:spcPts val="300"/>
                        </a:spcAft>
                      </a:pPr>
                      <a:r>
                        <a:rPr lang="en-GB" sz="1400" dirty="0">
                          <a:effectLst/>
                        </a:rPr>
                        <a:t>Assessment for adequacy</a:t>
                      </a:r>
                    </a:p>
                    <a:p>
                      <a:pPr algn="just">
                        <a:lnSpc>
                          <a:spcPct val="150000"/>
                        </a:lnSpc>
                        <a:spcBef>
                          <a:spcPts val="300"/>
                        </a:spcBef>
                        <a:spcAft>
                          <a:spcPts val="300"/>
                        </a:spcAft>
                      </a:pPr>
                      <a:r>
                        <a:rPr lang="en-GB" sz="1400" dirty="0">
                          <a:effectLst/>
                        </a:rPr>
                        <a:t> </a:t>
                      </a:r>
                      <a:endParaRPr lang="en-GB" sz="1400" dirty="0">
                        <a:effectLst/>
                        <a:latin typeface="Gill Sans"/>
                        <a:ea typeface="Calibri"/>
                        <a:cs typeface="Times New Roman"/>
                      </a:endParaRPr>
                    </a:p>
                  </a:txBody>
                  <a:tcPr marL="68580" marR="68580" marT="0" marB="0"/>
                </a:tc>
                <a:tc>
                  <a:txBody>
                    <a:bodyPr/>
                    <a:lstStyle/>
                    <a:p>
                      <a:pPr marL="0" indent="0" algn="just" rtl="0" fontAlgn="base">
                        <a:lnSpc>
                          <a:spcPct val="150000"/>
                        </a:lnSpc>
                        <a:spcBef>
                          <a:spcPct val="20000"/>
                        </a:spcBef>
                        <a:spcAft>
                          <a:spcPct val="0"/>
                        </a:spcAft>
                        <a:buClr>
                          <a:schemeClr val="tx1"/>
                        </a:buClr>
                        <a:buSzPct val="60000"/>
                        <a:buFont typeface="Wingdings" pitchFamily="2" charset="2"/>
                        <a:buNone/>
                      </a:pPr>
                      <a:r>
                        <a:rPr lang="en-GB" sz="1400" kern="1200" dirty="0" smtClean="0">
                          <a:solidFill>
                            <a:srgbClr val="660066"/>
                          </a:solidFill>
                          <a:latin typeface="Gill Sans MT" pitchFamily="34" charset="0"/>
                          <a:ea typeface="+mn-ea"/>
                          <a:cs typeface="+mn-cs"/>
                        </a:rPr>
                        <a:t>ex ante assessment (support vs needs), ex post review of implementation (recognition)</a:t>
                      </a:r>
                      <a:endParaRPr lang="en-GB" sz="1400" kern="1200" dirty="0">
                        <a:solidFill>
                          <a:srgbClr val="660066"/>
                        </a:solidFill>
                        <a:latin typeface="Gill Sans MT" pitchFamily="34" charset="0"/>
                        <a:ea typeface="+mn-ea"/>
                        <a:cs typeface="+mn-cs"/>
                      </a:endParaRPr>
                    </a:p>
                  </a:txBody>
                  <a:tcPr marL="68580" marR="68580" marT="0" marB="0"/>
                </a:tc>
                <a:tc>
                  <a:txBody>
                    <a:bodyPr/>
                    <a:lstStyle/>
                    <a:p>
                      <a:pPr marL="0" indent="0" algn="just" rtl="0" fontAlgn="base">
                        <a:lnSpc>
                          <a:spcPct val="150000"/>
                        </a:lnSpc>
                        <a:spcBef>
                          <a:spcPct val="20000"/>
                        </a:spcBef>
                        <a:spcAft>
                          <a:spcPct val="0"/>
                        </a:spcAft>
                        <a:buClr>
                          <a:schemeClr val="tx1"/>
                        </a:buClr>
                        <a:buSzPct val="60000"/>
                        <a:buFont typeface="Wingdings" pitchFamily="2" charset="2"/>
                        <a:buNone/>
                      </a:pPr>
                      <a:r>
                        <a:rPr lang="en-GB" sz="1400" kern="1200" dirty="0">
                          <a:solidFill>
                            <a:srgbClr val="660066"/>
                          </a:solidFill>
                          <a:latin typeface="Gill Sans MT" pitchFamily="34" charset="0"/>
                          <a:ea typeface="+mn-ea"/>
                          <a:cs typeface="+mn-cs"/>
                        </a:rPr>
                        <a:t> </a:t>
                      </a:r>
                      <a:endParaRPr lang="en-GB" sz="1400" kern="1200" dirty="0" smtClean="0">
                        <a:solidFill>
                          <a:srgbClr val="660066"/>
                        </a:solidFill>
                        <a:latin typeface="Gill Sans MT" pitchFamily="34" charset="0"/>
                        <a:ea typeface="+mn-ea"/>
                        <a:cs typeface="+mn-cs"/>
                      </a:endParaRPr>
                    </a:p>
                    <a:p>
                      <a:pPr marL="0" indent="0" algn="just" rtl="0" fontAlgn="base">
                        <a:lnSpc>
                          <a:spcPct val="150000"/>
                        </a:lnSpc>
                        <a:spcBef>
                          <a:spcPct val="20000"/>
                        </a:spcBef>
                        <a:spcAft>
                          <a:spcPct val="0"/>
                        </a:spcAft>
                        <a:buClr>
                          <a:schemeClr val="tx1"/>
                        </a:buClr>
                        <a:buSzPct val="60000"/>
                        <a:buFont typeface="Wingdings" pitchFamily="2" charset="2"/>
                        <a:buNone/>
                      </a:pPr>
                      <a:r>
                        <a:rPr lang="en-ZA" sz="1400" kern="1200" dirty="0" smtClean="0">
                          <a:solidFill>
                            <a:srgbClr val="660066"/>
                          </a:solidFill>
                          <a:latin typeface="Gill Sans MT" pitchFamily="34" charset="0"/>
                          <a:ea typeface="+mn-ea"/>
                          <a:cs typeface="+mn-cs"/>
                        </a:rPr>
                        <a:t>N/A</a:t>
                      </a:r>
                      <a:endParaRPr lang="en-GB" sz="1400" kern="1200" dirty="0">
                        <a:solidFill>
                          <a:srgbClr val="660066"/>
                        </a:solidFill>
                        <a:latin typeface="Gill Sans MT" pitchFamily="34" charset="0"/>
                        <a:ea typeface="+mn-ea"/>
                        <a:cs typeface="+mn-cs"/>
                      </a:endParaRPr>
                    </a:p>
                  </a:txBody>
                  <a:tcPr marL="68580" marR="68580" marT="0" marB="0"/>
                </a:tc>
                <a:tc>
                  <a:txBody>
                    <a:bodyPr/>
                    <a:lstStyle/>
                    <a:p>
                      <a:pPr marL="0" indent="0" algn="just" rtl="0" fontAlgn="base">
                        <a:lnSpc>
                          <a:spcPct val="150000"/>
                        </a:lnSpc>
                        <a:spcBef>
                          <a:spcPct val="20000"/>
                        </a:spcBef>
                        <a:spcAft>
                          <a:spcPct val="0"/>
                        </a:spcAft>
                        <a:buClr>
                          <a:schemeClr val="tx1"/>
                        </a:buClr>
                        <a:buSzPct val="60000"/>
                        <a:buFont typeface="Wingdings" pitchFamily="2" charset="2"/>
                        <a:buNone/>
                      </a:pPr>
                      <a:endParaRPr lang="en-GB" sz="1400" kern="1200" dirty="0" smtClean="0">
                        <a:solidFill>
                          <a:srgbClr val="660066"/>
                        </a:solidFill>
                        <a:latin typeface="Gill Sans MT" pitchFamily="34" charset="0"/>
                        <a:ea typeface="+mn-ea"/>
                        <a:cs typeface="+mn-cs"/>
                      </a:endParaRPr>
                    </a:p>
                    <a:p>
                      <a:pPr marL="0" indent="0" algn="just" rtl="0" fontAlgn="base">
                        <a:lnSpc>
                          <a:spcPct val="150000"/>
                        </a:lnSpc>
                        <a:spcBef>
                          <a:spcPct val="20000"/>
                        </a:spcBef>
                        <a:spcAft>
                          <a:spcPct val="0"/>
                        </a:spcAft>
                        <a:buClr>
                          <a:schemeClr val="tx1"/>
                        </a:buClr>
                        <a:buSzPct val="60000"/>
                        <a:buFont typeface="Wingdings" pitchFamily="2" charset="2"/>
                        <a:buNone/>
                      </a:pPr>
                      <a:r>
                        <a:rPr lang="en-GB" sz="1400" kern="1200" dirty="0" smtClean="0">
                          <a:solidFill>
                            <a:srgbClr val="660066"/>
                          </a:solidFill>
                          <a:latin typeface="Gill Sans MT" pitchFamily="34" charset="0"/>
                          <a:ea typeface="+mn-ea"/>
                          <a:cs typeface="+mn-cs"/>
                        </a:rPr>
                        <a:t>N/A</a:t>
                      </a:r>
                      <a:r>
                        <a:rPr lang="en-GB" sz="1400" kern="1200" dirty="0">
                          <a:solidFill>
                            <a:srgbClr val="660066"/>
                          </a:solidFill>
                          <a:latin typeface="Gill Sans MT" pitchFamily="34" charset="0"/>
                          <a:ea typeface="+mn-ea"/>
                          <a:cs typeface="+mn-cs"/>
                        </a:rPr>
                        <a:t> </a:t>
                      </a:r>
                    </a:p>
                  </a:txBody>
                  <a:tcPr marL="68580" marR="68580" marT="0" marB="0"/>
                </a:tc>
              </a:tr>
            </a:tbl>
          </a:graphicData>
        </a:graphic>
      </p:graphicFrame>
    </p:spTree>
    <p:extLst>
      <p:ext uri="{BB962C8B-B14F-4D97-AF65-F5344CB8AC3E}">
        <p14:creationId xmlns:p14="http://schemas.microsoft.com/office/powerpoint/2010/main" val="4189526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txBox="1">
            <a:spLocks/>
          </p:cNvSpPr>
          <p:nvPr/>
        </p:nvSpPr>
        <p:spPr>
          <a:xfrm>
            <a:off x="685452" y="1052736"/>
            <a:ext cx="7812360" cy="5085183"/>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172593" indent="0" algn="just">
              <a:buClr>
                <a:schemeClr val="tx1"/>
              </a:buClr>
              <a:buNone/>
            </a:pPr>
            <a:r>
              <a:rPr lang="en-US" sz="1800" b="1" dirty="0">
                <a:solidFill>
                  <a:srgbClr val="660066"/>
                </a:solidFill>
                <a:latin typeface="Gill Sans MT" pitchFamily="34" charset="0"/>
              </a:rPr>
              <a:t>Step 1</a:t>
            </a:r>
            <a:r>
              <a:rPr lang="en-US" sz="1800" dirty="0">
                <a:solidFill>
                  <a:srgbClr val="660066"/>
                </a:solidFill>
                <a:latin typeface="Gill Sans MT" pitchFamily="34" charset="0"/>
              </a:rPr>
              <a:t>: Based on an ensemble of Regionally Downscaled Models, project the probability of incidence of climate impacts, consistent with a SRES/RCP scenario for 0</a:t>
            </a:r>
            <a:r>
              <a:rPr lang="en-US" sz="1800" baseline="30000" dirty="0">
                <a:solidFill>
                  <a:srgbClr val="660066"/>
                </a:solidFill>
                <a:latin typeface="Gill Sans MT" pitchFamily="34" charset="0"/>
              </a:rPr>
              <a:t>o</a:t>
            </a:r>
            <a:r>
              <a:rPr lang="en-US" sz="1800" dirty="0">
                <a:solidFill>
                  <a:srgbClr val="660066"/>
                </a:solidFill>
                <a:latin typeface="Gill Sans MT" pitchFamily="34" charset="0"/>
              </a:rPr>
              <a:t>C, 1</a:t>
            </a:r>
            <a:r>
              <a:rPr lang="en-US" sz="1800" baseline="30000" dirty="0">
                <a:solidFill>
                  <a:srgbClr val="660066"/>
                </a:solidFill>
                <a:latin typeface="Gill Sans MT" pitchFamily="34" charset="0"/>
              </a:rPr>
              <a:t>o</a:t>
            </a:r>
            <a:r>
              <a:rPr lang="en-US" sz="1800" dirty="0">
                <a:solidFill>
                  <a:srgbClr val="660066"/>
                </a:solidFill>
                <a:latin typeface="Gill Sans MT" pitchFamily="34" charset="0"/>
              </a:rPr>
              <a:t>C, 2</a:t>
            </a:r>
            <a:r>
              <a:rPr lang="en-US" sz="1800" baseline="30000" dirty="0">
                <a:solidFill>
                  <a:srgbClr val="660066"/>
                </a:solidFill>
                <a:latin typeface="Gill Sans MT" pitchFamily="34" charset="0"/>
              </a:rPr>
              <a:t>o</a:t>
            </a:r>
            <a:r>
              <a:rPr lang="en-US" sz="1800" dirty="0">
                <a:solidFill>
                  <a:srgbClr val="660066"/>
                </a:solidFill>
                <a:latin typeface="Gill Sans MT" pitchFamily="34" charset="0"/>
              </a:rPr>
              <a:t>C, 3</a:t>
            </a:r>
            <a:r>
              <a:rPr lang="en-US" sz="1800" baseline="30000" dirty="0">
                <a:solidFill>
                  <a:srgbClr val="660066"/>
                </a:solidFill>
                <a:latin typeface="Gill Sans MT" pitchFamily="34" charset="0"/>
              </a:rPr>
              <a:t>o</a:t>
            </a:r>
            <a:r>
              <a:rPr lang="en-US" sz="1800" dirty="0">
                <a:solidFill>
                  <a:srgbClr val="660066"/>
                </a:solidFill>
                <a:latin typeface="Gill Sans MT" pitchFamily="34" charset="0"/>
              </a:rPr>
              <a:t>C in the developing country regions of the world</a:t>
            </a:r>
          </a:p>
          <a:p>
            <a:pPr marL="172593" indent="0" algn="just">
              <a:buClr>
                <a:schemeClr val="tx1"/>
              </a:buClr>
              <a:buNone/>
            </a:pPr>
            <a:endParaRPr lang="en-US" sz="1800" dirty="0" smtClean="0">
              <a:solidFill>
                <a:srgbClr val="660066"/>
              </a:solidFill>
              <a:latin typeface="Gill Sans MT" pitchFamily="34" charset="0"/>
            </a:endParaRPr>
          </a:p>
          <a:p>
            <a:pPr marL="172593" indent="0" algn="just">
              <a:buClr>
                <a:schemeClr val="tx1"/>
              </a:buClr>
              <a:buNone/>
            </a:pPr>
            <a:r>
              <a:rPr lang="en-US" sz="1800" b="1" dirty="0" smtClean="0">
                <a:solidFill>
                  <a:srgbClr val="660066"/>
                </a:solidFill>
                <a:latin typeface="Gill Sans MT" pitchFamily="34" charset="0"/>
              </a:rPr>
              <a:t>Step </a:t>
            </a:r>
            <a:r>
              <a:rPr lang="en-US" sz="1800" b="1" dirty="0">
                <a:solidFill>
                  <a:srgbClr val="660066"/>
                </a:solidFill>
                <a:latin typeface="Gill Sans MT" pitchFamily="34" charset="0"/>
              </a:rPr>
              <a:t>2</a:t>
            </a:r>
            <a:r>
              <a:rPr lang="en-US" sz="1800" dirty="0">
                <a:solidFill>
                  <a:srgbClr val="660066"/>
                </a:solidFill>
                <a:latin typeface="Gill Sans MT" pitchFamily="34" charset="0"/>
              </a:rPr>
              <a:t>: Computation of probability density curves for the impacts under each of the temperature scenarios for the duration of the commitment period, as such reflecting the median magnitude of impacts during the period</a:t>
            </a:r>
            <a:endParaRPr lang="en-GB" sz="1800" dirty="0">
              <a:solidFill>
                <a:srgbClr val="660066"/>
              </a:solidFill>
              <a:latin typeface="Gill Sans MT" pitchFamily="34" charset="0"/>
            </a:endParaRPr>
          </a:p>
          <a:p>
            <a:pPr marL="172593" indent="0" algn="just">
              <a:buClr>
                <a:schemeClr val="tx1"/>
              </a:buClr>
              <a:buNone/>
            </a:pPr>
            <a:endParaRPr lang="en-US" sz="1800" dirty="0" smtClean="0">
              <a:solidFill>
                <a:srgbClr val="660066"/>
              </a:solidFill>
              <a:latin typeface="Gill Sans MT" pitchFamily="34" charset="0"/>
            </a:endParaRPr>
          </a:p>
          <a:p>
            <a:pPr marL="172593" indent="0" algn="just">
              <a:buClr>
                <a:schemeClr val="tx1"/>
              </a:buClr>
              <a:buNone/>
            </a:pPr>
            <a:r>
              <a:rPr lang="en-US" sz="1800" b="1" dirty="0" smtClean="0">
                <a:solidFill>
                  <a:srgbClr val="660066"/>
                </a:solidFill>
                <a:latin typeface="Gill Sans MT" pitchFamily="34" charset="0"/>
              </a:rPr>
              <a:t>Step </a:t>
            </a:r>
            <a:r>
              <a:rPr lang="en-US" sz="1800" b="1" dirty="0">
                <a:solidFill>
                  <a:srgbClr val="660066"/>
                </a:solidFill>
                <a:latin typeface="Gill Sans MT" pitchFamily="34" charset="0"/>
              </a:rPr>
              <a:t>3</a:t>
            </a:r>
            <a:r>
              <a:rPr lang="en-US" sz="1800" dirty="0">
                <a:solidFill>
                  <a:srgbClr val="660066"/>
                </a:solidFill>
                <a:latin typeface="Gill Sans MT" pitchFamily="34" charset="0"/>
              </a:rPr>
              <a:t>: From records establish an average costs per sector for specific regions, which in association with the probability density curves presents a cost curve, of which the sum of costs for the impacts for a region/country during a commitment cycle reflect incremental adaptation needs</a:t>
            </a:r>
            <a:endParaRPr lang="en-GB" sz="1800" dirty="0">
              <a:solidFill>
                <a:srgbClr val="660066"/>
              </a:solidFill>
              <a:latin typeface="Gill Sans MT" pitchFamily="34" charset="0"/>
            </a:endParaRPr>
          </a:p>
          <a:p>
            <a:pPr marL="172593" indent="0" algn="just">
              <a:buClr>
                <a:schemeClr val="tx1"/>
              </a:buClr>
              <a:buNone/>
            </a:pPr>
            <a:endParaRPr lang="en-GB" sz="1800" dirty="0" smtClean="0">
              <a:solidFill>
                <a:srgbClr val="660066"/>
              </a:solidFill>
              <a:latin typeface="Gill Sans MT" pitchFamily="34" charset="0"/>
            </a:endParaRPr>
          </a:p>
          <a:p>
            <a:pPr marL="172593" indent="0" algn="just">
              <a:buClr>
                <a:schemeClr val="tx1"/>
              </a:buClr>
              <a:buNone/>
            </a:pPr>
            <a:r>
              <a:rPr lang="en-GB" sz="1800" b="1" dirty="0" smtClean="0">
                <a:solidFill>
                  <a:srgbClr val="660066"/>
                </a:solidFill>
                <a:latin typeface="Gill Sans MT" pitchFamily="34" charset="0"/>
              </a:rPr>
              <a:t>Step </a:t>
            </a:r>
            <a:r>
              <a:rPr lang="en-GB" sz="1800" b="1" dirty="0">
                <a:solidFill>
                  <a:srgbClr val="660066"/>
                </a:solidFill>
                <a:latin typeface="Gill Sans MT" pitchFamily="34" charset="0"/>
              </a:rPr>
              <a:t>4</a:t>
            </a:r>
            <a:r>
              <a:rPr lang="en-GB" sz="1800" dirty="0">
                <a:solidFill>
                  <a:srgbClr val="660066"/>
                </a:solidFill>
                <a:latin typeface="Gill Sans MT" pitchFamily="34" charset="0"/>
              </a:rPr>
              <a:t>: The median costs from the climate costs + adaptation costs from NAPs and NAPAs based on the resultant temperature scenario therefore reflect the GGA for the commitment period, which is a global obligation in respect of supporting developing country adaptation action</a:t>
            </a:r>
          </a:p>
        </p:txBody>
      </p:sp>
      <p:sp>
        <p:nvSpPr>
          <p:cNvPr id="3" name="Rectangle 2"/>
          <p:cNvSpPr>
            <a:spLocks noChangeArrowheads="1"/>
          </p:cNvSpPr>
          <p:nvPr/>
        </p:nvSpPr>
        <p:spPr bwMode="auto">
          <a:xfrm>
            <a:off x="415925" y="225425"/>
            <a:ext cx="7308850" cy="461665"/>
          </a:xfrm>
          <a:prstGeom prst="rect">
            <a:avLst/>
          </a:prstGeom>
          <a:noFill/>
          <a:ln w="9525">
            <a:noFill/>
            <a:miter lim="800000"/>
            <a:headEnd/>
            <a:tailEnd/>
          </a:ln>
        </p:spPr>
        <p:txBody>
          <a:bodyPr>
            <a:spAutoFit/>
          </a:bodyPr>
          <a:lstStyle/>
          <a:p>
            <a:r>
              <a:rPr lang="en-GB" b="1" dirty="0" smtClean="0">
                <a:solidFill>
                  <a:srgbClr val="660066"/>
                </a:solidFill>
                <a:latin typeface="Gill Sans" pitchFamily="34" charset="0"/>
              </a:rPr>
              <a:t>GGA: adaptation needs GGA</a:t>
            </a:r>
            <a:endParaRPr lang="en-GB" b="1" dirty="0">
              <a:solidFill>
                <a:srgbClr val="660066"/>
              </a:solidFill>
              <a:latin typeface="Gill Sans" pitchFamily="34" charset="0"/>
            </a:endParaRPr>
          </a:p>
        </p:txBody>
      </p:sp>
    </p:spTree>
    <p:extLst>
      <p:ext uri="{BB962C8B-B14F-4D97-AF65-F5344CB8AC3E}">
        <p14:creationId xmlns:p14="http://schemas.microsoft.com/office/powerpoint/2010/main" val="1505787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28564" y="3140968"/>
            <a:ext cx="7308850" cy="461665"/>
          </a:xfrm>
          <a:prstGeom prst="rect">
            <a:avLst/>
          </a:prstGeom>
          <a:noFill/>
          <a:ln w="9525">
            <a:noFill/>
            <a:miter lim="800000"/>
            <a:headEnd/>
            <a:tailEnd/>
          </a:ln>
        </p:spPr>
        <p:txBody>
          <a:bodyPr>
            <a:spAutoFit/>
          </a:bodyPr>
          <a:lstStyle/>
          <a:p>
            <a:r>
              <a:rPr lang="en-GB" b="1" dirty="0" smtClean="0">
                <a:solidFill>
                  <a:srgbClr val="660066"/>
                </a:solidFill>
                <a:latin typeface="Gill Sans" pitchFamily="34" charset="0"/>
              </a:rPr>
              <a:t>THANK YOU</a:t>
            </a:r>
            <a:endParaRPr lang="en-GB" b="1" dirty="0">
              <a:solidFill>
                <a:srgbClr val="660066"/>
              </a:solidFill>
              <a:latin typeface="Gill Sans"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2853" y="1379710"/>
            <a:ext cx="5034561" cy="4445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2213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468" y="1071647"/>
            <a:ext cx="8568952" cy="5633718"/>
          </a:xfrm>
          <a:prstGeom prst="rect">
            <a:avLst/>
          </a:prstGeom>
          <a:noFill/>
        </p:spPr>
      </p:pic>
    </p:spTree>
    <p:extLst>
      <p:ext uri="{BB962C8B-B14F-4D97-AF65-F5344CB8AC3E}">
        <p14:creationId xmlns:p14="http://schemas.microsoft.com/office/powerpoint/2010/main" val="2471074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15950</TotalTime>
  <Words>525</Words>
  <Application>Microsoft Office PowerPoint</Application>
  <PresentationFormat>A4 Paper (210x297 mm)</PresentationFormat>
  <Paragraphs>64</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OIES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 Indices</dc:title>
  <dc:creator>Müller</dc:creator>
  <cp:lastModifiedBy>User @</cp:lastModifiedBy>
  <cp:revision>492</cp:revision>
  <dcterms:created xsi:type="dcterms:W3CDTF">2003-02-10T11:42:57Z</dcterms:created>
  <dcterms:modified xsi:type="dcterms:W3CDTF">2014-08-26T12:55:32Z</dcterms:modified>
</cp:coreProperties>
</file>