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31" r:id="rId2"/>
    <p:sldId id="435" r:id="rId3"/>
    <p:sldId id="436" r:id="rId4"/>
    <p:sldId id="437" r:id="rId5"/>
    <p:sldId id="438" r:id="rId6"/>
    <p:sldId id="439" r:id="rId7"/>
    <p:sldId id="440" r:id="rId8"/>
    <p:sldId id="441" r:id="rId9"/>
    <p:sldId id="443" r:id="rId10"/>
  </p:sldIdLst>
  <p:sldSz cx="9906000" cy="6858000" type="A4"/>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19">
          <p15:clr>
            <a:srgbClr val="A4A3A4"/>
          </p15:clr>
        </p15:guide>
        <p15:guide id="2" pos="20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FF"/>
    <a:srgbClr val="660066"/>
    <a:srgbClr val="FFFF00"/>
    <a:srgbClr val="00FF00"/>
    <a:srgbClr val="CC3300"/>
    <a:srgbClr val="66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434" autoAdjust="0"/>
  </p:normalViewPr>
  <p:slideViewPr>
    <p:cSldViewPr showGuides="1">
      <p:cViewPr>
        <p:scale>
          <a:sx n="80" d="100"/>
          <a:sy n="80" d="100"/>
        </p:scale>
        <p:origin x="978"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3119"/>
        <p:guide pos="209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29542A-D50C-470E-A440-A2413005FD71}" type="doc">
      <dgm:prSet loTypeId="urn:diagrams.loki3.com/BracketList" loCatId="list" qsTypeId="urn:microsoft.com/office/officeart/2005/8/quickstyle/simple1" qsCatId="simple" csTypeId="urn:microsoft.com/office/officeart/2005/8/colors/accent0_1" csCatId="mainScheme" phldr="1"/>
      <dgm:spPr/>
      <dgm:t>
        <a:bodyPr/>
        <a:lstStyle/>
        <a:p>
          <a:endParaRPr lang="en-GB"/>
        </a:p>
      </dgm:t>
    </dgm:pt>
    <dgm:pt modelId="{CE349FD3-F9B0-4945-BFEF-E31DD2332707}">
      <dgm:prSet phldrT="[Text]"/>
      <dgm:spPr/>
      <dgm:t>
        <a:bodyPr/>
        <a:lstStyle/>
        <a:p>
          <a:r>
            <a:rPr lang="en-GB">
              <a:latin typeface="Gill Sans"/>
            </a:rPr>
            <a:t>1992, Convention</a:t>
          </a:r>
        </a:p>
      </dgm:t>
    </dgm:pt>
    <dgm:pt modelId="{AB0B834B-6028-432B-A4E2-7E6D412CCF51}" type="parTrans" cxnId="{A2815596-52BC-4B0F-8E63-7664A4136FD0}">
      <dgm:prSet/>
      <dgm:spPr/>
      <dgm:t>
        <a:bodyPr/>
        <a:lstStyle/>
        <a:p>
          <a:endParaRPr lang="en-GB"/>
        </a:p>
      </dgm:t>
    </dgm:pt>
    <dgm:pt modelId="{CD6F9CBA-905F-4FF4-BF63-D4083328AA86}" type="sibTrans" cxnId="{A2815596-52BC-4B0F-8E63-7664A4136FD0}">
      <dgm:prSet/>
      <dgm:spPr/>
      <dgm:t>
        <a:bodyPr/>
        <a:lstStyle/>
        <a:p>
          <a:endParaRPr lang="en-GB"/>
        </a:p>
      </dgm:t>
    </dgm:pt>
    <dgm:pt modelId="{AFA5D2EE-A076-4BB7-9A25-F64694726FF0}">
      <dgm:prSet phldrT="[Text]"/>
      <dgm:spPr/>
      <dgm:t>
        <a:bodyPr/>
        <a:lstStyle/>
        <a:p>
          <a:r>
            <a:rPr lang="en-GB" dirty="0" smtClean="0">
              <a:latin typeface="Gill Sans"/>
            </a:rPr>
            <a:t> Articles </a:t>
          </a:r>
          <a:r>
            <a:rPr lang="en-GB" dirty="0">
              <a:latin typeface="Gill Sans"/>
            </a:rPr>
            <a:t>4.3, 4.5, 4.7 and 4.9 relate to technology transfer</a:t>
          </a:r>
        </a:p>
      </dgm:t>
    </dgm:pt>
    <dgm:pt modelId="{4311564F-1327-486E-919E-EBE2060320EA}" type="parTrans" cxnId="{55065CF5-1975-4981-B7D6-E4C82A0EE85B}">
      <dgm:prSet/>
      <dgm:spPr/>
      <dgm:t>
        <a:bodyPr/>
        <a:lstStyle/>
        <a:p>
          <a:endParaRPr lang="en-GB"/>
        </a:p>
      </dgm:t>
    </dgm:pt>
    <dgm:pt modelId="{99B4459E-927C-48EC-A742-B482216251E0}" type="sibTrans" cxnId="{55065CF5-1975-4981-B7D6-E4C82A0EE85B}">
      <dgm:prSet/>
      <dgm:spPr/>
      <dgm:t>
        <a:bodyPr/>
        <a:lstStyle/>
        <a:p>
          <a:endParaRPr lang="en-GB"/>
        </a:p>
      </dgm:t>
    </dgm:pt>
    <dgm:pt modelId="{05EC9076-10BB-433F-BC2B-93D5887D9EA2}">
      <dgm:prSet phldrT="[Text]"/>
      <dgm:spPr/>
      <dgm:t>
        <a:bodyPr/>
        <a:lstStyle/>
        <a:p>
          <a:r>
            <a:rPr lang="en-GB">
              <a:latin typeface="Gill Sans"/>
            </a:rPr>
            <a:t>1995, COP 1</a:t>
          </a:r>
        </a:p>
      </dgm:t>
    </dgm:pt>
    <dgm:pt modelId="{13F29182-24E0-4063-B530-60F16333C552}" type="parTrans" cxnId="{960DB53C-FB1C-489B-8163-7C05B5F5B49F}">
      <dgm:prSet/>
      <dgm:spPr/>
      <dgm:t>
        <a:bodyPr/>
        <a:lstStyle/>
        <a:p>
          <a:endParaRPr lang="en-GB"/>
        </a:p>
      </dgm:t>
    </dgm:pt>
    <dgm:pt modelId="{33886370-FCE5-4BC6-9BDD-CE93C02B37DD}" type="sibTrans" cxnId="{960DB53C-FB1C-489B-8163-7C05B5F5B49F}">
      <dgm:prSet/>
      <dgm:spPr/>
      <dgm:t>
        <a:bodyPr/>
        <a:lstStyle/>
        <a:p>
          <a:endParaRPr lang="en-GB"/>
        </a:p>
      </dgm:t>
    </dgm:pt>
    <dgm:pt modelId="{BA15F6E8-989D-4969-9CFA-3D6C6B6BB28A}">
      <dgm:prSet phldrT="[Text]"/>
      <dgm:spPr/>
      <dgm:t>
        <a:bodyPr/>
        <a:lstStyle/>
        <a:p>
          <a:r>
            <a:rPr lang="en-GB">
              <a:latin typeface="Gill Sans"/>
            </a:rPr>
            <a:t>1998, COP 4</a:t>
          </a:r>
        </a:p>
      </dgm:t>
    </dgm:pt>
    <dgm:pt modelId="{B7D932AC-3478-4A90-9214-4E43F23E951B}" type="parTrans" cxnId="{061C16C0-E132-42B5-9311-F40D0EA260F3}">
      <dgm:prSet/>
      <dgm:spPr/>
      <dgm:t>
        <a:bodyPr/>
        <a:lstStyle/>
        <a:p>
          <a:endParaRPr lang="en-GB"/>
        </a:p>
      </dgm:t>
    </dgm:pt>
    <dgm:pt modelId="{FC05E069-353E-46AB-9723-2158CF704B46}" type="sibTrans" cxnId="{061C16C0-E132-42B5-9311-F40D0EA260F3}">
      <dgm:prSet/>
      <dgm:spPr/>
      <dgm:t>
        <a:bodyPr/>
        <a:lstStyle/>
        <a:p>
          <a:endParaRPr lang="en-GB"/>
        </a:p>
      </dgm:t>
    </dgm:pt>
    <dgm:pt modelId="{CF9A6FC3-99A7-4212-A2CF-BE6B0B79A669}">
      <dgm:prSet phldrT="[Text]"/>
      <dgm:spPr/>
      <dgm:t>
        <a:bodyPr/>
        <a:lstStyle/>
        <a:p>
          <a:r>
            <a:rPr lang="en-GB" dirty="0" smtClean="0">
              <a:latin typeface="Gill Sans"/>
            </a:rPr>
            <a:t> Berlin </a:t>
          </a:r>
          <a:r>
            <a:rPr lang="en-GB" dirty="0">
              <a:latin typeface="Gill Sans"/>
            </a:rPr>
            <a:t>Mandate establishes a technology transfer projects </a:t>
          </a:r>
          <a:r>
            <a:rPr lang="en-GB" dirty="0" smtClean="0">
              <a:latin typeface="Gill Sans"/>
            </a:rPr>
            <a:t>inventory; </a:t>
          </a:r>
          <a:r>
            <a:rPr lang="en-GB" dirty="0">
              <a:latin typeface="Gill Sans"/>
            </a:rPr>
            <a:t>investigates technology transfer financing; </a:t>
          </a:r>
          <a:r>
            <a:rPr lang="en-GB" dirty="0" smtClean="0">
              <a:latin typeface="Gill Sans"/>
            </a:rPr>
            <a:t>establishes </a:t>
          </a:r>
          <a:r>
            <a:rPr lang="en-GB" dirty="0">
              <a:latin typeface="Gill Sans"/>
            </a:rPr>
            <a:t>networks of technology centres; and identifies needed adaptation technologies</a:t>
          </a:r>
        </a:p>
      </dgm:t>
    </dgm:pt>
    <dgm:pt modelId="{9882C1A1-BEA3-4430-B179-FA3E9BE47D97}" type="parTrans" cxnId="{549E618E-AD8F-47D0-B35E-A84B203C1C9E}">
      <dgm:prSet/>
      <dgm:spPr/>
      <dgm:t>
        <a:bodyPr/>
        <a:lstStyle/>
        <a:p>
          <a:endParaRPr lang="en-GB"/>
        </a:p>
      </dgm:t>
    </dgm:pt>
    <dgm:pt modelId="{96B131C6-3152-406D-9EBA-4CFBB03ADE69}" type="sibTrans" cxnId="{549E618E-AD8F-47D0-B35E-A84B203C1C9E}">
      <dgm:prSet/>
      <dgm:spPr/>
      <dgm:t>
        <a:bodyPr/>
        <a:lstStyle/>
        <a:p>
          <a:endParaRPr lang="en-GB"/>
        </a:p>
      </dgm:t>
    </dgm:pt>
    <dgm:pt modelId="{48B4EF7D-7833-436B-A68E-2D7704B1EC8A}">
      <dgm:prSet phldrT="[Text]"/>
      <dgm:spPr/>
      <dgm:t>
        <a:bodyPr/>
        <a:lstStyle/>
        <a:p>
          <a:r>
            <a:rPr lang="en-GB" dirty="0" smtClean="0">
              <a:latin typeface="Gill Sans"/>
            </a:rPr>
            <a:t> Buenos </a:t>
          </a:r>
          <a:r>
            <a:rPr lang="en-GB" dirty="0">
              <a:latin typeface="Gill Sans"/>
            </a:rPr>
            <a:t>Aires Plans of Action calls on industrialised countries to provide lists of publicly owned environmentally sound technologies</a:t>
          </a:r>
        </a:p>
      </dgm:t>
    </dgm:pt>
    <dgm:pt modelId="{FD6B9A85-B8B7-49CA-A89E-1E9E2F361BFD}" type="parTrans" cxnId="{6E7DDA5D-C596-4B63-8C83-756D87CAE5DB}">
      <dgm:prSet/>
      <dgm:spPr/>
      <dgm:t>
        <a:bodyPr/>
        <a:lstStyle/>
        <a:p>
          <a:endParaRPr lang="en-GB"/>
        </a:p>
      </dgm:t>
    </dgm:pt>
    <dgm:pt modelId="{5F72DBD0-1643-4B98-8175-7161ADCB1DE1}" type="sibTrans" cxnId="{6E7DDA5D-C596-4B63-8C83-756D87CAE5DB}">
      <dgm:prSet/>
      <dgm:spPr/>
      <dgm:t>
        <a:bodyPr/>
        <a:lstStyle/>
        <a:p>
          <a:endParaRPr lang="en-GB"/>
        </a:p>
      </dgm:t>
    </dgm:pt>
    <dgm:pt modelId="{D9376BB5-893B-44B6-9FBA-4C493D01A87D}">
      <dgm:prSet phldrT="[Text]"/>
      <dgm:spPr/>
      <dgm:t>
        <a:bodyPr/>
        <a:lstStyle/>
        <a:p>
          <a:r>
            <a:rPr lang="en-GB" b="1" dirty="0">
              <a:latin typeface="Gill Sans"/>
            </a:rPr>
            <a:t>2001, COP 7</a:t>
          </a:r>
        </a:p>
      </dgm:t>
    </dgm:pt>
    <dgm:pt modelId="{1A5A4FDE-D755-4BF0-BC10-C105F948121B}" type="parTrans" cxnId="{E08F5072-FCED-48C6-BF9C-1F9916C47641}">
      <dgm:prSet/>
      <dgm:spPr/>
      <dgm:t>
        <a:bodyPr/>
        <a:lstStyle/>
        <a:p>
          <a:endParaRPr lang="en-GB"/>
        </a:p>
      </dgm:t>
    </dgm:pt>
    <dgm:pt modelId="{2C279D61-64B0-4F20-9047-343CB12C5401}" type="sibTrans" cxnId="{E08F5072-FCED-48C6-BF9C-1F9916C47641}">
      <dgm:prSet/>
      <dgm:spPr/>
      <dgm:t>
        <a:bodyPr/>
        <a:lstStyle/>
        <a:p>
          <a:endParaRPr lang="en-GB"/>
        </a:p>
      </dgm:t>
    </dgm:pt>
    <dgm:pt modelId="{65F14F63-0AB0-4537-9AD2-5BA28E5FCBCB}">
      <dgm:prSet phldrT="[Text]"/>
      <dgm:spPr/>
      <dgm:t>
        <a:bodyPr/>
        <a:lstStyle/>
        <a:p>
          <a:r>
            <a:rPr lang="en-GB" dirty="0" smtClean="0">
              <a:latin typeface="Gill Sans"/>
            </a:rPr>
            <a:t> The </a:t>
          </a:r>
          <a:r>
            <a:rPr lang="en-GB" dirty="0">
              <a:latin typeface="Gill Sans"/>
            </a:rPr>
            <a:t>COP agreed to a ‘technology </a:t>
          </a:r>
          <a:r>
            <a:rPr lang="en-GB" dirty="0" smtClean="0">
              <a:latin typeface="Gill Sans"/>
            </a:rPr>
            <a:t>framework’ that covered five key themes for action: technology needs assessments (TNAs); technology information; enabling environments; capacity building; and mechanisms for technology transfer</a:t>
          </a:r>
          <a:endParaRPr lang="en-GB" dirty="0">
            <a:latin typeface="Gill Sans"/>
          </a:endParaRPr>
        </a:p>
      </dgm:t>
    </dgm:pt>
    <dgm:pt modelId="{DF862D98-53E7-45AE-8ADC-31D9EA5A8E1E}" type="parTrans" cxnId="{70743C68-0513-41A7-AEF8-FD2246FE7A78}">
      <dgm:prSet/>
      <dgm:spPr/>
      <dgm:t>
        <a:bodyPr/>
        <a:lstStyle/>
        <a:p>
          <a:endParaRPr lang="en-GB"/>
        </a:p>
      </dgm:t>
    </dgm:pt>
    <dgm:pt modelId="{B9DA8D02-1070-4477-A74D-BCEA6F13D2AB}" type="sibTrans" cxnId="{70743C68-0513-41A7-AEF8-FD2246FE7A78}">
      <dgm:prSet/>
      <dgm:spPr/>
      <dgm:t>
        <a:bodyPr/>
        <a:lstStyle/>
        <a:p>
          <a:endParaRPr lang="en-GB"/>
        </a:p>
      </dgm:t>
    </dgm:pt>
    <dgm:pt modelId="{D02D9538-BF8C-4E83-85C9-79484890B202}">
      <dgm:prSet phldrT="[Text]"/>
      <dgm:spPr/>
      <dgm:t>
        <a:bodyPr/>
        <a:lstStyle/>
        <a:p>
          <a:r>
            <a:rPr lang="en-GB" dirty="0" smtClean="0">
              <a:latin typeface="Gill Sans"/>
            </a:rPr>
            <a:t> Bali </a:t>
          </a:r>
          <a:r>
            <a:rPr lang="en-GB" dirty="0">
              <a:latin typeface="Gill Sans"/>
            </a:rPr>
            <a:t>Action Plan mandates a focus on key elements of long-term cooperation, including technology </a:t>
          </a:r>
          <a:r>
            <a:rPr lang="en-GB" dirty="0" smtClean="0">
              <a:latin typeface="Gill Sans"/>
            </a:rPr>
            <a:t> transfer</a:t>
          </a:r>
          <a:endParaRPr lang="en-GB" dirty="0">
            <a:latin typeface="Gill Sans"/>
          </a:endParaRPr>
        </a:p>
      </dgm:t>
    </dgm:pt>
    <dgm:pt modelId="{07230548-AD7C-4BA0-ACB1-16B2AF5CF9D3}" type="parTrans" cxnId="{3478BC7E-48BD-4309-964B-DE7445976C9B}">
      <dgm:prSet/>
      <dgm:spPr/>
      <dgm:t>
        <a:bodyPr/>
        <a:lstStyle/>
        <a:p>
          <a:endParaRPr lang="en-GB"/>
        </a:p>
      </dgm:t>
    </dgm:pt>
    <dgm:pt modelId="{B9A7C63E-3C87-44B4-A6F9-25E020100B4E}" type="sibTrans" cxnId="{3478BC7E-48BD-4309-964B-DE7445976C9B}">
      <dgm:prSet/>
      <dgm:spPr/>
      <dgm:t>
        <a:bodyPr/>
        <a:lstStyle/>
        <a:p>
          <a:endParaRPr lang="en-GB"/>
        </a:p>
      </dgm:t>
    </dgm:pt>
    <dgm:pt modelId="{C7C09B0B-4150-47F7-A585-47EF2CC1F2D8}">
      <dgm:prSet phldrT="[Text]"/>
      <dgm:spPr/>
      <dgm:t>
        <a:bodyPr/>
        <a:lstStyle/>
        <a:p>
          <a:r>
            <a:rPr lang="en-GB" b="1" dirty="0">
              <a:latin typeface="Gill Sans"/>
            </a:rPr>
            <a:t>2008, COP 14</a:t>
          </a:r>
        </a:p>
      </dgm:t>
    </dgm:pt>
    <dgm:pt modelId="{22E225E8-E1A6-4493-8DB4-8AB31B7F2823}" type="parTrans" cxnId="{D7CB14EA-7F66-4528-B3B3-2A807B31B4E0}">
      <dgm:prSet/>
      <dgm:spPr/>
      <dgm:t>
        <a:bodyPr/>
        <a:lstStyle/>
        <a:p>
          <a:endParaRPr lang="en-GB"/>
        </a:p>
      </dgm:t>
    </dgm:pt>
    <dgm:pt modelId="{E0FDF676-4BCC-4C0C-9E64-7F6D849B132F}" type="sibTrans" cxnId="{D7CB14EA-7F66-4528-B3B3-2A807B31B4E0}">
      <dgm:prSet/>
      <dgm:spPr/>
      <dgm:t>
        <a:bodyPr/>
        <a:lstStyle/>
        <a:p>
          <a:endParaRPr lang="en-GB"/>
        </a:p>
      </dgm:t>
    </dgm:pt>
    <dgm:pt modelId="{C7BC9346-C56A-4B1F-8422-AB9E8F99533A}">
      <dgm:prSet phldrT="[Text]"/>
      <dgm:spPr/>
      <dgm:t>
        <a:bodyPr/>
        <a:lstStyle/>
        <a:p>
          <a:r>
            <a:rPr lang="en-GB" dirty="0" smtClean="0">
              <a:latin typeface="Gill Sans"/>
            </a:rPr>
            <a:t> Poznan </a:t>
          </a:r>
          <a:r>
            <a:rPr lang="en-GB" dirty="0">
              <a:latin typeface="Gill Sans"/>
            </a:rPr>
            <a:t>Strategic Program on technology transfer (PSP) established as a step towards scaling up the level of investment in technology transfer</a:t>
          </a:r>
        </a:p>
      </dgm:t>
    </dgm:pt>
    <dgm:pt modelId="{214C78CF-FF14-49FE-A564-ECB04E9EC7B4}" type="parTrans" cxnId="{00C54EFC-F2B9-4775-BE66-8ECF5E82D88B}">
      <dgm:prSet/>
      <dgm:spPr/>
      <dgm:t>
        <a:bodyPr/>
        <a:lstStyle/>
        <a:p>
          <a:endParaRPr lang="en-GB"/>
        </a:p>
      </dgm:t>
    </dgm:pt>
    <dgm:pt modelId="{1687BEF9-782D-466C-8B97-BC7E8F41258C}" type="sibTrans" cxnId="{00C54EFC-F2B9-4775-BE66-8ECF5E82D88B}">
      <dgm:prSet/>
      <dgm:spPr/>
      <dgm:t>
        <a:bodyPr/>
        <a:lstStyle/>
        <a:p>
          <a:endParaRPr lang="en-GB"/>
        </a:p>
      </dgm:t>
    </dgm:pt>
    <dgm:pt modelId="{4580A607-E9F2-4B1E-BED3-FFE6BB86FF89}">
      <dgm:prSet phldrT="[Text]"/>
      <dgm:spPr/>
      <dgm:t>
        <a:bodyPr/>
        <a:lstStyle/>
        <a:p>
          <a:r>
            <a:rPr lang="en-GB" dirty="0" smtClean="0">
              <a:latin typeface="Gill Sans"/>
            </a:rPr>
            <a:t> Technology </a:t>
          </a:r>
          <a:r>
            <a:rPr lang="en-GB" dirty="0">
              <a:latin typeface="Gill Sans"/>
            </a:rPr>
            <a:t>Mechanism established to facilitate the implementation of nationally determined mitigation and adaptation technology activities</a:t>
          </a:r>
        </a:p>
      </dgm:t>
    </dgm:pt>
    <dgm:pt modelId="{4E82F066-1880-4104-9131-DE7392710E11}" type="parTrans" cxnId="{8140CCDE-58C2-4DD4-89E8-63673651224A}">
      <dgm:prSet/>
      <dgm:spPr/>
      <dgm:t>
        <a:bodyPr/>
        <a:lstStyle/>
        <a:p>
          <a:endParaRPr lang="en-GB"/>
        </a:p>
      </dgm:t>
    </dgm:pt>
    <dgm:pt modelId="{EEA5770A-7E59-4FCB-92CC-902800A6AC3C}" type="sibTrans" cxnId="{8140CCDE-58C2-4DD4-89E8-63673651224A}">
      <dgm:prSet/>
      <dgm:spPr/>
      <dgm:t>
        <a:bodyPr/>
        <a:lstStyle/>
        <a:p>
          <a:endParaRPr lang="en-GB"/>
        </a:p>
      </dgm:t>
    </dgm:pt>
    <dgm:pt modelId="{797859A2-B923-4A79-BBC8-FC065F8BE285}">
      <dgm:prSet phldrT="[Text]"/>
      <dgm:spPr/>
      <dgm:t>
        <a:bodyPr/>
        <a:lstStyle/>
        <a:p>
          <a:r>
            <a:rPr lang="en-GB" dirty="0" smtClean="0">
              <a:latin typeface="Gill Sans"/>
            </a:rPr>
            <a:t> Developing </a:t>
          </a:r>
          <a:r>
            <a:rPr lang="en-GB" dirty="0">
              <a:latin typeface="Gill Sans"/>
            </a:rPr>
            <a:t>countries called to submit reports outlining their technological needs</a:t>
          </a:r>
        </a:p>
      </dgm:t>
    </dgm:pt>
    <dgm:pt modelId="{983CB2FB-73F1-4A77-AF2E-730547334AB7}" type="parTrans" cxnId="{B4AF9D3A-6A8A-4E1D-8909-B4DD4CAE87CF}">
      <dgm:prSet/>
      <dgm:spPr/>
      <dgm:t>
        <a:bodyPr/>
        <a:lstStyle/>
        <a:p>
          <a:endParaRPr lang="en-GB"/>
        </a:p>
      </dgm:t>
    </dgm:pt>
    <dgm:pt modelId="{7D6A0457-28B7-4AFA-BDD5-B0E53B25A7B3}" type="sibTrans" cxnId="{B4AF9D3A-6A8A-4E1D-8909-B4DD4CAE87CF}">
      <dgm:prSet/>
      <dgm:spPr/>
      <dgm:t>
        <a:bodyPr/>
        <a:lstStyle/>
        <a:p>
          <a:endParaRPr lang="en-GB"/>
        </a:p>
      </dgm:t>
    </dgm:pt>
    <dgm:pt modelId="{65DC2D96-2068-4CAB-8B2C-76693F7D2F62}">
      <dgm:prSet phldrT="[Text]"/>
      <dgm:spPr/>
      <dgm:t>
        <a:bodyPr/>
        <a:lstStyle/>
        <a:p>
          <a:r>
            <a:rPr lang="en-GB" dirty="0" smtClean="0">
              <a:latin typeface="Gill Sans"/>
            </a:rPr>
            <a:t> All </a:t>
          </a:r>
          <a:r>
            <a:rPr lang="en-GB" dirty="0">
              <a:latin typeface="Gill Sans"/>
            </a:rPr>
            <a:t>Parties called to stimulate private sector investment; identify projects and programmes on cooperative approaches; and engage in a consultative process to consider specific issues and questions</a:t>
          </a:r>
        </a:p>
      </dgm:t>
    </dgm:pt>
    <dgm:pt modelId="{CA9D65C6-ED1C-4EA2-8DAC-5347741F3714}" type="parTrans" cxnId="{6393E757-8ABC-46C9-A975-58960A029B5E}">
      <dgm:prSet/>
      <dgm:spPr/>
      <dgm:t>
        <a:bodyPr/>
        <a:lstStyle/>
        <a:p>
          <a:endParaRPr lang="en-GB"/>
        </a:p>
      </dgm:t>
    </dgm:pt>
    <dgm:pt modelId="{C7064A0F-B4FC-48D7-B1FB-9F1408C1B566}" type="sibTrans" cxnId="{6393E757-8ABC-46C9-A975-58960A029B5E}">
      <dgm:prSet/>
      <dgm:spPr/>
      <dgm:t>
        <a:bodyPr/>
        <a:lstStyle/>
        <a:p>
          <a:endParaRPr lang="en-GB"/>
        </a:p>
      </dgm:t>
    </dgm:pt>
    <dgm:pt modelId="{8F7E47A6-82BB-4A3A-AC44-9EA2B5E458E7}">
      <dgm:prSet phldrT="[Text]"/>
      <dgm:spPr/>
      <dgm:t>
        <a:bodyPr/>
        <a:lstStyle/>
        <a:p>
          <a:r>
            <a:rPr lang="en-GB" dirty="0" smtClean="0">
              <a:latin typeface="Gill Sans"/>
            </a:rPr>
            <a:t> The </a:t>
          </a:r>
          <a:r>
            <a:rPr lang="en-GB" dirty="0">
              <a:latin typeface="Gill Sans"/>
            </a:rPr>
            <a:t>framework </a:t>
          </a:r>
          <a:r>
            <a:rPr lang="en-GB" dirty="0" smtClean="0">
              <a:latin typeface="Gill Sans"/>
            </a:rPr>
            <a:t>launched </a:t>
          </a:r>
          <a:r>
            <a:rPr lang="en-GB" dirty="0">
              <a:latin typeface="Gill Sans"/>
            </a:rPr>
            <a:t>a Technology Transfer Information Clearing House (TT:CLEAR), an information centres network, and lists needed capacity building activities</a:t>
          </a:r>
        </a:p>
      </dgm:t>
    </dgm:pt>
    <dgm:pt modelId="{3640CBA1-38AC-4717-91C1-D6691F611413}" type="parTrans" cxnId="{5E48D83D-11CE-40BC-A852-F90DAC333D5B}">
      <dgm:prSet/>
      <dgm:spPr/>
      <dgm:t>
        <a:bodyPr/>
        <a:lstStyle/>
        <a:p>
          <a:endParaRPr lang="en-GB"/>
        </a:p>
      </dgm:t>
    </dgm:pt>
    <dgm:pt modelId="{E46A40CE-5667-4305-8A89-0BA02BC4413C}" type="sibTrans" cxnId="{5E48D83D-11CE-40BC-A852-F90DAC333D5B}">
      <dgm:prSet/>
      <dgm:spPr/>
      <dgm:t>
        <a:bodyPr/>
        <a:lstStyle/>
        <a:p>
          <a:endParaRPr lang="en-GB"/>
        </a:p>
      </dgm:t>
    </dgm:pt>
    <dgm:pt modelId="{16B84073-DFB3-4975-B65E-2F257E7ABFEC}">
      <dgm:prSet phldrT="[Text]"/>
      <dgm:spPr/>
      <dgm:t>
        <a:bodyPr/>
        <a:lstStyle/>
        <a:p>
          <a:r>
            <a:rPr lang="en-GB" dirty="0" smtClean="0">
              <a:latin typeface="Gill Sans"/>
            </a:rPr>
            <a:t> Parties </a:t>
          </a:r>
          <a:r>
            <a:rPr lang="en-GB" dirty="0">
              <a:latin typeface="Gill Sans"/>
            </a:rPr>
            <a:t>agree to undertake an assessment of the gaps and barriers to the provision and access to financing for technology transfer</a:t>
          </a:r>
        </a:p>
      </dgm:t>
    </dgm:pt>
    <dgm:pt modelId="{59AA5B4E-931E-420E-BF8C-8A248F37A1D0}" type="parTrans" cxnId="{A8D89CBD-EBEC-4160-97EA-A50B9D25BE30}">
      <dgm:prSet/>
      <dgm:spPr/>
      <dgm:t>
        <a:bodyPr/>
        <a:lstStyle/>
        <a:p>
          <a:endParaRPr lang="en-GB"/>
        </a:p>
      </dgm:t>
    </dgm:pt>
    <dgm:pt modelId="{F523202D-9974-4A81-A1A2-97E2B9AF10A7}" type="sibTrans" cxnId="{A8D89CBD-EBEC-4160-97EA-A50B9D25BE30}">
      <dgm:prSet/>
      <dgm:spPr/>
      <dgm:t>
        <a:bodyPr/>
        <a:lstStyle/>
        <a:p>
          <a:endParaRPr lang="en-GB"/>
        </a:p>
      </dgm:t>
    </dgm:pt>
    <dgm:pt modelId="{3AAD0B66-C563-4E9C-8EFF-99A5458C672B}">
      <dgm:prSet phldrT="[Text]"/>
      <dgm:spPr/>
      <dgm:t>
        <a:bodyPr/>
        <a:lstStyle/>
        <a:p>
          <a:r>
            <a:rPr lang="en-GB">
              <a:latin typeface="Gill Sans"/>
            </a:rPr>
            <a:t>2015, COP 21</a:t>
          </a:r>
        </a:p>
      </dgm:t>
    </dgm:pt>
    <dgm:pt modelId="{338628DE-77B6-4BB0-AEA2-ACFEB222B3C7}" type="parTrans" cxnId="{403FAF22-4C10-4C41-9302-13F4C156483A}">
      <dgm:prSet/>
      <dgm:spPr/>
      <dgm:t>
        <a:bodyPr/>
        <a:lstStyle/>
        <a:p>
          <a:endParaRPr lang="en-GB"/>
        </a:p>
      </dgm:t>
    </dgm:pt>
    <dgm:pt modelId="{3613C8E7-7E8B-48C5-8B19-0F39852B9476}" type="sibTrans" cxnId="{403FAF22-4C10-4C41-9302-13F4C156483A}">
      <dgm:prSet/>
      <dgm:spPr/>
      <dgm:t>
        <a:bodyPr/>
        <a:lstStyle/>
        <a:p>
          <a:endParaRPr lang="en-GB"/>
        </a:p>
      </dgm:t>
    </dgm:pt>
    <dgm:pt modelId="{C7BB2235-8843-4EA4-BB94-9E66888E3D34}">
      <dgm:prSet phldrT="[Text]"/>
      <dgm:spPr/>
      <dgm:t>
        <a:bodyPr/>
        <a:lstStyle/>
        <a:p>
          <a:r>
            <a:rPr lang="en-GB" dirty="0" smtClean="0">
              <a:latin typeface="Gill Sans"/>
            </a:rPr>
            <a:t> Paris Agreement, Article </a:t>
          </a:r>
          <a:r>
            <a:rPr lang="en-GB" dirty="0">
              <a:latin typeface="Gill Sans"/>
            </a:rPr>
            <a:t>10 </a:t>
          </a:r>
          <a:r>
            <a:rPr lang="en-GB" dirty="0" smtClean="0">
              <a:latin typeface="Gill Sans"/>
            </a:rPr>
            <a:t>relates </a:t>
          </a:r>
          <a:r>
            <a:rPr lang="en-GB" dirty="0">
              <a:latin typeface="Gill Sans"/>
            </a:rPr>
            <a:t>to technology development and transfer</a:t>
          </a:r>
        </a:p>
      </dgm:t>
    </dgm:pt>
    <dgm:pt modelId="{155DED8A-AC64-4DC2-BF06-73FEAB7B410F}" type="parTrans" cxnId="{7AB1210D-18BD-4DC7-8B8D-2ABD8C2AC897}">
      <dgm:prSet/>
      <dgm:spPr/>
      <dgm:t>
        <a:bodyPr/>
        <a:lstStyle/>
        <a:p>
          <a:endParaRPr lang="en-GB"/>
        </a:p>
      </dgm:t>
    </dgm:pt>
    <dgm:pt modelId="{54945588-E30E-4501-8B38-D34D37DE03C8}" type="sibTrans" cxnId="{7AB1210D-18BD-4DC7-8B8D-2ABD8C2AC897}">
      <dgm:prSet/>
      <dgm:spPr/>
      <dgm:t>
        <a:bodyPr/>
        <a:lstStyle/>
        <a:p>
          <a:endParaRPr lang="en-GB"/>
        </a:p>
      </dgm:t>
    </dgm:pt>
    <dgm:pt modelId="{42CA61AE-BDEB-40A4-A66C-446D009C5C09}">
      <dgm:prSet phldrT="[Text]"/>
      <dgm:spPr/>
      <dgm:t>
        <a:bodyPr/>
        <a:lstStyle/>
        <a:p>
          <a:r>
            <a:rPr lang="en-GB" dirty="0" smtClean="0">
              <a:latin typeface="Gill Sans"/>
            </a:rPr>
            <a:t> The </a:t>
          </a:r>
          <a:r>
            <a:rPr lang="en-GB" dirty="0">
              <a:latin typeface="Gill Sans"/>
            </a:rPr>
            <a:t>Marrakesh Accords establishes an Expert Group on Technology Transfer (</a:t>
          </a:r>
          <a:r>
            <a:rPr lang="en-GB" dirty="0" smtClean="0">
              <a:latin typeface="Gill Sans"/>
            </a:rPr>
            <a:t>EGTT) which identifies ways to advance technology transfer activities and prepares a handbook on TNA methodologies</a:t>
          </a:r>
          <a:endParaRPr lang="en-GB" dirty="0">
            <a:latin typeface="Gill Sans"/>
          </a:endParaRPr>
        </a:p>
      </dgm:t>
    </dgm:pt>
    <dgm:pt modelId="{1C671C38-451A-47D0-B3E4-53B7193AD816}" type="parTrans" cxnId="{2528D680-DC15-471B-9CC2-3168964B0698}">
      <dgm:prSet/>
      <dgm:spPr/>
      <dgm:t>
        <a:bodyPr/>
        <a:lstStyle/>
        <a:p>
          <a:endParaRPr lang="en-GB"/>
        </a:p>
      </dgm:t>
    </dgm:pt>
    <dgm:pt modelId="{0ADB68A4-B1A2-4B72-BA80-A769DF3353A2}" type="sibTrans" cxnId="{2528D680-DC15-471B-9CC2-3168964B0698}">
      <dgm:prSet/>
      <dgm:spPr/>
      <dgm:t>
        <a:bodyPr/>
        <a:lstStyle/>
        <a:p>
          <a:endParaRPr lang="en-GB"/>
        </a:p>
      </dgm:t>
    </dgm:pt>
    <dgm:pt modelId="{12D6DD75-AE5E-4781-BDD3-BBF6FF783CB0}">
      <dgm:prSet phldrT="[Text]"/>
      <dgm:spPr/>
      <dgm:t>
        <a:bodyPr/>
        <a:lstStyle/>
        <a:p>
          <a:r>
            <a:rPr lang="en-GB">
              <a:latin typeface="Gill Sans"/>
            </a:rPr>
            <a:t>2007, COP 13</a:t>
          </a:r>
        </a:p>
      </dgm:t>
    </dgm:pt>
    <dgm:pt modelId="{562214AC-B2BC-4B5C-9360-EB2B2C1A381B}" type="sibTrans" cxnId="{9E76A041-7A38-4EE8-B6C8-9496873EA65C}">
      <dgm:prSet/>
      <dgm:spPr/>
      <dgm:t>
        <a:bodyPr/>
        <a:lstStyle/>
        <a:p>
          <a:endParaRPr lang="en-GB"/>
        </a:p>
      </dgm:t>
    </dgm:pt>
    <dgm:pt modelId="{B6423A54-575C-4036-80F7-0381F742445C}" type="parTrans" cxnId="{9E76A041-7A38-4EE8-B6C8-9496873EA65C}">
      <dgm:prSet/>
      <dgm:spPr/>
      <dgm:t>
        <a:bodyPr/>
        <a:lstStyle/>
        <a:p>
          <a:endParaRPr lang="en-GB"/>
        </a:p>
      </dgm:t>
    </dgm:pt>
    <dgm:pt modelId="{CCA4E671-0E1C-44DB-A1AE-3191432B321C}">
      <dgm:prSet phldrT="[Text]"/>
      <dgm:spPr/>
      <dgm:t>
        <a:bodyPr/>
        <a:lstStyle/>
        <a:p>
          <a:r>
            <a:rPr lang="en-GB" dirty="0" smtClean="0">
              <a:latin typeface="Gill Sans"/>
            </a:rPr>
            <a:t> PSP’s </a:t>
          </a:r>
          <a:r>
            <a:rPr lang="en-GB" dirty="0">
              <a:latin typeface="Gill Sans"/>
            </a:rPr>
            <a:t>funding window of US$50 million has three objectives: assisting developing countries to conduct TNAs; completing a series of pilot priority technology projects; and disseminating UNFCCC experience and successes</a:t>
          </a:r>
        </a:p>
      </dgm:t>
    </dgm:pt>
    <dgm:pt modelId="{105C2B22-7A03-4300-853E-B9E868DFBF40}" type="parTrans" cxnId="{026634C1-8D07-4691-88E6-604F74A9EE6B}">
      <dgm:prSet/>
      <dgm:spPr/>
      <dgm:t>
        <a:bodyPr/>
        <a:lstStyle/>
        <a:p>
          <a:endParaRPr lang="en-GB"/>
        </a:p>
      </dgm:t>
    </dgm:pt>
    <dgm:pt modelId="{50AD6A4C-FE7E-4939-B849-A540030763D5}" type="sibTrans" cxnId="{026634C1-8D07-4691-88E6-604F74A9EE6B}">
      <dgm:prSet/>
      <dgm:spPr/>
      <dgm:t>
        <a:bodyPr/>
        <a:lstStyle/>
        <a:p>
          <a:endParaRPr lang="en-GB"/>
        </a:p>
      </dgm:t>
    </dgm:pt>
    <dgm:pt modelId="{5E9AEF4F-BDB9-4A86-A8CD-0EF285CA440B}">
      <dgm:prSet phldrT="[Text]"/>
      <dgm:spPr/>
      <dgm:t>
        <a:bodyPr/>
        <a:lstStyle/>
        <a:p>
          <a:r>
            <a:rPr lang="en-GB" b="1" dirty="0">
              <a:latin typeface="Gill Sans"/>
            </a:rPr>
            <a:t>2010, COP 16</a:t>
          </a:r>
        </a:p>
      </dgm:t>
    </dgm:pt>
    <dgm:pt modelId="{77E9A2BC-86DF-435D-A701-CA4C4A1F2356}" type="parTrans" cxnId="{D58F0485-F9D7-438C-A81D-9BFFA89DAFF8}">
      <dgm:prSet/>
      <dgm:spPr/>
      <dgm:t>
        <a:bodyPr/>
        <a:lstStyle/>
        <a:p>
          <a:endParaRPr lang="en-GB"/>
        </a:p>
      </dgm:t>
    </dgm:pt>
    <dgm:pt modelId="{E2B2CDDE-303A-4B1E-A31C-CA2424AED9D7}" type="sibTrans" cxnId="{D58F0485-F9D7-438C-A81D-9BFFA89DAFF8}">
      <dgm:prSet/>
      <dgm:spPr/>
      <dgm:t>
        <a:bodyPr/>
        <a:lstStyle/>
        <a:p>
          <a:endParaRPr lang="en-GB"/>
        </a:p>
      </dgm:t>
    </dgm:pt>
    <dgm:pt modelId="{A2A54EA0-4DBF-4920-88DB-476A7EF8C02E}">
      <dgm:prSet phldrT="[Text]"/>
      <dgm:spPr/>
      <dgm:t>
        <a:bodyPr/>
        <a:lstStyle/>
        <a:p>
          <a:r>
            <a:rPr lang="en-GB" dirty="0" smtClean="0">
              <a:latin typeface="Gill Sans"/>
            </a:rPr>
            <a:t> The </a:t>
          </a:r>
          <a:r>
            <a:rPr lang="en-GB" dirty="0">
              <a:latin typeface="Gill Sans"/>
            </a:rPr>
            <a:t>mechanism is composed of two branches: a Technology Executive Committee (TEC) and a Climate Technology Centre and Network (CTCN)</a:t>
          </a:r>
        </a:p>
      </dgm:t>
    </dgm:pt>
    <dgm:pt modelId="{D370A1DA-53D7-4418-91A1-6CDE39606A8E}" type="parTrans" cxnId="{4FF1608F-8348-40C8-9065-8E91B4BE2795}">
      <dgm:prSet/>
      <dgm:spPr/>
      <dgm:t>
        <a:bodyPr/>
        <a:lstStyle/>
        <a:p>
          <a:endParaRPr lang="en-GB"/>
        </a:p>
      </dgm:t>
    </dgm:pt>
    <dgm:pt modelId="{CF58167B-3961-4898-B54E-25E7A9F10925}" type="sibTrans" cxnId="{4FF1608F-8348-40C8-9065-8E91B4BE2795}">
      <dgm:prSet/>
      <dgm:spPr/>
      <dgm:t>
        <a:bodyPr/>
        <a:lstStyle/>
        <a:p>
          <a:endParaRPr lang="en-GB"/>
        </a:p>
      </dgm:t>
    </dgm:pt>
    <dgm:pt modelId="{3FB234C9-7273-478B-943A-9FA2FC53CE74}" type="pres">
      <dgm:prSet presAssocID="{6829542A-D50C-470E-A440-A2413005FD71}" presName="Name0" presStyleCnt="0">
        <dgm:presLayoutVars>
          <dgm:dir/>
          <dgm:animLvl val="lvl"/>
          <dgm:resizeHandles val="exact"/>
        </dgm:presLayoutVars>
      </dgm:prSet>
      <dgm:spPr/>
      <dgm:t>
        <a:bodyPr/>
        <a:lstStyle/>
        <a:p>
          <a:endParaRPr lang="en-GB"/>
        </a:p>
      </dgm:t>
    </dgm:pt>
    <dgm:pt modelId="{2EF626A6-DB36-4F80-94EE-1F4989D385AF}" type="pres">
      <dgm:prSet presAssocID="{CE349FD3-F9B0-4945-BFEF-E31DD2332707}" presName="linNode" presStyleCnt="0"/>
      <dgm:spPr/>
    </dgm:pt>
    <dgm:pt modelId="{1169A541-B2DE-4694-82C6-A4822EE9DD20}" type="pres">
      <dgm:prSet presAssocID="{CE349FD3-F9B0-4945-BFEF-E31DD2332707}" presName="parTx" presStyleLbl="revTx" presStyleIdx="0" presStyleCnt="8">
        <dgm:presLayoutVars>
          <dgm:chMax val="1"/>
          <dgm:bulletEnabled val="1"/>
        </dgm:presLayoutVars>
      </dgm:prSet>
      <dgm:spPr/>
      <dgm:t>
        <a:bodyPr/>
        <a:lstStyle/>
        <a:p>
          <a:endParaRPr lang="en-GB"/>
        </a:p>
      </dgm:t>
    </dgm:pt>
    <dgm:pt modelId="{1B53ABC5-7617-429B-BE4F-CC09C27A0E95}" type="pres">
      <dgm:prSet presAssocID="{CE349FD3-F9B0-4945-BFEF-E31DD2332707}" presName="bracket" presStyleLbl="parChTrans1D1" presStyleIdx="0" presStyleCnt="8"/>
      <dgm:spPr/>
    </dgm:pt>
    <dgm:pt modelId="{F2573145-FFC6-4CDA-ABA9-FD5B078D4CFF}" type="pres">
      <dgm:prSet presAssocID="{CE349FD3-F9B0-4945-BFEF-E31DD2332707}" presName="spH" presStyleCnt="0"/>
      <dgm:spPr/>
    </dgm:pt>
    <dgm:pt modelId="{C689197F-32F3-48DC-A55B-9C114BA7DE6B}" type="pres">
      <dgm:prSet presAssocID="{CE349FD3-F9B0-4945-BFEF-E31DD2332707}" presName="desTx" presStyleLbl="node1" presStyleIdx="0" presStyleCnt="8">
        <dgm:presLayoutVars>
          <dgm:bulletEnabled val="1"/>
        </dgm:presLayoutVars>
      </dgm:prSet>
      <dgm:spPr/>
      <dgm:t>
        <a:bodyPr/>
        <a:lstStyle/>
        <a:p>
          <a:endParaRPr lang="en-GB"/>
        </a:p>
      </dgm:t>
    </dgm:pt>
    <dgm:pt modelId="{6EBD5E41-5D39-4647-849A-ED977B4942BB}" type="pres">
      <dgm:prSet presAssocID="{CD6F9CBA-905F-4FF4-BF63-D4083328AA86}" presName="spV" presStyleCnt="0"/>
      <dgm:spPr/>
    </dgm:pt>
    <dgm:pt modelId="{E8AEBEAF-90D7-44B3-B015-5A9DB47724E1}" type="pres">
      <dgm:prSet presAssocID="{05EC9076-10BB-433F-BC2B-93D5887D9EA2}" presName="linNode" presStyleCnt="0"/>
      <dgm:spPr/>
    </dgm:pt>
    <dgm:pt modelId="{CEB3524A-3BD7-4F1F-9968-F4B96F15C6FE}" type="pres">
      <dgm:prSet presAssocID="{05EC9076-10BB-433F-BC2B-93D5887D9EA2}" presName="parTx" presStyleLbl="revTx" presStyleIdx="1" presStyleCnt="8">
        <dgm:presLayoutVars>
          <dgm:chMax val="1"/>
          <dgm:bulletEnabled val="1"/>
        </dgm:presLayoutVars>
      </dgm:prSet>
      <dgm:spPr/>
      <dgm:t>
        <a:bodyPr/>
        <a:lstStyle/>
        <a:p>
          <a:endParaRPr lang="en-GB"/>
        </a:p>
      </dgm:t>
    </dgm:pt>
    <dgm:pt modelId="{622AA769-9B19-42F5-BD7D-1C009086D939}" type="pres">
      <dgm:prSet presAssocID="{05EC9076-10BB-433F-BC2B-93D5887D9EA2}" presName="bracket" presStyleLbl="parChTrans1D1" presStyleIdx="1" presStyleCnt="8"/>
      <dgm:spPr/>
    </dgm:pt>
    <dgm:pt modelId="{694D55A1-A283-44B1-AF45-6B9F6A899C77}" type="pres">
      <dgm:prSet presAssocID="{05EC9076-10BB-433F-BC2B-93D5887D9EA2}" presName="spH" presStyleCnt="0"/>
      <dgm:spPr/>
    </dgm:pt>
    <dgm:pt modelId="{BF770738-7B9A-4550-89FA-BB1A3BD4D018}" type="pres">
      <dgm:prSet presAssocID="{05EC9076-10BB-433F-BC2B-93D5887D9EA2}" presName="desTx" presStyleLbl="node1" presStyleIdx="1" presStyleCnt="8">
        <dgm:presLayoutVars>
          <dgm:bulletEnabled val="1"/>
        </dgm:presLayoutVars>
      </dgm:prSet>
      <dgm:spPr/>
      <dgm:t>
        <a:bodyPr/>
        <a:lstStyle/>
        <a:p>
          <a:endParaRPr lang="en-GB"/>
        </a:p>
      </dgm:t>
    </dgm:pt>
    <dgm:pt modelId="{9FC6189D-6735-4B78-80C3-785BFFB2431E}" type="pres">
      <dgm:prSet presAssocID="{33886370-FCE5-4BC6-9BDD-CE93C02B37DD}" presName="spV" presStyleCnt="0"/>
      <dgm:spPr/>
    </dgm:pt>
    <dgm:pt modelId="{8B6F727E-D04A-498D-89D9-7C714A4586AB}" type="pres">
      <dgm:prSet presAssocID="{BA15F6E8-989D-4969-9CFA-3D6C6B6BB28A}" presName="linNode" presStyleCnt="0"/>
      <dgm:spPr/>
    </dgm:pt>
    <dgm:pt modelId="{97BE0956-54B1-4B18-8553-6CBABB8B9198}" type="pres">
      <dgm:prSet presAssocID="{BA15F6E8-989D-4969-9CFA-3D6C6B6BB28A}" presName="parTx" presStyleLbl="revTx" presStyleIdx="2" presStyleCnt="8">
        <dgm:presLayoutVars>
          <dgm:chMax val="1"/>
          <dgm:bulletEnabled val="1"/>
        </dgm:presLayoutVars>
      </dgm:prSet>
      <dgm:spPr/>
      <dgm:t>
        <a:bodyPr/>
        <a:lstStyle/>
        <a:p>
          <a:endParaRPr lang="en-GB"/>
        </a:p>
      </dgm:t>
    </dgm:pt>
    <dgm:pt modelId="{020CFACF-DF8B-4273-9A5E-D43068D26D76}" type="pres">
      <dgm:prSet presAssocID="{BA15F6E8-989D-4969-9CFA-3D6C6B6BB28A}" presName="bracket" presStyleLbl="parChTrans1D1" presStyleIdx="2" presStyleCnt="8"/>
      <dgm:spPr/>
    </dgm:pt>
    <dgm:pt modelId="{DAE58F0E-7764-4481-9AA1-FFB655C54EE3}" type="pres">
      <dgm:prSet presAssocID="{BA15F6E8-989D-4969-9CFA-3D6C6B6BB28A}" presName="spH" presStyleCnt="0"/>
      <dgm:spPr/>
    </dgm:pt>
    <dgm:pt modelId="{3BC52855-2087-465F-A48C-DA5F867AD3FF}" type="pres">
      <dgm:prSet presAssocID="{BA15F6E8-989D-4969-9CFA-3D6C6B6BB28A}" presName="desTx" presStyleLbl="node1" presStyleIdx="2" presStyleCnt="8">
        <dgm:presLayoutVars>
          <dgm:bulletEnabled val="1"/>
        </dgm:presLayoutVars>
      </dgm:prSet>
      <dgm:spPr/>
      <dgm:t>
        <a:bodyPr/>
        <a:lstStyle/>
        <a:p>
          <a:endParaRPr lang="en-GB"/>
        </a:p>
      </dgm:t>
    </dgm:pt>
    <dgm:pt modelId="{AF92B926-C8FC-4AF5-887D-ADB49B22F360}" type="pres">
      <dgm:prSet presAssocID="{FC05E069-353E-46AB-9723-2158CF704B46}" presName="spV" presStyleCnt="0"/>
      <dgm:spPr/>
    </dgm:pt>
    <dgm:pt modelId="{6CA8EF51-8F40-4007-AD31-F6925379B8DD}" type="pres">
      <dgm:prSet presAssocID="{D9376BB5-893B-44B6-9FBA-4C493D01A87D}" presName="linNode" presStyleCnt="0"/>
      <dgm:spPr/>
    </dgm:pt>
    <dgm:pt modelId="{F1CF2C31-0508-4598-A176-8C859C773702}" type="pres">
      <dgm:prSet presAssocID="{D9376BB5-893B-44B6-9FBA-4C493D01A87D}" presName="parTx" presStyleLbl="revTx" presStyleIdx="3" presStyleCnt="8">
        <dgm:presLayoutVars>
          <dgm:chMax val="1"/>
          <dgm:bulletEnabled val="1"/>
        </dgm:presLayoutVars>
      </dgm:prSet>
      <dgm:spPr/>
      <dgm:t>
        <a:bodyPr/>
        <a:lstStyle/>
        <a:p>
          <a:endParaRPr lang="en-GB"/>
        </a:p>
      </dgm:t>
    </dgm:pt>
    <dgm:pt modelId="{8AD4D140-B5BD-4318-986A-0298AED43D30}" type="pres">
      <dgm:prSet presAssocID="{D9376BB5-893B-44B6-9FBA-4C493D01A87D}" presName="bracket" presStyleLbl="parChTrans1D1" presStyleIdx="3" presStyleCnt="8"/>
      <dgm:spPr/>
    </dgm:pt>
    <dgm:pt modelId="{173FC8A6-35F3-49C7-A580-FB17F266FC69}" type="pres">
      <dgm:prSet presAssocID="{D9376BB5-893B-44B6-9FBA-4C493D01A87D}" presName="spH" presStyleCnt="0"/>
      <dgm:spPr/>
    </dgm:pt>
    <dgm:pt modelId="{2B65DF04-80D9-4983-88AA-5652386C8B71}" type="pres">
      <dgm:prSet presAssocID="{D9376BB5-893B-44B6-9FBA-4C493D01A87D}" presName="desTx" presStyleLbl="node1" presStyleIdx="3" presStyleCnt="8">
        <dgm:presLayoutVars>
          <dgm:bulletEnabled val="1"/>
        </dgm:presLayoutVars>
      </dgm:prSet>
      <dgm:spPr/>
      <dgm:t>
        <a:bodyPr/>
        <a:lstStyle/>
        <a:p>
          <a:endParaRPr lang="en-GB"/>
        </a:p>
      </dgm:t>
    </dgm:pt>
    <dgm:pt modelId="{2CE0423B-C1ED-409D-B882-4A45F85AFCBD}" type="pres">
      <dgm:prSet presAssocID="{2C279D61-64B0-4F20-9047-343CB12C5401}" presName="spV" presStyleCnt="0"/>
      <dgm:spPr/>
    </dgm:pt>
    <dgm:pt modelId="{FE033588-BCA9-476F-978F-9B8E30BFC459}" type="pres">
      <dgm:prSet presAssocID="{12D6DD75-AE5E-4781-BDD3-BBF6FF783CB0}" presName="linNode" presStyleCnt="0"/>
      <dgm:spPr/>
    </dgm:pt>
    <dgm:pt modelId="{D9E78B00-E4FC-471E-9AD1-B90D65B969A9}" type="pres">
      <dgm:prSet presAssocID="{12D6DD75-AE5E-4781-BDD3-BBF6FF783CB0}" presName="parTx" presStyleLbl="revTx" presStyleIdx="4" presStyleCnt="8">
        <dgm:presLayoutVars>
          <dgm:chMax val="1"/>
          <dgm:bulletEnabled val="1"/>
        </dgm:presLayoutVars>
      </dgm:prSet>
      <dgm:spPr/>
      <dgm:t>
        <a:bodyPr/>
        <a:lstStyle/>
        <a:p>
          <a:endParaRPr lang="en-GB"/>
        </a:p>
      </dgm:t>
    </dgm:pt>
    <dgm:pt modelId="{7D90AD90-93F8-4811-BBAC-37FE4F7E9480}" type="pres">
      <dgm:prSet presAssocID="{12D6DD75-AE5E-4781-BDD3-BBF6FF783CB0}" presName="bracket" presStyleLbl="parChTrans1D1" presStyleIdx="4" presStyleCnt="8"/>
      <dgm:spPr/>
    </dgm:pt>
    <dgm:pt modelId="{D247F4D2-AC23-4F41-8F77-D84B2108088D}" type="pres">
      <dgm:prSet presAssocID="{12D6DD75-AE5E-4781-BDD3-BBF6FF783CB0}" presName="spH" presStyleCnt="0"/>
      <dgm:spPr/>
    </dgm:pt>
    <dgm:pt modelId="{FBFDCDEB-F966-4B82-B913-A00CECE010D1}" type="pres">
      <dgm:prSet presAssocID="{12D6DD75-AE5E-4781-BDD3-BBF6FF783CB0}" presName="desTx" presStyleLbl="node1" presStyleIdx="4" presStyleCnt="8">
        <dgm:presLayoutVars>
          <dgm:bulletEnabled val="1"/>
        </dgm:presLayoutVars>
      </dgm:prSet>
      <dgm:spPr/>
      <dgm:t>
        <a:bodyPr/>
        <a:lstStyle/>
        <a:p>
          <a:endParaRPr lang="en-GB"/>
        </a:p>
      </dgm:t>
    </dgm:pt>
    <dgm:pt modelId="{8877245F-9786-4407-AB48-4CC335136F64}" type="pres">
      <dgm:prSet presAssocID="{562214AC-B2BC-4B5C-9360-EB2B2C1A381B}" presName="spV" presStyleCnt="0"/>
      <dgm:spPr/>
    </dgm:pt>
    <dgm:pt modelId="{247F8CBB-7BAE-4539-A57B-0780BCAC9745}" type="pres">
      <dgm:prSet presAssocID="{C7C09B0B-4150-47F7-A585-47EF2CC1F2D8}" presName="linNode" presStyleCnt="0"/>
      <dgm:spPr/>
    </dgm:pt>
    <dgm:pt modelId="{8B55527A-7B7F-41AD-9475-20D4A50CE673}" type="pres">
      <dgm:prSet presAssocID="{C7C09B0B-4150-47F7-A585-47EF2CC1F2D8}" presName="parTx" presStyleLbl="revTx" presStyleIdx="5" presStyleCnt="8">
        <dgm:presLayoutVars>
          <dgm:chMax val="1"/>
          <dgm:bulletEnabled val="1"/>
        </dgm:presLayoutVars>
      </dgm:prSet>
      <dgm:spPr/>
      <dgm:t>
        <a:bodyPr/>
        <a:lstStyle/>
        <a:p>
          <a:endParaRPr lang="en-GB"/>
        </a:p>
      </dgm:t>
    </dgm:pt>
    <dgm:pt modelId="{3FFDD4C1-3D26-4C75-90E6-339CF0DD009B}" type="pres">
      <dgm:prSet presAssocID="{C7C09B0B-4150-47F7-A585-47EF2CC1F2D8}" presName="bracket" presStyleLbl="parChTrans1D1" presStyleIdx="5" presStyleCnt="8"/>
      <dgm:spPr/>
    </dgm:pt>
    <dgm:pt modelId="{D84ABA8D-B3CC-435C-9D38-48983A44974F}" type="pres">
      <dgm:prSet presAssocID="{C7C09B0B-4150-47F7-A585-47EF2CC1F2D8}" presName="spH" presStyleCnt="0"/>
      <dgm:spPr/>
    </dgm:pt>
    <dgm:pt modelId="{16378F63-15AE-4DEB-BBDE-FD29AFED4A94}" type="pres">
      <dgm:prSet presAssocID="{C7C09B0B-4150-47F7-A585-47EF2CC1F2D8}" presName="desTx" presStyleLbl="node1" presStyleIdx="5" presStyleCnt="8">
        <dgm:presLayoutVars>
          <dgm:bulletEnabled val="1"/>
        </dgm:presLayoutVars>
      </dgm:prSet>
      <dgm:spPr/>
      <dgm:t>
        <a:bodyPr/>
        <a:lstStyle/>
        <a:p>
          <a:endParaRPr lang="en-GB"/>
        </a:p>
      </dgm:t>
    </dgm:pt>
    <dgm:pt modelId="{FEF50D91-82A2-4282-9B65-B4978D64BF39}" type="pres">
      <dgm:prSet presAssocID="{E0FDF676-4BCC-4C0C-9E64-7F6D849B132F}" presName="spV" presStyleCnt="0"/>
      <dgm:spPr/>
    </dgm:pt>
    <dgm:pt modelId="{90874970-35BC-4B3F-B987-FAFF080F6EDC}" type="pres">
      <dgm:prSet presAssocID="{5E9AEF4F-BDB9-4A86-A8CD-0EF285CA440B}" presName="linNode" presStyleCnt="0"/>
      <dgm:spPr/>
    </dgm:pt>
    <dgm:pt modelId="{1ECA1178-B234-451A-B99E-CDA86C25E7C1}" type="pres">
      <dgm:prSet presAssocID="{5E9AEF4F-BDB9-4A86-A8CD-0EF285CA440B}" presName="parTx" presStyleLbl="revTx" presStyleIdx="6" presStyleCnt="8">
        <dgm:presLayoutVars>
          <dgm:chMax val="1"/>
          <dgm:bulletEnabled val="1"/>
        </dgm:presLayoutVars>
      </dgm:prSet>
      <dgm:spPr/>
      <dgm:t>
        <a:bodyPr/>
        <a:lstStyle/>
        <a:p>
          <a:endParaRPr lang="en-GB"/>
        </a:p>
      </dgm:t>
    </dgm:pt>
    <dgm:pt modelId="{463007D7-F5F1-4EB2-82E6-6907A5E05439}" type="pres">
      <dgm:prSet presAssocID="{5E9AEF4F-BDB9-4A86-A8CD-0EF285CA440B}" presName="bracket" presStyleLbl="parChTrans1D1" presStyleIdx="6" presStyleCnt="8"/>
      <dgm:spPr/>
    </dgm:pt>
    <dgm:pt modelId="{15F19717-E372-462B-BD42-70EB926BC9C2}" type="pres">
      <dgm:prSet presAssocID="{5E9AEF4F-BDB9-4A86-A8CD-0EF285CA440B}" presName="spH" presStyleCnt="0"/>
      <dgm:spPr/>
    </dgm:pt>
    <dgm:pt modelId="{0BF02B8C-C0AD-425F-8564-ED63B89F53B3}" type="pres">
      <dgm:prSet presAssocID="{5E9AEF4F-BDB9-4A86-A8CD-0EF285CA440B}" presName="desTx" presStyleLbl="node1" presStyleIdx="6" presStyleCnt="8">
        <dgm:presLayoutVars>
          <dgm:bulletEnabled val="1"/>
        </dgm:presLayoutVars>
      </dgm:prSet>
      <dgm:spPr/>
      <dgm:t>
        <a:bodyPr/>
        <a:lstStyle/>
        <a:p>
          <a:endParaRPr lang="en-GB"/>
        </a:p>
      </dgm:t>
    </dgm:pt>
    <dgm:pt modelId="{F3A9032C-01CA-456D-B0E1-8499C50E64A5}" type="pres">
      <dgm:prSet presAssocID="{E2B2CDDE-303A-4B1E-A31C-CA2424AED9D7}" presName="spV" presStyleCnt="0"/>
      <dgm:spPr/>
    </dgm:pt>
    <dgm:pt modelId="{97010AA9-3DFD-4DD5-B8F5-E25DE281A0D3}" type="pres">
      <dgm:prSet presAssocID="{3AAD0B66-C563-4E9C-8EFF-99A5458C672B}" presName="linNode" presStyleCnt="0"/>
      <dgm:spPr/>
    </dgm:pt>
    <dgm:pt modelId="{CC63602B-6A87-4165-A661-5080EE6AF7A4}" type="pres">
      <dgm:prSet presAssocID="{3AAD0B66-C563-4E9C-8EFF-99A5458C672B}" presName="parTx" presStyleLbl="revTx" presStyleIdx="7" presStyleCnt="8">
        <dgm:presLayoutVars>
          <dgm:chMax val="1"/>
          <dgm:bulletEnabled val="1"/>
        </dgm:presLayoutVars>
      </dgm:prSet>
      <dgm:spPr/>
      <dgm:t>
        <a:bodyPr/>
        <a:lstStyle/>
        <a:p>
          <a:endParaRPr lang="en-GB"/>
        </a:p>
      </dgm:t>
    </dgm:pt>
    <dgm:pt modelId="{2DAFD3B1-FEF0-4981-ABBA-DAA4F52EE92C}" type="pres">
      <dgm:prSet presAssocID="{3AAD0B66-C563-4E9C-8EFF-99A5458C672B}" presName="bracket" presStyleLbl="parChTrans1D1" presStyleIdx="7" presStyleCnt="8"/>
      <dgm:spPr/>
    </dgm:pt>
    <dgm:pt modelId="{CFF8AC22-9A5C-44E2-A554-2390CDA144BF}" type="pres">
      <dgm:prSet presAssocID="{3AAD0B66-C563-4E9C-8EFF-99A5458C672B}" presName="spH" presStyleCnt="0"/>
      <dgm:spPr/>
    </dgm:pt>
    <dgm:pt modelId="{748270B1-E7D6-47A6-8A60-2B39F6447CA3}" type="pres">
      <dgm:prSet presAssocID="{3AAD0B66-C563-4E9C-8EFF-99A5458C672B}" presName="desTx" presStyleLbl="node1" presStyleIdx="7" presStyleCnt="8">
        <dgm:presLayoutVars>
          <dgm:bulletEnabled val="1"/>
        </dgm:presLayoutVars>
      </dgm:prSet>
      <dgm:spPr/>
      <dgm:t>
        <a:bodyPr/>
        <a:lstStyle/>
        <a:p>
          <a:endParaRPr lang="en-GB"/>
        </a:p>
      </dgm:t>
    </dgm:pt>
  </dgm:ptLst>
  <dgm:cxnLst>
    <dgm:cxn modelId="{60418D5F-1B20-4802-9009-AA2A94FDE345}" type="presOf" srcId="{8F7E47A6-82BB-4A3A-AC44-9EA2B5E458E7}" destId="{2B65DF04-80D9-4983-88AA-5652386C8B71}" srcOrd="0" destOrd="1" presId="urn:diagrams.loki3.com/BracketList"/>
    <dgm:cxn modelId="{A8D89CBD-EBEC-4160-97EA-A50B9D25BE30}" srcId="{12D6DD75-AE5E-4781-BDD3-BBF6FF783CB0}" destId="{16B84073-DFB3-4975-B65E-2F257E7ABFEC}" srcOrd="1" destOrd="0" parTransId="{59AA5B4E-931E-420E-BF8C-8A248F37A1D0}" sibTransId="{F523202D-9974-4A81-A1A2-97E2B9AF10A7}"/>
    <dgm:cxn modelId="{7AB1210D-18BD-4DC7-8B8D-2ABD8C2AC897}" srcId="{3AAD0B66-C563-4E9C-8EFF-99A5458C672B}" destId="{C7BB2235-8843-4EA4-BB94-9E66888E3D34}" srcOrd="0" destOrd="0" parTransId="{155DED8A-AC64-4DC2-BF06-73FEAB7B410F}" sibTransId="{54945588-E30E-4501-8B38-D34D37DE03C8}"/>
    <dgm:cxn modelId="{9E76A041-7A38-4EE8-B6C8-9496873EA65C}" srcId="{6829542A-D50C-470E-A440-A2413005FD71}" destId="{12D6DD75-AE5E-4781-BDD3-BBF6FF783CB0}" srcOrd="4" destOrd="0" parTransId="{B6423A54-575C-4036-80F7-0381F742445C}" sibTransId="{562214AC-B2BC-4B5C-9360-EB2B2C1A381B}"/>
    <dgm:cxn modelId="{55065CF5-1975-4981-B7D6-E4C82A0EE85B}" srcId="{CE349FD3-F9B0-4945-BFEF-E31DD2332707}" destId="{AFA5D2EE-A076-4BB7-9A25-F64694726FF0}" srcOrd="0" destOrd="0" parTransId="{4311564F-1327-486E-919E-EBE2060320EA}" sibTransId="{99B4459E-927C-48EC-A742-B482216251E0}"/>
    <dgm:cxn modelId="{B6C3F9FB-AD2F-4EE2-A8A2-C1E64CBA37CE}" type="presOf" srcId="{3AAD0B66-C563-4E9C-8EFF-99A5458C672B}" destId="{CC63602B-6A87-4165-A661-5080EE6AF7A4}" srcOrd="0" destOrd="0" presId="urn:diagrams.loki3.com/BracketList"/>
    <dgm:cxn modelId="{599ED634-B1DB-44FE-825C-9F036A3B96A2}" type="presOf" srcId="{797859A2-B923-4A79-BBC8-FC065F8BE285}" destId="{3BC52855-2087-465F-A48C-DA5F867AD3FF}" srcOrd="0" destOrd="1" presId="urn:diagrams.loki3.com/BracketList"/>
    <dgm:cxn modelId="{061C16C0-E132-42B5-9311-F40D0EA260F3}" srcId="{6829542A-D50C-470E-A440-A2413005FD71}" destId="{BA15F6E8-989D-4969-9CFA-3D6C6B6BB28A}" srcOrd="2" destOrd="0" parTransId="{B7D932AC-3478-4A90-9214-4E43F23E951B}" sibTransId="{FC05E069-353E-46AB-9723-2158CF704B46}"/>
    <dgm:cxn modelId="{9F2A9C0C-00CC-4224-90A5-CA185D553A90}" type="presOf" srcId="{C7BC9346-C56A-4B1F-8422-AB9E8F99533A}" destId="{16378F63-15AE-4DEB-BBDE-FD29AFED4A94}" srcOrd="0" destOrd="0" presId="urn:diagrams.loki3.com/BracketList"/>
    <dgm:cxn modelId="{549E618E-AD8F-47D0-B35E-A84B203C1C9E}" srcId="{05EC9076-10BB-433F-BC2B-93D5887D9EA2}" destId="{CF9A6FC3-99A7-4212-A2CF-BE6B0B79A669}" srcOrd="0" destOrd="0" parTransId="{9882C1A1-BEA3-4430-B179-FA3E9BE47D97}" sibTransId="{96B131C6-3152-406D-9EBA-4CFBB03ADE69}"/>
    <dgm:cxn modelId="{1A5F0B90-A03A-49C8-8B2A-ED47EC70DCAE}" type="presOf" srcId="{65DC2D96-2068-4CAB-8B2C-76693F7D2F62}" destId="{3BC52855-2087-465F-A48C-DA5F867AD3FF}" srcOrd="0" destOrd="2" presId="urn:diagrams.loki3.com/BracketList"/>
    <dgm:cxn modelId="{2528D680-DC15-471B-9CC2-3168964B0698}" srcId="{D9376BB5-893B-44B6-9FBA-4C493D01A87D}" destId="{42CA61AE-BDEB-40A4-A66C-446D009C5C09}" srcOrd="2" destOrd="0" parTransId="{1C671C38-451A-47D0-B3E4-53B7193AD816}" sibTransId="{0ADB68A4-B1A2-4B72-BA80-A769DF3353A2}"/>
    <dgm:cxn modelId="{6CA69672-97A7-4298-894E-5935FB28AF5A}" type="presOf" srcId="{16B84073-DFB3-4975-B65E-2F257E7ABFEC}" destId="{FBFDCDEB-F966-4B82-B913-A00CECE010D1}" srcOrd="0" destOrd="1" presId="urn:diagrams.loki3.com/BracketList"/>
    <dgm:cxn modelId="{A2815596-52BC-4B0F-8E63-7664A4136FD0}" srcId="{6829542A-D50C-470E-A440-A2413005FD71}" destId="{CE349FD3-F9B0-4945-BFEF-E31DD2332707}" srcOrd="0" destOrd="0" parTransId="{AB0B834B-6028-432B-A4E2-7E6D412CCF51}" sibTransId="{CD6F9CBA-905F-4FF4-BF63-D4083328AA86}"/>
    <dgm:cxn modelId="{E08F5072-FCED-48C6-BF9C-1F9916C47641}" srcId="{6829542A-D50C-470E-A440-A2413005FD71}" destId="{D9376BB5-893B-44B6-9FBA-4C493D01A87D}" srcOrd="3" destOrd="0" parTransId="{1A5A4FDE-D755-4BF0-BC10-C105F948121B}" sibTransId="{2C279D61-64B0-4F20-9047-343CB12C5401}"/>
    <dgm:cxn modelId="{191F6C92-4CCE-47B3-A750-42A80D84AE39}" type="presOf" srcId="{65F14F63-0AB0-4537-9AD2-5BA28E5FCBCB}" destId="{2B65DF04-80D9-4983-88AA-5652386C8B71}" srcOrd="0" destOrd="0" presId="urn:diagrams.loki3.com/BracketList"/>
    <dgm:cxn modelId="{25618400-FC8B-435D-8E29-31DD9468AF63}" type="presOf" srcId="{A2A54EA0-4DBF-4920-88DB-476A7EF8C02E}" destId="{0BF02B8C-C0AD-425F-8564-ED63B89F53B3}" srcOrd="0" destOrd="1" presId="urn:diagrams.loki3.com/BracketList"/>
    <dgm:cxn modelId="{4FF1608F-8348-40C8-9065-8E91B4BE2795}" srcId="{5E9AEF4F-BDB9-4A86-A8CD-0EF285CA440B}" destId="{A2A54EA0-4DBF-4920-88DB-476A7EF8C02E}" srcOrd="1" destOrd="0" parTransId="{D370A1DA-53D7-4418-91A1-6CDE39606A8E}" sibTransId="{CF58167B-3961-4898-B54E-25E7A9F10925}"/>
    <dgm:cxn modelId="{8ABFEEA5-457A-44F2-9744-517187B0EF43}" type="presOf" srcId="{48B4EF7D-7833-436B-A68E-2D7704B1EC8A}" destId="{3BC52855-2087-465F-A48C-DA5F867AD3FF}" srcOrd="0" destOrd="0" presId="urn:diagrams.loki3.com/BracketList"/>
    <dgm:cxn modelId="{8DBCA6BC-1F40-4172-BFD8-2E59F6446322}" type="presOf" srcId="{C7BB2235-8843-4EA4-BB94-9E66888E3D34}" destId="{748270B1-E7D6-47A6-8A60-2B39F6447CA3}" srcOrd="0" destOrd="0" presId="urn:diagrams.loki3.com/BracketList"/>
    <dgm:cxn modelId="{6E7DDA5D-C596-4B63-8C83-756D87CAE5DB}" srcId="{BA15F6E8-989D-4969-9CFA-3D6C6B6BB28A}" destId="{48B4EF7D-7833-436B-A68E-2D7704B1EC8A}" srcOrd="0" destOrd="0" parTransId="{FD6B9A85-B8B7-49CA-A89E-1E9E2F361BFD}" sibTransId="{5F72DBD0-1643-4B98-8175-7161ADCB1DE1}"/>
    <dgm:cxn modelId="{3B2E6DCD-A3CB-4C95-ACA7-32F9D0CC409B}" type="presOf" srcId="{CCA4E671-0E1C-44DB-A1AE-3191432B321C}" destId="{16378F63-15AE-4DEB-BBDE-FD29AFED4A94}" srcOrd="0" destOrd="1" presId="urn:diagrams.loki3.com/BracketList"/>
    <dgm:cxn modelId="{1AB1017F-DCBA-4AA2-842A-A5929330DDDF}" type="presOf" srcId="{CE349FD3-F9B0-4945-BFEF-E31DD2332707}" destId="{1169A541-B2DE-4694-82C6-A4822EE9DD20}" srcOrd="0" destOrd="0" presId="urn:diagrams.loki3.com/BracketList"/>
    <dgm:cxn modelId="{5E48D83D-11CE-40BC-A852-F90DAC333D5B}" srcId="{D9376BB5-893B-44B6-9FBA-4C493D01A87D}" destId="{8F7E47A6-82BB-4A3A-AC44-9EA2B5E458E7}" srcOrd="1" destOrd="0" parTransId="{3640CBA1-38AC-4717-91C1-D6691F611413}" sibTransId="{E46A40CE-5667-4305-8A89-0BA02BC4413C}"/>
    <dgm:cxn modelId="{3478BC7E-48BD-4309-964B-DE7445976C9B}" srcId="{12D6DD75-AE5E-4781-BDD3-BBF6FF783CB0}" destId="{D02D9538-BF8C-4E83-85C9-79484890B202}" srcOrd="0" destOrd="0" parTransId="{07230548-AD7C-4BA0-ACB1-16B2AF5CF9D3}" sibTransId="{B9A7C63E-3C87-44B4-A6F9-25E020100B4E}"/>
    <dgm:cxn modelId="{403FAF22-4C10-4C41-9302-13F4C156483A}" srcId="{6829542A-D50C-470E-A440-A2413005FD71}" destId="{3AAD0B66-C563-4E9C-8EFF-99A5458C672B}" srcOrd="7" destOrd="0" parTransId="{338628DE-77B6-4BB0-AEA2-ACFEB222B3C7}" sibTransId="{3613C8E7-7E8B-48C5-8B19-0F39852B9476}"/>
    <dgm:cxn modelId="{73FEED59-35FA-495B-AFD0-A194F3CFCC5A}" type="presOf" srcId="{D9376BB5-893B-44B6-9FBA-4C493D01A87D}" destId="{F1CF2C31-0508-4598-A176-8C859C773702}" srcOrd="0" destOrd="0" presId="urn:diagrams.loki3.com/BracketList"/>
    <dgm:cxn modelId="{079886D0-F32E-4BDF-A02D-1976AAE1AE26}" type="presOf" srcId="{BA15F6E8-989D-4969-9CFA-3D6C6B6BB28A}" destId="{97BE0956-54B1-4B18-8553-6CBABB8B9198}" srcOrd="0" destOrd="0" presId="urn:diagrams.loki3.com/BracketList"/>
    <dgm:cxn modelId="{285CC504-B9BC-42F1-A8B1-EB6D0D5ABA7B}" type="presOf" srcId="{D02D9538-BF8C-4E83-85C9-79484890B202}" destId="{FBFDCDEB-F966-4B82-B913-A00CECE010D1}" srcOrd="0" destOrd="0" presId="urn:diagrams.loki3.com/BracketList"/>
    <dgm:cxn modelId="{AB08003C-D8D0-495C-8341-5887F1AC0825}" type="presOf" srcId="{AFA5D2EE-A076-4BB7-9A25-F64694726FF0}" destId="{C689197F-32F3-48DC-A55B-9C114BA7DE6B}" srcOrd="0" destOrd="0" presId="urn:diagrams.loki3.com/BracketList"/>
    <dgm:cxn modelId="{0367CDEC-C882-4CC3-9B11-7FF5E6918CDE}" type="presOf" srcId="{C7C09B0B-4150-47F7-A585-47EF2CC1F2D8}" destId="{8B55527A-7B7F-41AD-9475-20D4A50CE673}" srcOrd="0" destOrd="0" presId="urn:diagrams.loki3.com/BracketList"/>
    <dgm:cxn modelId="{911297FD-41AD-4800-938B-31A3D6D02B98}" type="presOf" srcId="{4580A607-E9F2-4B1E-BED3-FFE6BB86FF89}" destId="{0BF02B8C-C0AD-425F-8564-ED63B89F53B3}" srcOrd="0" destOrd="0" presId="urn:diagrams.loki3.com/BracketList"/>
    <dgm:cxn modelId="{6393E757-8ABC-46C9-A975-58960A029B5E}" srcId="{BA15F6E8-989D-4969-9CFA-3D6C6B6BB28A}" destId="{65DC2D96-2068-4CAB-8B2C-76693F7D2F62}" srcOrd="2" destOrd="0" parTransId="{CA9D65C6-ED1C-4EA2-8DAC-5347741F3714}" sibTransId="{C7064A0F-B4FC-48D7-B1FB-9F1408C1B566}"/>
    <dgm:cxn modelId="{1104D288-EC2C-418D-B57C-A6A5C6D4FEA0}" type="presOf" srcId="{6829542A-D50C-470E-A440-A2413005FD71}" destId="{3FB234C9-7273-478B-943A-9FA2FC53CE74}" srcOrd="0" destOrd="0" presId="urn:diagrams.loki3.com/BracketList"/>
    <dgm:cxn modelId="{7BC83FC5-6893-4C0E-AE9F-53734A5E8C2E}" type="presOf" srcId="{42CA61AE-BDEB-40A4-A66C-446D009C5C09}" destId="{2B65DF04-80D9-4983-88AA-5652386C8B71}" srcOrd="0" destOrd="2" presId="urn:diagrams.loki3.com/BracketList"/>
    <dgm:cxn modelId="{21EE1B09-1C23-4239-A3AD-40568B1C2C27}" type="presOf" srcId="{CF9A6FC3-99A7-4212-A2CF-BE6B0B79A669}" destId="{BF770738-7B9A-4550-89FA-BB1A3BD4D018}" srcOrd="0" destOrd="0" presId="urn:diagrams.loki3.com/BracketList"/>
    <dgm:cxn modelId="{026634C1-8D07-4691-88E6-604F74A9EE6B}" srcId="{C7C09B0B-4150-47F7-A585-47EF2CC1F2D8}" destId="{CCA4E671-0E1C-44DB-A1AE-3191432B321C}" srcOrd="1" destOrd="0" parTransId="{105C2B22-7A03-4300-853E-B9E868DFBF40}" sibTransId="{50AD6A4C-FE7E-4939-B849-A540030763D5}"/>
    <dgm:cxn modelId="{FFF82308-9434-440D-8083-79C3B4D5E7EB}" type="presOf" srcId="{5E9AEF4F-BDB9-4A86-A8CD-0EF285CA440B}" destId="{1ECA1178-B234-451A-B99E-CDA86C25E7C1}" srcOrd="0" destOrd="0" presId="urn:diagrams.loki3.com/BracketList"/>
    <dgm:cxn modelId="{70743C68-0513-41A7-AEF8-FD2246FE7A78}" srcId="{D9376BB5-893B-44B6-9FBA-4C493D01A87D}" destId="{65F14F63-0AB0-4537-9AD2-5BA28E5FCBCB}" srcOrd="0" destOrd="0" parTransId="{DF862D98-53E7-45AE-8ADC-31D9EA5A8E1E}" sibTransId="{B9DA8D02-1070-4477-A74D-BCEA6F13D2AB}"/>
    <dgm:cxn modelId="{960DB53C-FB1C-489B-8163-7C05B5F5B49F}" srcId="{6829542A-D50C-470E-A440-A2413005FD71}" destId="{05EC9076-10BB-433F-BC2B-93D5887D9EA2}" srcOrd="1" destOrd="0" parTransId="{13F29182-24E0-4063-B530-60F16333C552}" sibTransId="{33886370-FCE5-4BC6-9BDD-CE93C02B37DD}"/>
    <dgm:cxn modelId="{60C11424-6987-4014-A48B-D30BC72953FA}" type="presOf" srcId="{12D6DD75-AE5E-4781-BDD3-BBF6FF783CB0}" destId="{D9E78B00-E4FC-471E-9AD1-B90D65B969A9}" srcOrd="0" destOrd="0" presId="urn:diagrams.loki3.com/BracketList"/>
    <dgm:cxn modelId="{B4AF9D3A-6A8A-4E1D-8909-B4DD4CAE87CF}" srcId="{BA15F6E8-989D-4969-9CFA-3D6C6B6BB28A}" destId="{797859A2-B923-4A79-BBC8-FC065F8BE285}" srcOrd="1" destOrd="0" parTransId="{983CB2FB-73F1-4A77-AF2E-730547334AB7}" sibTransId="{7D6A0457-28B7-4AFA-BDD5-B0E53B25A7B3}"/>
    <dgm:cxn modelId="{8140CCDE-58C2-4DD4-89E8-63673651224A}" srcId="{5E9AEF4F-BDB9-4A86-A8CD-0EF285CA440B}" destId="{4580A607-E9F2-4B1E-BED3-FFE6BB86FF89}" srcOrd="0" destOrd="0" parTransId="{4E82F066-1880-4104-9131-DE7392710E11}" sibTransId="{EEA5770A-7E59-4FCB-92CC-902800A6AC3C}"/>
    <dgm:cxn modelId="{D7CB14EA-7F66-4528-B3B3-2A807B31B4E0}" srcId="{6829542A-D50C-470E-A440-A2413005FD71}" destId="{C7C09B0B-4150-47F7-A585-47EF2CC1F2D8}" srcOrd="5" destOrd="0" parTransId="{22E225E8-E1A6-4493-8DB4-8AB31B7F2823}" sibTransId="{E0FDF676-4BCC-4C0C-9E64-7F6D849B132F}"/>
    <dgm:cxn modelId="{CB5A1111-B39D-4321-AFF7-51C8207F53F5}" type="presOf" srcId="{05EC9076-10BB-433F-BC2B-93D5887D9EA2}" destId="{CEB3524A-3BD7-4F1F-9968-F4B96F15C6FE}" srcOrd="0" destOrd="0" presId="urn:diagrams.loki3.com/BracketList"/>
    <dgm:cxn modelId="{00C54EFC-F2B9-4775-BE66-8ECF5E82D88B}" srcId="{C7C09B0B-4150-47F7-A585-47EF2CC1F2D8}" destId="{C7BC9346-C56A-4B1F-8422-AB9E8F99533A}" srcOrd="0" destOrd="0" parTransId="{214C78CF-FF14-49FE-A564-ECB04E9EC7B4}" sibTransId="{1687BEF9-782D-466C-8B97-BC7E8F41258C}"/>
    <dgm:cxn modelId="{D58F0485-F9D7-438C-A81D-9BFFA89DAFF8}" srcId="{6829542A-D50C-470E-A440-A2413005FD71}" destId="{5E9AEF4F-BDB9-4A86-A8CD-0EF285CA440B}" srcOrd="6" destOrd="0" parTransId="{77E9A2BC-86DF-435D-A701-CA4C4A1F2356}" sibTransId="{E2B2CDDE-303A-4B1E-A31C-CA2424AED9D7}"/>
    <dgm:cxn modelId="{A27B827F-D9D6-43D0-8DF1-D8A71B74A380}" type="presParOf" srcId="{3FB234C9-7273-478B-943A-9FA2FC53CE74}" destId="{2EF626A6-DB36-4F80-94EE-1F4989D385AF}" srcOrd="0" destOrd="0" presId="urn:diagrams.loki3.com/BracketList"/>
    <dgm:cxn modelId="{D05DCB8B-4FED-46A8-AD74-7F9B1ED38ED9}" type="presParOf" srcId="{2EF626A6-DB36-4F80-94EE-1F4989D385AF}" destId="{1169A541-B2DE-4694-82C6-A4822EE9DD20}" srcOrd="0" destOrd="0" presId="urn:diagrams.loki3.com/BracketList"/>
    <dgm:cxn modelId="{289BCC1A-5675-492B-93F2-140E39AD9661}" type="presParOf" srcId="{2EF626A6-DB36-4F80-94EE-1F4989D385AF}" destId="{1B53ABC5-7617-429B-BE4F-CC09C27A0E95}" srcOrd="1" destOrd="0" presId="urn:diagrams.loki3.com/BracketList"/>
    <dgm:cxn modelId="{9EDDD325-8889-4819-ACDF-BC9F962BE29E}" type="presParOf" srcId="{2EF626A6-DB36-4F80-94EE-1F4989D385AF}" destId="{F2573145-FFC6-4CDA-ABA9-FD5B078D4CFF}" srcOrd="2" destOrd="0" presId="urn:diagrams.loki3.com/BracketList"/>
    <dgm:cxn modelId="{BBE0A6F5-B96A-4600-88CF-7BE6E396B4D7}" type="presParOf" srcId="{2EF626A6-DB36-4F80-94EE-1F4989D385AF}" destId="{C689197F-32F3-48DC-A55B-9C114BA7DE6B}" srcOrd="3" destOrd="0" presId="urn:diagrams.loki3.com/BracketList"/>
    <dgm:cxn modelId="{417E0204-43B4-458D-A971-12F4A4924044}" type="presParOf" srcId="{3FB234C9-7273-478B-943A-9FA2FC53CE74}" destId="{6EBD5E41-5D39-4647-849A-ED977B4942BB}" srcOrd="1" destOrd="0" presId="urn:diagrams.loki3.com/BracketList"/>
    <dgm:cxn modelId="{F5F32FE0-0A54-4848-9490-B50B08104DF0}" type="presParOf" srcId="{3FB234C9-7273-478B-943A-9FA2FC53CE74}" destId="{E8AEBEAF-90D7-44B3-B015-5A9DB47724E1}" srcOrd="2" destOrd="0" presId="urn:diagrams.loki3.com/BracketList"/>
    <dgm:cxn modelId="{BA82AE4E-B8EA-4D4F-A130-0AA980E086C4}" type="presParOf" srcId="{E8AEBEAF-90D7-44B3-B015-5A9DB47724E1}" destId="{CEB3524A-3BD7-4F1F-9968-F4B96F15C6FE}" srcOrd="0" destOrd="0" presId="urn:diagrams.loki3.com/BracketList"/>
    <dgm:cxn modelId="{89E0F2A6-4FB0-4D43-911B-3D8C073AD9F3}" type="presParOf" srcId="{E8AEBEAF-90D7-44B3-B015-5A9DB47724E1}" destId="{622AA769-9B19-42F5-BD7D-1C009086D939}" srcOrd="1" destOrd="0" presId="urn:diagrams.loki3.com/BracketList"/>
    <dgm:cxn modelId="{F9B17F4F-FEBC-4AC4-9D41-A83172C44AFB}" type="presParOf" srcId="{E8AEBEAF-90D7-44B3-B015-5A9DB47724E1}" destId="{694D55A1-A283-44B1-AF45-6B9F6A899C77}" srcOrd="2" destOrd="0" presId="urn:diagrams.loki3.com/BracketList"/>
    <dgm:cxn modelId="{8E9BF7AE-75C4-45E1-A07C-9030A60364EE}" type="presParOf" srcId="{E8AEBEAF-90D7-44B3-B015-5A9DB47724E1}" destId="{BF770738-7B9A-4550-89FA-BB1A3BD4D018}" srcOrd="3" destOrd="0" presId="urn:diagrams.loki3.com/BracketList"/>
    <dgm:cxn modelId="{8DAB4475-4B77-4148-997B-34CD82FB7A5C}" type="presParOf" srcId="{3FB234C9-7273-478B-943A-9FA2FC53CE74}" destId="{9FC6189D-6735-4B78-80C3-785BFFB2431E}" srcOrd="3" destOrd="0" presId="urn:diagrams.loki3.com/BracketList"/>
    <dgm:cxn modelId="{F719CDB4-B335-487C-8844-EB3292F0CA69}" type="presParOf" srcId="{3FB234C9-7273-478B-943A-9FA2FC53CE74}" destId="{8B6F727E-D04A-498D-89D9-7C714A4586AB}" srcOrd="4" destOrd="0" presId="urn:diagrams.loki3.com/BracketList"/>
    <dgm:cxn modelId="{0D3EBC60-31EF-4230-8B93-8995FF140D10}" type="presParOf" srcId="{8B6F727E-D04A-498D-89D9-7C714A4586AB}" destId="{97BE0956-54B1-4B18-8553-6CBABB8B9198}" srcOrd="0" destOrd="0" presId="urn:diagrams.loki3.com/BracketList"/>
    <dgm:cxn modelId="{CE7EADFF-8BB7-4D36-8365-6BB710B31939}" type="presParOf" srcId="{8B6F727E-D04A-498D-89D9-7C714A4586AB}" destId="{020CFACF-DF8B-4273-9A5E-D43068D26D76}" srcOrd="1" destOrd="0" presId="urn:diagrams.loki3.com/BracketList"/>
    <dgm:cxn modelId="{386F11F3-0598-4A38-8ACD-E650BD5BE47A}" type="presParOf" srcId="{8B6F727E-D04A-498D-89D9-7C714A4586AB}" destId="{DAE58F0E-7764-4481-9AA1-FFB655C54EE3}" srcOrd="2" destOrd="0" presId="urn:diagrams.loki3.com/BracketList"/>
    <dgm:cxn modelId="{B7547D71-3E04-49D5-908B-EDB98F5282C8}" type="presParOf" srcId="{8B6F727E-D04A-498D-89D9-7C714A4586AB}" destId="{3BC52855-2087-465F-A48C-DA5F867AD3FF}" srcOrd="3" destOrd="0" presId="urn:diagrams.loki3.com/BracketList"/>
    <dgm:cxn modelId="{E0570153-3D59-4E53-9A3A-7DE846896E4E}" type="presParOf" srcId="{3FB234C9-7273-478B-943A-9FA2FC53CE74}" destId="{AF92B926-C8FC-4AF5-887D-ADB49B22F360}" srcOrd="5" destOrd="0" presId="urn:diagrams.loki3.com/BracketList"/>
    <dgm:cxn modelId="{D483B8A1-D8C0-4C75-80F6-79B990D60F67}" type="presParOf" srcId="{3FB234C9-7273-478B-943A-9FA2FC53CE74}" destId="{6CA8EF51-8F40-4007-AD31-F6925379B8DD}" srcOrd="6" destOrd="0" presId="urn:diagrams.loki3.com/BracketList"/>
    <dgm:cxn modelId="{AAF30861-45D2-4EB5-BD97-75508B9CD219}" type="presParOf" srcId="{6CA8EF51-8F40-4007-AD31-F6925379B8DD}" destId="{F1CF2C31-0508-4598-A176-8C859C773702}" srcOrd="0" destOrd="0" presId="urn:diagrams.loki3.com/BracketList"/>
    <dgm:cxn modelId="{4033B5A4-266F-42B0-B31D-A089E3D867DF}" type="presParOf" srcId="{6CA8EF51-8F40-4007-AD31-F6925379B8DD}" destId="{8AD4D140-B5BD-4318-986A-0298AED43D30}" srcOrd="1" destOrd="0" presId="urn:diagrams.loki3.com/BracketList"/>
    <dgm:cxn modelId="{6E5E641F-36AE-4599-93D2-BF9BD64456FC}" type="presParOf" srcId="{6CA8EF51-8F40-4007-AD31-F6925379B8DD}" destId="{173FC8A6-35F3-49C7-A580-FB17F266FC69}" srcOrd="2" destOrd="0" presId="urn:diagrams.loki3.com/BracketList"/>
    <dgm:cxn modelId="{4FE8A38C-B570-42D7-B180-CB7BA6BBFD2A}" type="presParOf" srcId="{6CA8EF51-8F40-4007-AD31-F6925379B8DD}" destId="{2B65DF04-80D9-4983-88AA-5652386C8B71}" srcOrd="3" destOrd="0" presId="urn:diagrams.loki3.com/BracketList"/>
    <dgm:cxn modelId="{9F8A666A-7108-4AE9-96DD-AE119C4C1767}" type="presParOf" srcId="{3FB234C9-7273-478B-943A-9FA2FC53CE74}" destId="{2CE0423B-C1ED-409D-B882-4A45F85AFCBD}" srcOrd="7" destOrd="0" presId="urn:diagrams.loki3.com/BracketList"/>
    <dgm:cxn modelId="{89579E2D-D32E-4F89-B66D-F5796E948195}" type="presParOf" srcId="{3FB234C9-7273-478B-943A-9FA2FC53CE74}" destId="{FE033588-BCA9-476F-978F-9B8E30BFC459}" srcOrd="8" destOrd="0" presId="urn:diagrams.loki3.com/BracketList"/>
    <dgm:cxn modelId="{8B254B64-9E3C-4AA6-B5BE-E63B382407E8}" type="presParOf" srcId="{FE033588-BCA9-476F-978F-9B8E30BFC459}" destId="{D9E78B00-E4FC-471E-9AD1-B90D65B969A9}" srcOrd="0" destOrd="0" presId="urn:diagrams.loki3.com/BracketList"/>
    <dgm:cxn modelId="{503A037D-3D13-407B-8994-56CA02685FE5}" type="presParOf" srcId="{FE033588-BCA9-476F-978F-9B8E30BFC459}" destId="{7D90AD90-93F8-4811-BBAC-37FE4F7E9480}" srcOrd="1" destOrd="0" presId="urn:diagrams.loki3.com/BracketList"/>
    <dgm:cxn modelId="{D4D78DED-7478-4D4F-A4DB-E8FBB6CD66EA}" type="presParOf" srcId="{FE033588-BCA9-476F-978F-9B8E30BFC459}" destId="{D247F4D2-AC23-4F41-8F77-D84B2108088D}" srcOrd="2" destOrd="0" presId="urn:diagrams.loki3.com/BracketList"/>
    <dgm:cxn modelId="{01D844BF-A00F-40C0-8DA3-78A6F6C77B21}" type="presParOf" srcId="{FE033588-BCA9-476F-978F-9B8E30BFC459}" destId="{FBFDCDEB-F966-4B82-B913-A00CECE010D1}" srcOrd="3" destOrd="0" presId="urn:diagrams.loki3.com/BracketList"/>
    <dgm:cxn modelId="{29DD21E4-E931-4501-B8CB-88C3B11BAA67}" type="presParOf" srcId="{3FB234C9-7273-478B-943A-9FA2FC53CE74}" destId="{8877245F-9786-4407-AB48-4CC335136F64}" srcOrd="9" destOrd="0" presId="urn:diagrams.loki3.com/BracketList"/>
    <dgm:cxn modelId="{5436BE6D-4D26-446F-80E9-0F4E50D920B7}" type="presParOf" srcId="{3FB234C9-7273-478B-943A-9FA2FC53CE74}" destId="{247F8CBB-7BAE-4539-A57B-0780BCAC9745}" srcOrd="10" destOrd="0" presId="urn:diagrams.loki3.com/BracketList"/>
    <dgm:cxn modelId="{CA3551B6-DE5A-483F-9842-EF7ADDDB3902}" type="presParOf" srcId="{247F8CBB-7BAE-4539-A57B-0780BCAC9745}" destId="{8B55527A-7B7F-41AD-9475-20D4A50CE673}" srcOrd="0" destOrd="0" presId="urn:diagrams.loki3.com/BracketList"/>
    <dgm:cxn modelId="{AE2E8642-185D-472F-B7B8-8E1A3EB08F51}" type="presParOf" srcId="{247F8CBB-7BAE-4539-A57B-0780BCAC9745}" destId="{3FFDD4C1-3D26-4C75-90E6-339CF0DD009B}" srcOrd="1" destOrd="0" presId="urn:diagrams.loki3.com/BracketList"/>
    <dgm:cxn modelId="{2EA7648D-FCF7-4241-AB8C-9C1B9EE49C9C}" type="presParOf" srcId="{247F8CBB-7BAE-4539-A57B-0780BCAC9745}" destId="{D84ABA8D-B3CC-435C-9D38-48983A44974F}" srcOrd="2" destOrd="0" presId="urn:diagrams.loki3.com/BracketList"/>
    <dgm:cxn modelId="{98FE3AD6-47E8-44E9-A6D7-5155CF23626B}" type="presParOf" srcId="{247F8CBB-7BAE-4539-A57B-0780BCAC9745}" destId="{16378F63-15AE-4DEB-BBDE-FD29AFED4A94}" srcOrd="3" destOrd="0" presId="urn:diagrams.loki3.com/BracketList"/>
    <dgm:cxn modelId="{15E49960-18FD-4773-A1C5-E91588332A82}" type="presParOf" srcId="{3FB234C9-7273-478B-943A-9FA2FC53CE74}" destId="{FEF50D91-82A2-4282-9B65-B4978D64BF39}" srcOrd="11" destOrd="0" presId="urn:diagrams.loki3.com/BracketList"/>
    <dgm:cxn modelId="{AB4E85A8-F86F-4C7B-BF76-1323A009BB05}" type="presParOf" srcId="{3FB234C9-7273-478B-943A-9FA2FC53CE74}" destId="{90874970-35BC-4B3F-B987-FAFF080F6EDC}" srcOrd="12" destOrd="0" presId="urn:diagrams.loki3.com/BracketList"/>
    <dgm:cxn modelId="{0F56560B-0EC0-4EB1-8BD5-19AA494C0403}" type="presParOf" srcId="{90874970-35BC-4B3F-B987-FAFF080F6EDC}" destId="{1ECA1178-B234-451A-B99E-CDA86C25E7C1}" srcOrd="0" destOrd="0" presId="urn:diagrams.loki3.com/BracketList"/>
    <dgm:cxn modelId="{A134191B-D604-432A-93E7-89AEEBB3FCD9}" type="presParOf" srcId="{90874970-35BC-4B3F-B987-FAFF080F6EDC}" destId="{463007D7-F5F1-4EB2-82E6-6907A5E05439}" srcOrd="1" destOrd="0" presId="urn:diagrams.loki3.com/BracketList"/>
    <dgm:cxn modelId="{C342F7E9-BB57-4324-B55F-A021C69DAD90}" type="presParOf" srcId="{90874970-35BC-4B3F-B987-FAFF080F6EDC}" destId="{15F19717-E372-462B-BD42-70EB926BC9C2}" srcOrd="2" destOrd="0" presId="urn:diagrams.loki3.com/BracketList"/>
    <dgm:cxn modelId="{883F3031-1579-4AEB-9FDB-23C2207B952C}" type="presParOf" srcId="{90874970-35BC-4B3F-B987-FAFF080F6EDC}" destId="{0BF02B8C-C0AD-425F-8564-ED63B89F53B3}" srcOrd="3" destOrd="0" presId="urn:diagrams.loki3.com/BracketList"/>
    <dgm:cxn modelId="{C3986686-3FF8-415B-82C7-320180A1FF00}" type="presParOf" srcId="{3FB234C9-7273-478B-943A-9FA2FC53CE74}" destId="{F3A9032C-01CA-456D-B0E1-8499C50E64A5}" srcOrd="13" destOrd="0" presId="urn:diagrams.loki3.com/BracketList"/>
    <dgm:cxn modelId="{08B72D9D-525E-48CF-B358-B0A1BB2DE238}" type="presParOf" srcId="{3FB234C9-7273-478B-943A-9FA2FC53CE74}" destId="{97010AA9-3DFD-4DD5-B8F5-E25DE281A0D3}" srcOrd="14" destOrd="0" presId="urn:diagrams.loki3.com/BracketList"/>
    <dgm:cxn modelId="{148BC42E-ABF5-48D7-875B-5693393FC20D}" type="presParOf" srcId="{97010AA9-3DFD-4DD5-B8F5-E25DE281A0D3}" destId="{CC63602B-6A87-4165-A661-5080EE6AF7A4}" srcOrd="0" destOrd="0" presId="urn:diagrams.loki3.com/BracketList"/>
    <dgm:cxn modelId="{DD88AB87-8A83-451F-AAFD-F77108774C5A}" type="presParOf" srcId="{97010AA9-3DFD-4DD5-B8F5-E25DE281A0D3}" destId="{2DAFD3B1-FEF0-4981-ABBA-DAA4F52EE92C}" srcOrd="1" destOrd="0" presId="urn:diagrams.loki3.com/BracketList"/>
    <dgm:cxn modelId="{1FA7F18E-1DEF-4DC2-AB34-04ECB5C7E69B}" type="presParOf" srcId="{97010AA9-3DFD-4DD5-B8F5-E25DE281A0D3}" destId="{CFF8AC22-9A5C-44E2-A554-2390CDA144BF}" srcOrd="2" destOrd="0" presId="urn:diagrams.loki3.com/BracketList"/>
    <dgm:cxn modelId="{276B7D7E-C37E-44CF-A2D0-5F97F21448BD}" type="presParOf" srcId="{97010AA9-3DFD-4DD5-B8F5-E25DE281A0D3}" destId="{748270B1-E7D6-47A6-8A60-2B39F6447CA3}"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69A541-B2DE-4694-82C6-A4822EE9DD20}">
      <dsp:nvSpPr>
        <dsp:cNvPr id="0" name=""/>
        <dsp:cNvSpPr/>
      </dsp:nvSpPr>
      <dsp:spPr>
        <a:xfrm>
          <a:off x="0" y="233858"/>
          <a:ext cx="2331259"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GB" sz="1100" kern="1200">
              <a:latin typeface="Gill Sans"/>
            </a:rPr>
            <a:t>1992, Convention</a:t>
          </a:r>
        </a:p>
      </dsp:txBody>
      <dsp:txXfrm>
        <a:off x="0" y="233858"/>
        <a:ext cx="2331259" cy="217800"/>
      </dsp:txXfrm>
    </dsp:sp>
    <dsp:sp modelId="{1B53ABC5-7617-429B-BE4F-CC09C27A0E95}">
      <dsp:nvSpPr>
        <dsp:cNvPr id="0" name=""/>
        <dsp:cNvSpPr/>
      </dsp:nvSpPr>
      <dsp:spPr>
        <a:xfrm>
          <a:off x="2331258" y="227052"/>
          <a:ext cx="466251" cy="231412"/>
        </a:xfrm>
        <a:prstGeom prst="leftBrace">
          <a:avLst>
            <a:gd name="adj1" fmla="val 35000"/>
            <a:gd name="adj2" fmla="val 5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9197F-32F3-48DC-A55B-9C114BA7DE6B}">
      <dsp:nvSpPr>
        <dsp:cNvPr id="0" name=""/>
        <dsp:cNvSpPr/>
      </dsp:nvSpPr>
      <dsp:spPr>
        <a:xfrm>
          <a:off x="2984011" y="227052"/>
          <a:ext cx="6341024" cy="231412"/>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Gill Sans"/>
            </a:rPr>
            <a:t> Articles </a:t>
          </a:r>
          <a:r>
            <a:rPr lang="en-GB" sz="1100" kern="1200" dirty="0">
              <a:latin typeface="Gill Sans"/>
            </a:rPr>
            <a:t>4.3, 4.5, 4.7 and 4.9 relate to technology transfer</a:t>
          </a:r>
        </a:p>
      </dsp:txBody>
      <dsp:txXfrm>
        <a:off x="2984011" y="227052"/>
        <a:ext cx="6341024" cy="231412"/>
      </dsp:txXfrm>
    </dsp:sp>
    <dsp:sp modelId="{CEB3524A-3BD7-4F1F-9968-F4B96F15C6FE}">
      <dsp:nvSpPr>
        <dsp:cNvPr id="0" name=""/>
        <dsp:cNvSpPr/>
      </dsp:nvSpPr>
      <dsp:spPr>
        <a:xfrm>
          <a:off x="0" y="654608"/>
          <a:ext cx="232898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GB" sz="1100" kern="1200">
              <a:latin typeface="Gill Sans"/>
            </a:rPr>
            <a:t>1995, COP 1</a:t>
          </a:r>
        </a:p>
      </dsp:txBody>
      <dsp:txXfrm>
        <a:off x="0" y="654608"/>
        <a:ext cx="2328982" cy="217800"/>
      </dsp:txXfrm>
    </dsp:sp>
    <dsp:sp modelId="{622AA769-9B19-42F5-BD7D-1C009086D939}">
      <dsp:nvSpPr>
        <dsp:cNvPr id="0" name=""/>
        <dsp:cNvSpPr/>
      </dsp:nvSpPr>
      <dsp:spPr>
        <a:xfrm>
          <a:off x="2328982" y="498064"/>
          <a:ext cx="465796" cy="530887"/>
        </a:xfrm>
        <a:prstGeom prst="leftBrace">
          <a:avLst>
            <a:gd name="adj1" fmla="val 35000"/>
            <a:gd name="adj2" fmla="val 5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770738-7B9A-4550-89FA-BB1A3BD4D018}">
      <dsp:nvSpPr>
        <dsp:cNvPr id="0" name=""/>
        <dsp:cNvSpPr/>
      </dsp:nvSpPr>
      <dsp:spPr>
        <a:xfrm>
          <a:off x="2981097" y="498064"/>
          <a:ext cx="6334832" cy="53088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Gill Sans"/>
            </a:rPr>
            <a:t> Berlin </a:t>
          </a:r>
          <a:r>
            <a:rPr lang="en-GB" sz="1100" kern="1200" dirty="0">
              <a:latin typeface="Gill Sans"/>
            </a:rPr>
            <a:t>Mandate establishes a technology transfer projects </a:t>
          </a:r>
          <a:r>
            <a:rPr lang="en-GB" sz="1100" kern="1200" dirty="0" smtClean="0">
              <a:latin typeface="Gill Sans"/>
            </a:rPr>
            <a:t>inventory; </a:t>
          </a:r>
          <a:r>
            <a:rPr lang="en-GB" sz="1100" kern="1200" dirty="0">
              <a:latin typeface="Gill Sans"/>
            </a:rPr>
            <a:t>investigates technology transfer financing; </a:t>
          </a:r>
          <a:r>
            <a:rPr lang="en-GB" sz="1100" kern="1200" dirty="0" smtClean="0">
              <a:latin typeface="Gill Sans"/>
            </a:rPr>
            <a:t>establishes </a:t>
          </a:r>
          <a:r>
            <a:rPr lang="en-GB" sz="1100" kern="1200" dirty="0">
              <a:latin typeface="Gill Sans"/>
            </a:rPr>
            <a:t>networks of technology centres; and identifies needed adaptation technologies</a:t>
          </a:r>
        </a:p>
      </dsp:txBody>
      <dsp:txXfrm>
        <a:off x="2981097" y="498064"/>
        <a:ext cx="6334832" cy="530887"/>
      </dsp:txXfrm>
    </dsp:sp>
    <dsp:sp modelId="{97BE0956-54B1-4B18-8553-6CBABB8B9198}">
      <dsp:nvSpPr>
        <dsp:cNvPr id="0" name=""/>
        <dsp:cNvSpPr/>
      </dsp:nvSpPr>
      <dsp:spPr>
        <a:xfrm>
          <a:off x="0" y="1463314"/>
          <a:ext cx="232898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GB" sz="1100" kern="1200">
              <a:latin typeface="Gill Sans"/>
            </a:rPr>
            <a:t>1998, COP 4</a:t>
          </a:r>
        </a:p>
      </dsp:txBody>
      <dsp:txXfrm>
        <a:off x="0" y="1463314"/>
        <a:ext cx="2328982" cy="217800"/>
      </dsp:txXfrm>
    </dsp:sp>
    <dsp:sp modelId="{020CFACF-DF8B-4273-9A5E-D43068D26D76}">
      <dsp:nvSpPr>
        <dsp:cNvPr id="0" name=""/>
        <dsp:cNvSpPr/>
      </dsp:nvSpPr>
      <dsp:spPr>
        <a:xfrm>
          <a:off x="2328982" y="1068552"/>
          <a:ext cx="465796" cy="1007325"/>
        </a:xfrm>
        <a:prstGeom prst="leftBrace">
          <a:avLst>
            <a:gd name="adj1" fmla="val 35000"/>
            <a:gd name="adj2" fmla="val 5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C52855-2087-465F-A48C-DA5F867AD3FF}">
      <dsp:nvSpPr>
        <dsp:cNvPr id="0" name=""/>
        <dsp:cNvSpPr/>
      </dsp:nvSpPr>
      <dsp:spPr>
        <a:xfrm>
          <a:off x="2981097" y="1068552"/>
          <a:ext cx="6334832" cy="100732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Gill Sans"/>
            </a:rPr>
            <a:t> Buenos </a:t>
          </a:r>
          <a:r>
            <a:rPr lang="en-GB" sz="1100" kern="1200" dirty="0">
              <a:latin typeface="Gill Sans"/>
            </a:rPr>
            <a:t>Aires Plans of Action calls on industrialised countries to provide lists of publicly owned environmentally sound technologies</a:t>
          </a:r>
        </a:p>
        <a:p>
          <a:pPr marL="57150" lvl="1" indent="-57150" algn="l" defTabSz="488950">
            <a:lnSpc>
              <a:spcPct val="90000"/>
            </a:lnSpc>
            <a:spcBef>
              <a:spcPct val="0"/>
            </a:spcBef>
            <a:spcAft>
              <a:spcPct val="15000"/>
            </a:spcAft>
            <a:buChar char="••"/>
          </a:pPr>
          <a:r>
            <a:rPr lang="en-GB" sz="1100" kern="1200" dirty="0" smtClean="0">
              <a:latin typeface="Gill Sans"/>
            </a:rPr>
            <a:t> Developing </a:t>
          </a:r>
          <a:r>
            <a:rPr lang="en-GB" sz="1100" kern="1200" dirty="0">
              <a:latin typeface="Gill Sans"/>
            </a:rPr>
            <a:t>countries called to submit reports outlining their technological needs</a:t>
          </a:r>
        </a:p>
        <a:p>
          <a:pPr marL="57150" lvl="1" indent="-57150" algn="l" defTabSz="488950">
            <a:lnSpc>
              <a:spcPct val="90000"/>
            </a:lnSpc>
            <a:spcBef>
              <a:spcPct val="0"/>
            </a:spcBef>
            <a:spcAft>
              <a:spcPct val="15000"/>
            </a:spcAft>
            <a:buChar char="••"/>
          </a:pPr>
          <a:r>
            <a:rPr lang="en-GB" sz="1100" kern="1200" dirty="0" smtClean="0">
              <a:latin typeface="Gill Sans"/>
            </a:rPr>
            <a:t> All </a:t>
          </a:r>
          <a:r>
            <a:rPr lang="en-GB" sz="1100" kern="1200" dirty="0">
              <a:latin typeface="Gill Sans"/>
            </a:rPr>
            <a:t>Parties called to stimulate private sector investment; identify projects and programmes on cooperative approaches; and engage in a consultative process to consider specific issues and questions</a:t>
          </a:r>
        </a:p>
      </dsp:txBody>
      <dsp:txXfrm>
        <a:off x="2981097" y="1068552"/>
        <a:ext cx="6334832" cy="1007325"/>
      </dsp:txXfrm>
    </dsp:sp>
    <dsp:sp modelId="{F1CF2C31-0508-4598-A176-8C859C773702}">
      <dsp:nvSpPr>
        <dsp:cNvPr id="0" name=""/>
        <dsp:cNvSpPr/>
      </dsp:nvSpPr>
      <dsp:spPr>
        <a:xfrm>
          <a:off x="0" y="2659977"/>
          <a:ext cx="232898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GB" sz="1100" b="1" kern="1200" dirty="0">
              <a:latin typeface="Gill Sans"/>
            </a:rPr>
            <a:t>2001, COP 7</a:t>
          </a:r>
        </a:p>
      </dsp:txBody>
      <dsp:txXfrm>
        <a:off x="0" y="2659977"/>
        <a:ext cx="2328982" cy="217800"/>
      </dsp:txXfrm>
    </dsp:sp>
    <dsp:sp modelId="{8AD4D140-B5BD-4318-986A-0298AED43D30}">
      <dsp:nvSpPr>
        <dsp:cNvPr id="0" name=""/>
        <dsp:cNvSpPr/>
      </dsp:nvSpPr>
      <dsp:spPr>
        <a:xfrm>
          <a:off x="2328982" y="2115477"/>
          <a:ext cx="465796" cy="1306800"/>
        </a:xfrm>
        <a:prstGeom prst="leftBrace">
          <a:avLst>
            <a:gd name="adj1" fmla="val 35000"/>
            <a:gd name="adj2" fmla="val 5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65DF04-80D9-4983-88AA-5652386C8B71}">
      <dsp:nvSpPr>
        <dsp:cNvPr id="0" name=""/>
        <dsp:cNvSpPr/>
      </dsp:nvSpPr>
      <dsp:spPr>
        <a:xfrm>
          <a:off x="2981097" y="2115477"/>
          <a:ext cx="6334832" cy="13068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Gill Sans"/>
            </a:rPr>
            <a:t> The </a:t>
          </a:r>
          <a:r>
            <a:rPr lang="en-GB" sz="1100" kern="1200" dirty="0">
              <a:latin typeface="Gill Sans"/>
            </a:rPr>
            <a:t>COP agreed to a ‘technology </a:t>
          </a:r>
          <a:r>
            <a:rPr lang="en-GB" sz="1100" kern="1200" dirty="0" smtClean="0">
              <a:latin typeface="Gill Sans"/>
            </a:rPr>
            <a:t>framework’ that covered five key themes for action: technology needs assessments (TNAs); technology information; enabling environments; capacity building; and mechanisms for technology transfer</a:t>
          </a:r>
          <a:endParaRPr lang="en-GB" sz="1100" kern="1200" dirty="0">
            <a:latin typeface="Gill Sans"/>
          </a:endParaRPr>
        </a:p>
        <a:p>
          <a:pPr marL="57150" lvl="1" indent="-57150" algn="l" defTabSz="488950">
            <a:lnSpc>
              <a:spcPct val="90000"/>
            </a:lnSpc>
            <a:spcBef>
              <a:spcPct val="0"/>
            </a:spcBef>
            <a:spcAft>
              <a:spcPct val="15000"/>
            </a:spcAft>
            <a:buChar char="••"/>
          </a:pPr>
          <a:r>
            <a:rPr lang="en-GB" sz="1100" kern="1200" dirty="0" smtClean="0">
              <a:latin typeface="Gill Sans"/>
            </a:rPr>
            <a:t> The </a:t>
          </a:r>
          <a:r>
            <a:rPr lang="en-GB" sz="1100" kern="1200" dirty="0">
              <a:latin typeface="Gill Sans"/>
            </a:rPr>
            <a:t>framework </a:t>
          </a:r>
          <a:r>
            <a:rPr lang="en-GB" sz="1100" kern="1200" dirty="0" smtClean="0">
              <a:latin typeface="Gill Sans"/>
            </a:rPr>
            <a:t>launched </a:t>
          </a:r>
          <a:r>
            <a:rPr lang="en-GB" sz="1100" kern="1200" dirty="0">
              <a:latin typeface="Gill Sans"/>
            </a:rPr>
            <a:t>a Technology Transfer Information Clearing House (TT:CLEAR), an information centres network, and lists needed capacity building activities</a:t>
          </a:r>
        </a:p>
        <a:p>
          <a:pPr marL="57150" lvl="1" indent="-57150" algn="l" defTabSz="488950">
            <a:lnSpc>
              <a:spcPct val="90000"/>
            </a:lnSpc>
            <a:spcBef>
              <a:spcPct val="0"/>
            </a:spcBef>
            <a:spcAft>
              <a:spcPct val="15000"/>
            </a:spcAft>
            <a:buChar char="••"/>
          </a:pPr>
          <a:r>
            <a:rPr lang="en-GB" sz="1100" kern="1200" dirty="0" smtClean="0">
              <a:latin typeface="Gill Sans"/>
            </a:rPr>
            <a:t> The </a:t>
          </a:r>
          <a:r>
            <a:rPr lang="en-GB" sz="1100" kern="1200" dirty="0">
              <a:latin typeface="Gill Sans"/>
            </a:rPr>
            <a:t>Marrakesh Accords establishes an Expert Group on Technology Transfer (</a:t>
          </a:r>
          <a:r>
            <a:rPr lang="en-GB" sz="1100" kern="1200" dirty="0" smtClean="0">
              <a:latin typeface="Gill Sans"/>
            </a:rPr>
            <a:t>EGTT) which identifies ways to advance technology transfer activities and prepares a handbook on TNA methodologies</a:t>
          </a:r>
          <a:endParaRPr lang="en-GB" sz="1100" kern="1200" dirty="0">
            <a:latin typeface="Gill Sans"/>
          </a:endParaRPr>
        </a:p>
      </dsp:txBody>
      <dsp:txXfrm>
        <a:off x="2981097" y="2115477"/>
        <a:ext cx="6334832" cy="1306800"/>
      </dsp:txXfrm>
    </dsp:sp>
    <dsp:sp modelId="{D9E78B00-E4FC-471E-9AD1-B90D65B969A9}">
      <dsp:nvSpPr>
        <dsp:cNvPr id="0" name=""/>
        <dsp:cNvSpPr/>
      </dsp:nvSpPr>
      <dsp:spPr>
        <a:xfrm>
          <a:off x="0" y="3700096"/>
          <a:ext cx="232898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GB" sz="1100" kern="1200">
              <a:latin typeface="Gill Sans"/>
            </a:rPr>
            <a:t>2007, COP 13</a:t>
          </a:r>
        </a:p>
      </dsp:txBody>
      <dsp:txXfrm>
        <a:off x="0" y="3700096"/>
        <a:ext cx="2328982" cy="217800"/>
      </dsp:txXfrm>
    </dsp:sp>
    <dsp:sp modelId="{7D90AD90-93F8-4811-BBAC-37FE4F7E9480}">
      <dsp:nvSpPr>
        <dsp:cNvPr id="0" name=""/>
        <dsp:cNvSpPr/>
      </dsp:nvSpPr>
      <dsp:spPr>
        <a:xfrm>
          <a:off x="2328982" y="3461877"/>
          <a:ext cx="465796" cy="694237"/>
        </a:xfrm>
        <a:prstGeom prst="leftBrace">
          <a:avLst>
            <a:gd name="adj1" fmla="val 35000"/>
            <a:gd name="adj2" fmla="val 5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FDCDEB-F966-4B82-B913-A00CECE010D1}">
      <dsp:nvSpPr>
        <dsp:cNvPr id="0" name=""/>
        <dsp:cNvSpPr/>
      </dsp:nvSpPr>
      <dsp:spPr>
        <a:xfrm>
          <a:off x="2981097" y="3461877"/>
          <a:ext cx="6334832" cy="69423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Gill Sans"/>
            </a:rPr>
            <a:t> Bali </a:t>
          </a:r>
          <a:r>
            <a:rPr lang="en-GB" sz="1100" kern="1200" dirty="0">
              <a:latin typeface="Gill Sans"/>
            </a:rPr>
            <a:t>Action Plan mandates a focus on key elements of long-term cooperation, including technology </a:t>
          </a:r>
          <a:r>
            <a:rPr lang="en-GB" sz="1100" kern="1200" dirty="0" smtClean="0">
              <a:latin typeface="Gill Sans"/>
            </a:rPr>
            <a:t> transfer</a:t>
          </a:r>
          <a:endParaRPr lang="en-GB" sz="1100" kern="1200" dirty="0">
            <a:latin typeface="Gill Sans"/>
          </a:endParaRPr>
        </a:p>
        <a:p>
          <a:pPr marL="57150" lvl="1" indent="-57150" algn="l" defTabSz="488950">
            <a:lnSpc>
              <a:spcPct val="90000"/>
            </a:lnSpc>
            <a:spcBef>
              <a:spcPct val="0"/>
            </a:spcBef>
            <a:spcAft>
              <a:spcPct val="15000"/>
            </a:spcAft>
            <a:buChar char="••"/>
          </a:pPr>
          <a:r>
            <a:rPr lang="en-GB" sz="1100" kern="1200" dirty="0" smtClean="0">
              <a:latin typeface="Gill Sans"/>
            </a:rPr>
            <a:t> Parties </a:t>
          </a:r>
          <a:r>
            <a:rPr lang="en-GB" sz="1100" kern="1200" dirty="0">
              <a:latin typeface="Gill Sans"/>
            </a:rPr>
            <a:t>agree to undertake an assessment of the gaps and barriers to the provision and access to financing for technology transfer</a:t>
          </a:r>
        </a:p>
      </dsp:txBody>
      <dsp:txXfrm>
        <a:off x="2981097" y="3461877"/>
        <a:ext cx="6334832" cy="694237"/>
      </dsp:txXfrm>
    </dsp:sp>
    <dsp:sp modelId="{8B55527A-7B7F-41AD-9475-20D4A50CE673}">
      <dsp:nvSpPr>
        <dsp:cNvPr id="0" name=""/>
        <dsp:cNvSpPr/>
      </dsp:nvSpPr>
      <dsp:spPr>
        <a:xfrm>
          <a:off x="0" y="4508802"/>
          <a:ext cx="232898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GB" sz="1100" b="1" kern="1200" dirty="0">
              <a:latin typeface="Gill Sans"/>
            </a:rPr>
            <a:t>2008, COP 14</a:t>
          </a:r>
        </a:p>
      </dsp:txBody>
      <dsp:txXfrm>
        <a:off x="0" y="4508802"/>
        <a:ext cx="2328982" cy="217800"/>
      </dsp:txXfrm>
    </dsp:sp>
    <dsp:sp modelId="{3FFDD4C1-3D26-4C75-90E6-339CF0DD009B}">
      <dsp:nvSpPr>
        <dsp:cNvPr id="0" name=""/>
        <dsp:cNvSpPr/>
      </dsp:nvSpPr>
      <dsp:spPr>
        <a:xfrm>
          <a:off x="2328982" y="4195714"/>
          <a:ext cx="465796" cy="843975"/>
        </a:xfrm>
        <a:prstGeom prst="leftBrace">
          <a:avLst>
            <a:gd name="adj1" fmla="val 35000"/>
            <a:gd name="adj2" fmla="val 5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378F63-15AE-4DEB-BBDE-FD29AFED4A94}">
      <dsp:nvSpPr>
        <dsp:cNvPr id="0" name=""/>
        <dsp:cNvSpPr/>
      </dsp:nvSpPr>
      <dsp:spPr>
        <a:xfrm>
          <a:off x="2981097" y="4195714"/>
          <a:ext cx="6334832" cy="84397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Gill Sans"/>
            </a:rPr>
            <a:t> Poznan </a:t>
          </a:r>
          <a:r>
            <a:rPr lang="en-GB" sz="1100" kern="1200" dirty="0">
              <a:latin typeface="Gill Sans"/>
            </a:rPr>
            <a:t>Strategic Program on technology transfer (PSP) established as a step towards scaling up the level of investment in technology transfer</a:t>
          </a:r>
        </a:p>
        <a:p>
          <a:pPr marL="57150" lvl="1" indent="-57150" algn="l" defTabSz="488950">
            <a:lnSpc>
              <a:spcPct val="90000"/>
            </a:lnSpc>
            <a:spcBef>
              <a:spcPct val="0"/>
            </a:spcBef>
            <a:spcAft>
              <a:spcPct val="15000"/>
            </a:spcAft>
            <a:buChar char="••"/>
          </a:pPr>
          <a:r>
            <a:rPr lang="en-GB" sz="1100" kern="1200" dirty="0" smtClean="0">
              <a:latin typeface="Gill Sans"/>
            </a:rPr>
            <a:t> PSP’s </a:t>
          </a:r>
          <a:r>
            <a:rPr lang="en-GB" sz="1100" kern="1200" dirty="0">
              <a:latin typeface="Gill Sans"/>
            </a:rPr>
            <a:t>funding window of US$50 million has three objectives: assisting developing countries to conduct TNAs; completing a series of pilot priority technology projects; and disseminating UNFCCC experience and successes</a:t>
          </a:r>
        </a:p>
      </dsp:txBody>
      <dsp:txXfrm>
        <a:off x="2981097" y="4195714"/>
        <a:ext cx="6334832" cy="843975"/>
      </dsp:txXfrm>
    </dsp:sp>
    <dsp:sp modelId="{1ECA1178-B234-451A-B99E-CDA86C25E7C1}">
      <dsp:nvSpPr>
        <dsp:cNvPr id="0" name=""/>
        <dsp:cNvSpPr/>
      </dsp:nvSpPr>
      <dsp:spPr>
        <a:xfrm>
          <a:off x="0" y="5317508"/>
          <a:ext cx="232898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GB" sz="1100" b="1" kern="1200" dirty="0">
              <a:latin typeface="Gill Sans"/>
            </a:rPr>
            <a:t>2010, COP 16</a:t>
          </a:r>
        </a:p>
      </dsp:txBody>
      <dsp:txXfrm>
        <a:off x="0" y="5317508"/>
        <a:ext cx="2328982" cy="217800"/>
      </dsp:txXfrm>
    </dsp:sp>
    <dsp:sp modelId="{463007D7-F5F1-4EB2-82E6-6907A5E05439}">
      <dsp:nvSpPr>
        <dsp:cNvPr id="0" name=""/>
        <dsp:cNvSpPr/>
      </dsp:nvSpPr>
      <dsp:spPr>
        <a:xfrm>
          <a:off x="2328982" y="5079289"/>
          <a:ext cx="465796" cy="694237"/>
        </a:xfrm>
        <a:prstGeom prst="leftBrace">
          <a:avLst>
            <a:gd name="adj1" fmla="val 35000"/>
            <a:gd name="adj2" fmla="val 5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F02B8C-C0AD-425F-8564-ED63B89F53B3}">
      <dsp:nvSpPr>
        <dsp:cNvPr id="0" name=""/>
        <dsp:cNvSpPr/>
      </dsp:nvSpPr>
      <dsp:spPr>
        <a:xfrm>
          <a:off x="2981097" y="5079289"/>
          <a:ext cx="6334832" cy="69423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Gill Sans"/>
            </a:rPr>
            <a:t> Technology </a:t>
          </a:r>
          <a:r>
            <a:rPr lang="en-GB" sz="1100" kern="1200" dirty="0">
              <a:latin typeface="Gill Sans"/>
            </a:rPr>
            <a:t>Mechanism established to facilitate the implementation of nationally determined mitigation and adaptation technology activities</a:t>
          </a:r>
        </a:p>
        <a:p>
          <a:pPr marL="57150" lvl="1" indent="-57150" algn="l" defTabSz="488950">
            <a:lnSpc>
              <a:spcPct val="90000"/>
            </a:lnSpc>
            <a:spcBef>
              <a:spcPct val="0"/>
            </a:spcBef>
            <a:spcAft>
              <a:spcPct val="15000"/>
            </a:spcAft>
            <a:buChar char="••"/>
          </a:pPr>
          <a:r>
            <a:rPr lang="en-GB" sz="1100" kern="1200" dirty="0" smtClean="0">
              <a:latin typeface="Gill Sans"/>
            </a:rPr>
            <a:t> The </a:t>
          </a:r>
          <a:r>
            <a:rPr lang="en-GB" sz="1100" kern="1200" dirty="0">
              <a:latin typeface="Gill Sans"/>
            </a:rPr>
            <a:t>mechanism is composed of two branches: a Technology Executive Committee (TEC) and a Climate Technology Centre and Network (CTCN)</a:t>
          </a:r>
        </a:p>
      </dsp:txBody>
      <dsp:txXfrm>
        <a:off x="2981097" y="5079289"/>
        <a:ext cx="6334832" cy="694237"/>
      </dsp:txXfrm>
    </dsp:sp>
    <dsp:sp modelId="{CC63602B-6A87-4165-A661-5080EE6AF7A4}">
      <dsp:nvSpPr>
        <dsp:cNvPr id="0" name=""/>
        <dsp:cNvSpPr/>
      </dsp:nvSpPr>
      <dsp:spPr>
        <a:xfrm>
          <a:off x="0" y="5819933"/>
          <a:ext cx="232898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GB" sz="1100" kern="1200">
              <a:latin typeface="Gill Sans"/>
            </a:rPr>
            <a:t>2015, COP 21</a:t>
          </a:r>
        </a:p>
      </dsp:txBody>
      <dsp:txXfrm>
        <a:off x="0" y="5819933"/>
        <a:ext cx="2328982" cy="217800"/>
      </dsp:txXfrm>
    </dsp:sp>
    <dsp:sp modelId="{2DAFD3B1-FEF0-4981-ABBA-DAA4F52EE92C}">
      <dsp:nvSpPr>
        <dsp:cNvPr id="0" name=""/>
        <dsp:cNvSpPr/>
      </dsp:nvSpPr>
      <dsp:spPr>
        <a:xfrm>
          <a:off x="2328982" y="5813127"/>
          <a:ext cx="465796" cy="231412"/>
        </a:xfrm>
        <a:prstGeom prst="leftBrace">
          <a:avLst>
            <a:gd name="adj1" fmla="val 35000"/>
            <a:gd name="adj2" fmla="val 5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8270B1-E7D6-47A6-8A60-2B39F6447CA3}">
      <dsp:nvSpPr>
        <dsp:cNvPr id="0" name=""/>
        <dsp:cNvSpPr/>
      </dsp:nvSpPr>
      <dsp:spPr>
        <a:xfrm>
          <a:off x="2981097" y="5813127"/>
          <a:ext cx="6334832" cy="231412"/>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Gill Sans"/>
            </a:rPr>
            <a:t> Paris Agreement, Article </a:t>
          </a:r>
          <a:r>
            <a:rPr lang="en-GB" sz="1100" kern="1200" dirty="0">
              <a:latin typeface="Gill Sans"/>
            </a:rPr>
            <a:t>10 </a:t>
          </a:r>
          <a:r>
            <a:rPr lang="en-GB" sz="1100" kern="1200" dirty="0" smtClean="0">
              <a:latin typeface="Gill Sans"/>
            </a:rPr>
            <a:t>relates </a:t>
          </a:r>
          <a:r>
            <a:rPr lang="en-GB" sz="1100" kern="1200" dirty="0">
              <a:latin typeface="Gill Sans"/>
            </a:rPr>
            <a:t>to technology development and transfer</a:t>
          </a:r>
        </a:p>
      </dsp:txBody>
      <dsp:txXfrm>
        <a:off x="2981097" y="5813127"/>
        <a:ext cx="6334832" cy="231412"/>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B868279D-BB04-4859-BE73-18E37AF4DF40}" type="slidenum">
              <a:rPr lang="en-GB"/>
              <a:pPr>
                <a:defRPr/>
              </a:pPr>
              <a:t>‹#›</a:t>
            </a:fld>
            <a:endParaRPr lang="en-GB"/>
          </a:p>
        </p:txBody>
      </p:sp>
    </p:spTree>
    <p:extLst>
      <p:ext uri="{BB962C8B-B14F-4D97-AF65-F5344CB8AC3E}">
        <p14:creationId xmlns:p14="http://schemas.microsoft.com/office/powerpoint/2010/main" val="201292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587375" y="706438"/>
            <a:ext cx="5437188"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E1F21D5C-4B6A-43D1-BF43-7E7A5EA4C5FD}" type="slidenum">
              <a:rPr lang="en-GB"/>
              <a:pPr>
                <a:defRPr/>
              </a:pPr>
              <a:t>‹#›</a:t>
            </a:fld>
            <a:endParaRPr lang="en-GB"/>
          </a:p>
        </p:txBody>
      </p:sp>
    </p:spTree>
    <p:extLst>
      <p:ext uri="{BB962C8B-B14F-4D97-AF65-F5344CB8AC3E}">
        <p14:creationId xmlns:p14="http://schemas.microsoft.com/office/powerpoint/2010/main" val="302969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08DFF8D-D18E-4315-B5E3-4A9CDB4955C7}" type="slidenum">
              <a:rPr lang="en-GB" smtClean="0"/>
              <a:pPr/>
              <a:t>1</a:t>
            </a:fld>
            <a:endParaRPr lang="en-GB" smtClean="0"/>
          </a:p>
        </p:txBody>
      </p:sp>
      <p:sp>
        <p:nvSpPr>
          <p:cNvPr id="8195" name="Rectangle 2"/>
          <p:cNvSpPr>
            <a:spLocks noGrp="1" noRot="1" noChangeAspect="1" noChangeArrowheads="1" noTextEdit="1"/>
          </p:cNvSpPr>
          <p:nvPr>
            <p:ph type="sldImg"/>
          </p:nvPr>
        </p:nvSpPr>
        <p:spPr>
          <a:xfrm>
            <a:off x="638175" y="742950"/>
            <a:ext cx="5365750" cy="3714750"/>
          </a:xfrm>
          <a:ln/>
        </p:spPr>
      </p:sp>
      <p:sp>
        <p:nvSpPr>
          <p:cNvPr id="8196" name="Rectangle 3"/>
          <p:cNvSpPr>
            <a:spLocks noGrp="1" noChangeArrowheads="1"/>
          </p:cNvSpPr>
          <p:nvPr>
            <p:ph type="body" idx="1"/>
          </p:nvPr>
        </p:nvSpPr>
        <p:spPr>
          <a:xfrm>
            <a:off x="885825" y="4703763"/>
            <a:ext cx="4868863" cy="4457700"/>
          </a:xfrm>
          <a:noFill/>
          <a:ln/>
        </p:spPr>
        <p:txBody>
          <a:bodyPr/>
          <a:lstStyle/>
          <a:p>
            <a:pPr eaLnBrk="1" hangingPunct="1"/>
            <a:endParaRPr lang="en-US" smtClean="0"/>
          </a:p>
        </p:txBody>
      </p:sp>
    </p:spTree>
    <p:extLst>
      <p:ext uri="{BB962C8B-B14F-4D97-AF65-F5344CB8AC3E}">
        <p14:creationId xmlns:p14="http://schemas.microsoft.com/office/powerpoint/2010/main" val="3960823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r>
              <a:rPr lang="en-US" dirty="0" smtClean="0"/>
              <a:t>The</a:t>
            </a:r>
            <a:r>
              <a:rPr lang="en-US" baseline="0" dirty="0" smtClean="0"/>
              <a:t> Convention took onboard the IPCC’s definition of </a:t>
            </a:r>
            <a:r>
              <a:rPr lang="en-US" dirty="0" smtClean="0"/>
              <a:t> technology transfer</a:t>
            </a:r>
          </a:p>
          <a:p>
            <a:endParaRPr lang="en-US" dirty="0" smtClean="0"/>
          </a:p>
          <a:p>
            <a:r>
              <a:rPr lang="en-GB" sz="1200" b="0" i="0" u="none" strike="noStrike" kern="1200" baseline="0" dirty="0" smtClean="0">
                <a:solidFill>
                  <a:schemeClr val="tx1"/>
                </a:solidFill>
                <a:latin typeface="Times New Roman" pitchFamily="18" charset="0"/>
                <a:ea typeface="+mn-ea"/>
                <a:cs typeface="+mn-cs"/>
              </a:rPr>
              <a:t>The UNFCCC observed a change of terminology at COP 15 in 2009 when parties began to refer to ‘technology</a:t>
            </a:r>
          </a:p>
          <a:p>
            <a:r>
              <a:rPr lang="en-GB" sz="1200" b="0" i="0" u="none" strike="noStrike" kern="1200" baseline="0" dirty="0" smtClean="0">
                <a:solidFill>
                  <a:schemeClr val="tx1"/>
                </a:solidFill>
                <a:latin typeface="Times New Roman" pitchFamily="18" charset="0"/>
                <a:ea typeface="+mn-ea"/>
                <a:cs typeface="+mn-cs"/>
              </a:rPr>
              <a:t>development and transfer’ rather than merely ‘technology transfer’ (Decision 1/CP.15).</a:t>
            </a:r>
          </a:p>
          <a:p>
            <a:endParaRPr lang="en-GB" sz="1200" b="0" i="0" u="none" strike="noStrike" kern="1200" baseline="0" dirty="0" smtClean="0">
              <a:solidFill>
                <a:schemeClr val="tx1"/>
              </a:solidFill>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latin typeface="Gill Sans"/>
              </a:rPr>
              <a:t>In practice, the UNFCCC’s definition of a ‘successful transfer’ excludes the mere sale or lease of goods and includes the transfer of sufficient knowledge to successfully install, operate and maintain any equipment that embodies a technology new to a country.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latin typeface="Gill Sans"/>
              </a:rPr>
              <a:t>Technology transfer refers to the </a:t>
            </a:r>
            <a:r>
              <a:rPr lang="en-GB" sz="1200" i="1" dirty="0" smtClean="0">
                <a:latin typeface="Gill Sans"/>
              </a:rPr>
              <a:t>actions accompanying the integration </a:t>
            </a:r>
            <a:r>
              <a:rPr lang="en-GB" sz="1200" dirty="0" smtClean="0">
                <a:latin typeface="Gill Sans"/>
              </a:rPr>
              <a:t>of environmentally sound technologies into nations where those specific technologies had not before existed.</a:t>
            </a:r>
            <a:endParaRPr lang="en-GB" sz="1200" dirty="0" smtClean="0">
              <a:latin typeface="Gill Sans"/>
              <a:ea typeface="Calibri" panose="020F0502020204030204" pitchFamily="34" charset="0"/>
              <a:cs typeface="Times New Roman" panose="02020603050405020304" pitchFamily="18" charset="0"/>
            </a:endParaRPr>
          </a:p>
          <a:p>
            <a:endParaRPr lang="en-US" dirty="0" smtClean="0"/>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2</a:t>
            </a:fld>
            <a:endParaRPr lang="en-GB" smtClean="0"/>
          </a:p>
        </p:txBody>
      </p:sp>
    </p:spTree>
    <p:extLst>
      <p:ext uri="{BB962C8B-B14F-4D97-AF65-F5344CB8AC3E}">
        <p14:creationId xmlns:p14="http://schemas.microsoft.com/office/powerpoint/2010/main" val="1147096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latin typeface="Gill Sans"/>
              </a:rPr>
              <a:t>Article 10.6 states that support — including financial support — shall be provided to developing country parties. This support will be used to strengthen cooperative action on technology development and transfer at different stages of the technology cycle, with a view to achieving a balance between support for mitigation and adaptation. The global stocktake (referred to in Article 14) will also take into account available information on support for technology development and transfer. </a:t>
            </a:r>
          </a:p>
          <a:p>
            <a:endParaRPr lang="en-GB" sz="1200" dirty="0" smtClean="0">
              <a:latin typeface="Gill Sans"/>
            </a:endParaRPr>
          </a:p>
          <a:p>
            <a:r>
              <a:rPr lang="en-GB" sz="1200" dirty="0" smtClean="0">
                <a:latin typeface="Gill Sans"/>
              </a:rPr>
              <a:t>Transparency, Article 13</a:t>
            </a:r>
          </a:p>
          <a:p>
            <a:endParaRPr lang="en-GB" sz="1200" b="0" i="0" u="none" strike="noStrike" kern="1200" baseline="0" dirty="0" smtClean="0">
              <a:solidFill>
                <a:schemeClr val="tx1"/>
              </a:solidFill>
              <a:latin typeface="Times New Roman" pitchFamily="18" charset="0"/>
              <a:ea typeface="+mn-ea"/>
              <a:cs typeface="+mn-cs"/>
            </a:endParaRPr>
          </a:p>
          <a:p>
            <a:r>
              <a:rPr lang="en-GB" sz="1200" b="0" i="0" u="none" strike="noStrike" kern="1200" baseline="0" dirty="0" smtClean="0">
                <a:solidFill>
                  <a:schemeClr val="tx1"/>
                </a:solidFill>
                <a:latin typeface="Times New Roman" pitchFamily="18" charset="0"/>
                <a:ea typeface="+mn-ea"/>
                <a:cs typeface="+mn-cs"/>
              </a:rPr>
              <a:t>9. Developed country Parties shall, and other Parties that provide support should, provide information on financial, technology transfer and capacity-building support provided to developing country Parties under Articles 9, 10 and 11. </a:t>
            </a:r>
          </a:p>
          <a:p>
            <a:endParaRPr lang="en-GB" sz="1200" b="0" i="0" u="none" strike="noStrike" kern="1200" baseline="0" dirty="0" smtClean="0">
              <a:solidFill>
                <a:schemeClr val="tx1"/>
              </a:solidFill>
              <a:latin typeface="Times New Roman" pitchFamily="18" charset="0"/>
              <a:ea typeface="+mn-ea"/>
              <a:cs typeface="+mn-cs"/>
            </a:endParaRPr>
          </a:p>
          <a:p>
            <a:r>
              <a:rPr lang="en-GB" sz="1200" b="0" i="0" u="none" strike="noStrike" kern="1200" baseline="0" dirty="0" smtClean="0">
                <a:solidFill>
                  <a:schemeClr val="tx1"/>
                </a:solidFill>
                <a:latin typeface="Times New Roman" pitchFamily="18" charset="0"/>
                <a:ea typeface="+mn-ea"/>
                <a:cs typeface="+mn-cs"/>
              </a:rPr>
              <a:t>10. Developing country Parties should provide information on financial, technology transfer and capacity-building support needed and received under Articles 9, 10 and 11. </a:t>
            </a:r>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7</a:t>
            </a:fld>
            <a:endParaRPr lang="en-GB"/>
          </a:p>
        </p:txBody>
      </p:sp>
    </p:spTree>
    <p:extLst>
      <p:ext uri="{BB962C8B-B14F-4D97-AF65-F5344CB8AC3E}">
        <p14:creationId xmlns:p14="http://schemas.microsoft.com/office/powerpoint/2010/main" val="1975946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12</a:t>
            </a:r>
            <a:r>
              <a:rPr lang="en-GB" baseline="30000" dirty="0" smtClean="0"/>
              <a:t>th</a:t>
            </a:r>
            <a:r>
              <a:rPr lang="en-GB" dirty="0" smtClean="0"/>
              <a:t> meeting of TEC – </a:t>
            </a:r>
            <a:r>
              <a:rPr lang="en-GB" dirty="0" err="1" smtClean="0"/>
              <a:t>Duduzile</a:t>
            </a:r>
            <a:r>
              <a:rPr lang="en-GB" dirty="0" smtClean="0"/>
              <a:t> (Swaziland)</a:t>
            </a:r>
            <a:r>
              <a:rPr lang="en-GB" baseline="0" dirty="0" smtClean="0"/>
              <a:t> is Chair and Michael </a:t>
            </a:r>
            <a:r>
              <a:rPr lang="en-GB" baseline="0" dirty="0" err="1" smtClean="0"/>
              <a:t>Rantile</a:t>
            </a:r>
            <a:r>
              <a:rPr lang="en-GB" baseline="0" dirty="0" smtClean="0"/>
              <a:t> (Sweden) is vice chair.  Time spent considering how TNAs, TAPs and other tech issues can be coordinated with NDCs.  Nearly all non-Annex 1 parties mentioned tech in their NDCs. </a:t>
            </a:r>
            <a:r>
              <a:rPr lang="en-GB" sz="1200" kern="1200" dirty="0" smtClean="0">
                <a:solidFill>
                  <a:schemeClr val="tx1"/>
                </a:solidFill>
                <a:effectLst/>
                <a:latin typeface="Times New Roman" pitchFamily="18" charset="0"/>
                <a:ea typeface="+mn-ea"/>
                <a:cs typeface="+mn-cs"/>
              </a:rPr>
              <a:t> At the end of the meeting the TEC approved a three year rolling </a:t>
            </a:r>
            <a:r>
              <a:rPr lang="en-GB" sz="1200" kern="1200" dirty="0" err="1" smtClean="0">
                <a:solidFill>
                  <a:schemeClr val="tx1"/>
                </a:solidFill>
                <a:effectLst/>
                <a:latin typeface="Times New Roman" pitchFamily="18" charset="0"/>
                <a:ea typeface="+mn-ea"/>
                <a:cs typeface="+mn-cs"/>
              </a:rPr>
              <a:t>workplan</a:t>
            </a:r>
            <a:r>
              <a:rPr lang="en-GB" sz="1200" kern="1200" dirty="0" smtClean="0">
                <a:solidFill>
                  <a:schemeClr val="tx1"/>
                </a:solidFill>
                <a:effectLst/>
                <a:latin typeface="Times New Roman" pitchFamily="18" charset="0"/>
                <a:ea typeface="+mn-ea"/>
                <a:cs typeface="+mn-cs"/>
              </a:rPr>
              <a:t>.  Work will be conducted by </a:t>
            </a:r>
            <a:r>
              <a:rPr lang="en-GB" sz="1200" b="1" kern="1200" dirty="0" smtClean="0">
                <a:solidFill>
                  <a:schemeClr val="tx1"/>
                </a:solidFill>
                <a:effectLst/>
                <a:latin typeface="Times New Roman" pitchFamily="18" charset="0"/>
                <a:ea typeface="+mn-ea"/>
                <a:cs typeface="+mn-cs"/>
              </a:rPr>
              <a:t>six task forces</a:t>
            </a:r>
            <a:r>
              <a:rPr lang="en-GB" sz="1200" kern="1200" dirty="0" smtClean="0">
                <a:solidFill>
                  <a:schemeClr val="tx1"/>
                </a:solidFill>
                <a:effectLst/>
                <a:latin typeface="Times New Roman" pitchFamily="18" charset="0"/>
                <a:ea typeface="+mn-ea"/>
                <a:cs typeface="+mn-cs"/>
              </a:rPr>
              <a:t>:  Mitigation; Adaptation; Finance; Innovation and Research Demonstration and Development (RD&amp;D); TNA; and Emerging and Cross-Cutting Issues. </a:t>
            </a:r>
          </a:p>
          <a:p>
            <a:endParaRPr lang="en-GB" sz="1200" kern="1200" dirty="0" smtClean="0">
              <a:solidFill>
                <a:schemeClr val="tx1"/>
              </a:solidFill>
              <a:effectLst/>
              <a:latin typeface="Times New Roman" pitchFamily="18" charset="0"/>
              <a:ea typeface="+mn-ea"/>
              <a:cs typeface="+mn-cs"/>
            </a:endParaRPr>
          </a:p>
          <a:p>
            <a:r>
              <a:rPr lang="en-GB" sz="1200" b="1" kern="1200" dirty="0" smtClean="0">
                <a:solidFill>
                  <a:schemeClr val="tx1"/>
                </a:solidFill>
                <a:effectLst/>
                <a:latin typeface="Times New Roman" pitchFamily="18" charset="0"/>
                <a:ea typeface="+mn-ea"/>
                <a:cs typeface="+mn-cs"/>
              </a:rPr>
              <a:t> Climate Technology Centre &amp; Network (CTCN). </a:t>
            </a:r>
            <a:r>
              <a:rPr lang="en-GB" sz="1200" kern="1200" dirty="0" smtClean="0">
                <a:solidFill>
                  <a:schemeClr val="tx1"/>
                </a:solidFill>
                <a:effectLst/>
                <a:latin typeface="Times New Roman" pitchFamily="18" charset="0"/>
                <a:ea typeface="+mn-ea"/>
                <a:cs typeface="+mn-cs"/>
              </a:rPr>
              <a:t> The TEC works closely with the CTCN, and both the director and the head of the advisory board were present for much of the TEC meeting.  The TEC heard presentations from both the Chair of the CTCN Advisory Board (CTCN AB) and the Director of the CTCN. CTCN has had 98 requests for technical assistance from 51 parties. The CTCN network is approaching 150 members. </a:t>
            </a:r>
          </a:p>
          <a:p>
            <a:endParaRPr lang="en-GB"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effectLst/>
                <a:latin typeface="Times New Roman" pitchFamily="18" charset="0"/>
                <a:ea typeface="+mn-ea"/>
                <a:cs typeface="+mn-cs"/>
              </a:rPr>
              <a:t>Next TEC Meeting.</a:t>
            </a:r>
            <a:r>
              <a:rPr lang="en-GB" sz="1200" kern="1200" dirty="0" smtClean="0">
                <a:solidFill>
                  <a:schemeClr val="tx1"/>
                </a:solidFill>
                <a:effectLst/>
                <a:latin typeface="Times New Roman" pitchFamily="18" charset="0"/>
                <a:ea typeface="+mn-ea"/>
                <a:cs typeface="+mn-cs"/>
              </a:rPr>
              <a:t>  The next meeting will be held the first week in September.  The secretariat will provide exact dates pending room availability.</a:t>
            </a:r>
          </a:p>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8</a:t>
            </a:fld>
            <a:endParaRPr lang="en-GB"/>
          </a:p>
        </p:txBody>
      </p:sp>
    </p:spTree>
    <p:extLst>
      <p:ext uri="{BB962C8B-B14F-4D97-AF65-F5344CB8AC3E}">
        <p14:creationId xmlns:p14="http://schemas.microsoft.com/office/powerpoint/2010/main" val="304696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1DFD14-EA5E-4F4A-8071-A9BF468EBE9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EA56A5-A79F-4B08-A948-6B000113904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C546063-E8DB-456B-B89B-5FA5092421C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A3A0DF-A303-4404-B49D-953B76B6FF6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D9EA78-8153-447C-B6ED-C70C2A0D795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96F4E-F63F-425B-B962-4D38C673241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3832345-0C0C-4EB9-B3B6-200DBA18B16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992709-9178-4553-8FDC-5F634DE4814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14FE7A-9DD8-44A4-9DB2-8C4ADC59B52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F631E-F71E-4CB7-BA21-661E123F7AC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A78116-C083-4300-A560-95FC7B46F18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64B39A9-C8F8-4367-8097-A1AD61D85115}" type="slidenum">
              <a:rPr lang="en-GB"/>
              <a:pPr>
                <a:defRPr/>
              </a:pPr>
              <a:t>‹#›</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4104"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unfccc.int/ttclear/templates/render_cms_page?TEC_meeting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unfccc.int/ttclear/misc_/StaticFiles/gnwoerk_static/NAD_EBG/707419c115344cd68519ecbb18b9065e/93367e2039ca4f6b80d09c1a4589e17e.png" TargetMode="External"/><Relationship Id="rId2" Type="http://schemas.openxmlformats.org/officeDocument/2006/relationships/hyperlink" Target="https://ldcclimate.wordpress.com/ldc-paper-series/" TargetMode="External"/><Relationship Id="rId1" Type="http://schemas.openxmlformats.org/officeDocument/2006/relationships/slideLayout" Target="../slideLayouts/slideLayout4.xml"/><Relationship Id="rId6" Type="http://schemas.openxmlformats.org/officeDocument/2006/relationships/hyperlink" Target="http://unfccc.int/ttclear/pages/home.html" TargetMode="External"/><Relationship Id="rId5" Type="http://schemas.openxmlformats.org/officeDocument/2006/relationships/hyperlink" Target="http://unfccc.int/2860.php" TargetMode="External"/><Relationship Id="rId4" Type="http://schemas.openxmlformats.org/officeDocument/2006/relationships/hyperlink" Target="http://unfccc.int/paris_agreement/items/9485.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5123" name="Text Box 3"/>
          <p:cNvSpPr txBox="1">
            <a:spLocks noChangeArrowheads="1"/>
          </p:cNvSpPr>
          <p:nvPr/>
        </p:nvSpPr>
        <p:spPr bwMode="auto">
          <a:xfrm>
            <a:off x="1747838" y="3213100"/>
            <a:ext cx="7561262" cy="1569660"/>
          </a:xfrm>
          <a:prstGeom prst="rect">
            <a:avLst/>
          </a:prstGeom>
          <a:noFill/>
          <a:ln w="9525">
            <a:noFill/>
            <a:miter lim="800000"/>
            <a:headEnd/>
            <a:tailEnd/>
          </a:ln>
        </p:spPr>
        <p:txBody>
          <a:bodyPr>
            <a:spAutoFit/>
          </a:bodyPr>
          <a:lstStyle/>
          <a:p>
            <a:pPr eaLnBrk="0" hangingPunct="0"/>
            <a:r>
              <a:rPr lang="en-US" sz="3200" dirty="0" smtClean="0">
                <a:solidFill>
                  <a:srgbClr val="660066"/>
                </a:solidFill>
                <a:latin typeface="Gill Sans MT" pitchFamily="34" charset="0"/>
              </a:rPr>
              <a:t>Technology development and transfer</a:t>
            </a:r>
            <a:endParaRPr lang="en-US" sz="3200" dirty="0">
              <a:solidFill>
                <a:srgbClr val="660066"/>
              </a:solidFill>
              <a:latin typeface="Gill Sans MT" pitchFamily="34" charset="0"/>
            </a:endParaRPr>
          </a:p>
          <a:p>
            <a:pPr eaLnBrk="0" hangingPunct="0"/>
            <a:endParaRPr lang="en-GB" dirty="0">
              <a:solidFill>
                <a:srgbClr val="660066"/>
              </a:solidFill>
              <a:latin typeface="Gill Sans MT" pitchFamily="34" charset="0"/>
            </a:endParaRPr>
          </a:p>
          <a:p>
            <a:pPr eaLnBrk="0" hangingPunct="0"/>
            <a:r>
              <a:rPr lang="en-GB" sz="2000" dirty="0" smtClean="0">
                <a:solidFill>
                  <a:srgbClr val="660066"/>
                </a:solidFill>
                <a:latin typeface="Gill Sans MT" pitchFamily="34" charset="0"/>
              </a:rPr>
              <a:t>Brianna Craft</a:t>
            </a:r>
          </a:p>
          <a:p>
            <a:pPr eaLnBrk="0" hangingPunct="0"/>
            <a:r>
              <a:rPr lang="en-GB" sz="2000" dirty="0" smtClean="0">
                <a:solidFill>
                  <a:srgbClr val="660066"/>
                </a:solidFill>
                <a:latin typeface="Gill Sans MT" pitchFamily="34" charset="0"/>
              </a:rPr>
              <a:t>IIED</a:t>
            </a:r>
            <a:endParaRPr lang="en-US" sz="2000" dirty="0">
              <a:solidFill>
                <a:srgbClr val="660066"/>
              </a:solidFill>
              <a:latin typeface="Gill Sans MT" pitchFamily="34" charset="0"/>
            </a:endParaRPr>
          </a:p>
        </p:txBody>
      </p:sp>
      <p:sp>
        <p:nvSpPr>
          <p:cNvPr id="5124"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5125"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5126"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5127"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a:solidFill>
                  <a:srgbClr val="660066"/>
                </a:solidFill>
                <a:latin typeface="Gill Sans MT" pitchFamily="34" charset="0"/>
              </a:rPr>
              <a:t>	ecbi</a:t>
            </a:r>
            <a:r>
              <a:rPr lang="fr-FR" sz="5400">
                <a:solidFill>
                  <a:srgbClr val="660066"/>
                </a:solidFill>
                <a:latin typeface="Gill Sans MT" pitchFamily="34" charset="0"/>
              </a:rPr>
              <a:t>	</a:t>
            </a:r>
            <a:endParaRPr lang="en-GB" sz="5400">
              <a:solidFill>
                <a:srgbClr val="660066"/>
              </a:solidFill>
              <a:latin typeface="Gill Sans MT" pitchFamily="34" charset="0"/>
            </a:endParaRPr>
          </a:p>
        </p:txBody>
      </p:sp>
      <p:pic>
        <p:nvPicPr>
          <p:cNvPr id="5128"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5129"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a:solidFill>
                  <a:srgbClr val="660066"/>
                </a:solidFill>
                <a:latin typeface="Gill Sans MT" pitchFamily="34" charset="0"/>
              </a:rPr>
              <a:t>for sustained capacity building in support of international climate change negotiations</a:t>
            </a:r>
            <a:endParaRPr lang="fr-FR" sz="1600">
              <a:solidFill>
                <a:srgbClr val="660066"/>
              </a:solidFill>
              <a:latin typeface="Gill Sans MT" pitchFamily="34" charset="0"/>
            </a:endParaRPr>
          </a:p>
          <a:p>
            <a:pPr>
              <a:spcBef>
                <a:spcPts val="600"/>
              </a:spcBef>
            </a:pPr>
            <a:r>
              <a:rPr lang="fr-FR" sz="160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What is technology transfer?</a:t>
            </a:r>
            <a:endParaRPr lang="en-GB" dirty="0">
              <a:solidFill>
                <a:srgbClr val="660066"/>
              </a:solidFill>
              <a:latin typeface="Gill Sans" pitchFamily="34" charset="0"/>
            </a:endParaRPr>
          </a:p>
        </p:txBody>
      </p:sp>
      <p:sp>
        <p:nvSpPr>
          <p:cNvPr id="4" name="Rectangle 3"/>
          <p:cNvSpPr/>
          <p:nvPr/>
        </p:nvSpPr>
        <p:spPr>
          <a:xfrm>
            <a:off x="406617" y="1035848"/>
            <a:ext cx="8146783" cy="1246495"/>
          </a:xfrm>
          <a:prstGeom prst="rect">
            <a:avLst/>
          </a:prstGeom>
        </p:spPr>
        <p:txBody>
          <a:bodyPr wrap="square">
            <a:spAutoFit/>
          </a:bodyPr>
          <a:lstStyle/>
          <a:p>
            <a:pPr algn="just"/>
            <a:r>
              <a:rPr lang="en-GB" sz="1600" dirty="0" smtClean="0">
                <a:latin typeface="Gill Sans"/>
              </a:rPr>
              <a:t>Technology </a:t>
            </a:r>
            <a:r>
              <a:rPr lang="en-GB" sz="1600" dirty="0">
                <a:latin typeface="Gill Sans"/>
              </a:rPr>
              <a:t>transfer </a:t>
            </a:r>
            <a:r>
              <a:rPr lang="en-GB" sz="1600" dirty="0" smtClean="0">
                <a:latin typeface="Gill Sans"/>
              </a:rPr>
              <a:t>is “a </a:t>
            </a:r>
            <a:r>
              <a:rPr lang="en-GB" sz="1600" dirty="0">
                <a:latin typeface="Gill Sans"/>
              </a:rPr>
              <a:t>broad set of processes covering the flows of know-how, experience, and equipment for mitigating and adapting to climate change amongst different </a:t>
            </a:r>
            <a:r>
              <a:rPr lang="en-GB" sz="1600" dirty="0" smtClean="0">
                <a:latin typeface="Gill Sans"/>
              </a:rPr>
              <a:t>stakeholders” (IPCC, 2000: 3). </a:t>
            </a:r>
            <a:endParaRPr lang="en-GB" sz="1400" dirty="0" smtClean="0">
              <a:latin typeface="Gill Sans"/>
            </a:endParaRPr>
          </a:p>
          <a:p>
            <a:pPr algn="just"/>
            <a:endParaRPr lang="en-GB" sz="1600" dirty="0">
              <a:latin typeface="Gill Sans"/>
              <a:ea typeface="Calibri" panose="020F0502020204030204" pitchFamily="34" charset="0"/>
              <a:cs typeface="Times New Roman" panose="02020603050405020304" pitchFamily="18" charset="0"/>
            </a:endParaRPr>
          </a:p>
          <a:p>
            <a:pPr marL="800100" lvl="1" indent="-342900">
              <a:spcAft>
                <a:spcPts val="0"/>
              </a:spcAft>
              <a:buFont typeface="Symbol" panose="05050102010706020507" pitchFamily="18" charset="2"/>
              <a:buChar char=""/>
            </a:pPr>
            <a:endParaRPr lang="en-GB" sz="1100" dirty="0">
              <a:latin typeface="Gill Sans"/>
              <a:ea typeface="Calibri" panose="020F0502020204030204" pitchFamily="34" charset="0"/>
              <a:cs typeface="Times New Roman" panose="02020603050405020304" pitchFamily="18" charset="0"/>
            </a:endParaRPr>
          </a:p>
        </p:txBody>
      </p:sp>
      <p:pic>
        <p:nvPicPr>
          <p:cNvPr id="5" name="Picture 4" descr="Macintosh HD:Users:bcrafty:Desktop:My Thesis:Chapter Notes:Ch. 2 - Lit Review:Figures:The Evolution of Thinking on Innovation Processes.png"/>
          <p:cNvPicPr/>
          <p:nvPr/>
        </p:nvPicPr>
        <p:blipFill>
          <a:blip r:embed="rId3">
            <a:extLst>
              <a:ext uri="{28A0092B-C50C-407E-A947-70E740481C1C}">
                <a14:useLocalDpi xmlns:a14="http://schemas.microsoft.com/office/drawing/2010/main" val="0"/>
              </a:ext>
            </a:extLst>
          </a:blip>
          <a:srcRect/>
          <a:stretch>
            <a:fillRect/>
          </a:stretch>
        </p:blipFill>
        <p:spPr bwMode="auto">
          <a:xfrm>
            <a:off x="3368824" y="2024844"/>
            <a:ext cx="5551119" cy="3960440"/>
          </a:xfrm>
          <a:prstGeom prst="rect">
            <a:avLst/>
          </a:prstGeom>
          <a:noFill/>
          <a:ln>
            <a:noFill/>
          </a:ln>
        </p:spPr>
      </p:pic>
      <p:sp>
        <p:nvSpPr>
          <p:cNvPr id="3" name="TextBox 2"/>
          <p:cNvSpPr txBox="1"/>
          <p:nvPr/>
        </p:nvSpPr>
        <p:spPr>
          <a:xfrm>
            <a:off x="415925" y="1904050"/>
            <a:ext cx="3067043" cy="2123658"/>
          </a:xfrm>
          <a:prstGeom prst="rect">
            <a:avLst/>
          </a:prstGeom>
          <a:noFill/>
        </p:spPr>
        <p:txBody>
          <a:bodyPr wrap="square" rtlCol="0">
            <a:spAutoFit/>
          </a:bodyPr>
          <a:lstStyle/>
          <a:p>
            <a:r>
              <a:rPr lang="en-GB" sz="1600" dirty="0">
                <a:latin typeface="Gill Sans"/>
              </a:rPr>
              <a:t>‘Technology’ is</a:t>
            </a:r>
            <a:r>
              <a:rPr lang="en-GB" sz="1600" i="1" dirty="0">
                <a:latin typeface="Gill Sans"/>
              </a:rPr>
              <a:t> more </a:t>
            </a:r>
            <a:r>
              <a:rPr lang="en-GB" sz="1600" dirty="0">
                <a:latin typeface="Gill Sans"/>
              </a:rPr>
              <a:t>than hardware - “a broad set of processes covering the flows of know-how, experience, and equipment for mitigating and adapting to climate </a:t>
            </a:r>
            <a:r>
              <a:rPr lang="en-GB" sz="1600" dirty="0" smtClean="0">
                <a:latin typeface="Gill Sans"/>
              </a:rPr>
              <a:t>change […]” </a:t>
            </a:r>
            <a:r>
              <a:rPr lang="en-GB" sz="1600" dirty="0">
                <a:latin typeface="Gill Sans"/>
              </a:rPr>
              <a:t>(IPCC</a:t>
            </a:r>
            <a:r>
              <a:rPr lang="en-GB" sz="1600" dirty="0" smtClean="0">
                <a:latin typeface="Gill Sans"/>
              </a:rPr>
              <a:t>, </a:t>
            </a:r>
            <a:r>
              <a:rPr lang="en-GB" sz="1600" dirty="0">
                <a:latin typeface="Gill Sans"/>
              </a:rPr>
              <a:t>2000: 3). </a:t>
            </a:r>
            <a:endParaRPr lang="en-GB" dirty="0">
              <a:latin typeface="Gill Sans"/>
            </a:endParaRPr>
          </a:p>
          <a:p>
            <a:endParaRPr lang="en-GB" sz="2000" dirty="0"/>
          </a:p>
        </p:txBody>
      </p:sp>
      <p:sp>
        <p:nvSpPr>
          <p:cNvPr id="7" name="TextBox 6"/>
          <p:cNvSpPr txBox="1"/>
          <p:nvPr/>
        </p:nvSpPr>
        <p:spPr>
          <a:xfrm>
            <a:off x="6213140" y="5990057"/>
            <a:ext cx="2798366" cy="276999"/>
          </a:xfrm>
          <a:prstGeom prst="rect">
            <a:avLst/>
          </a:prstGeom>
          <a:noFill/>
        </p:spPr>
        <p:txBody>
          <a:bodyPr wrap="square" rtlCol="0">
            <a:spAutoFit/>
          </a:bodyPr>
          <a:lstStyle/>
          <a:p>
            <a:r>
              <a:rPr lang="en-GB" sz="1200" dirty="0" smtClean="0">
                <a:latin typeface="Gill Sans"/>
              </a:rPr>
              <a:t>Image source</a:t>
            </a:r>
            <a:r>
              <a:rPr lang="en-GB" sz="1200" dirty="0">
                <a:latin typeface="Gill Sans"/>
              </a:rPr>
              <a:t>: Gallagher et al. 2012</a:t>
            </a:r>
          </a:p>
        </p:txBody>
      </p:sp>
      <p:sp>
        <p:nvSpPr>
          <p:cNvPr id="2" name="TextBox 1"/>
          <p:cNvSpPr txBox="1"/>
          <p:nvPr/>
        </p:nvSpPr>
        <p:spPr>
          <a:xfrm>
            <a:off x="425618" y="3907130"/>
            <a:ext cx="3087221" cy="2677656"/>
          </a:xfrm>
          <a:prstGeom prst="rect">
            <a:avLst/>
          </a:prstGeom>
          <a:noFill/>
        </p:spPr>
        <p:txBody>
          <a:bodyPr wrap="square" rtlCol="0">
            <a:spAutoFit/>
          </a:bodyPr>
          <a:lstStyle/>
          <a:p>
            <a:r>
              <a:rPr lang="en-GB" sz="1400" dirty="0">
                <a:latin typeface="Gill Sans"/>
              </a:rPr>
              <a:t>‘</a:t>
            </a:r>
            <a:r>
              <a:rPr lang="en-GB" sz="1600" dirty="0">
                <a:latin typeface="Gill Sans"/>
              </a:rPr>
              <a:t>Transfer’ is </a:t>
            </a:r>
            <a:r>
              <a:rPr lang="en-GB" sz="1600" i="1" dirty="0">
                <a:latin typeface="Gill Sans"/>
              </a:rPr>
              <a:t>not </a:t>
            </a:r>
            <a:r>
              <a:rPr lang="en-GB" sz="1600" dirty="0">
                <a:latin typeface="Gill Sans"/>
              </a:rPr>
              <a:t>the mere sale or lease of goods - it comprises the process of learning to understand, utilise, and replicate technology, including the capacity to choose it and adapt it to local conditions and to integrate it with indigenous technologies (</a:t>
            </a:r>
            <a:r>
              <a:rPr lang="en-GB" sz="1600" dirty="0" smtClean="0">
                <a:latin typeface="Gill Sans"/>
              </a:rPr>
              <a:t>IPCC, </a:t>
            </a:r>
            <a:r>
              <a:rPr lang="en-GB" sz="1600" dirty="0">
                <a:latin typeface="Gill Sans"/>
              </a:rPr>
              <a:t>2000).</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7"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A brief history</a:t>
            </a:r>
            <a:endParaRPr lang="en-GB" dirty="0">
              <a:solidFill>
                <a:srgbClr val="660066"/>
              </a:solidFill>
              <a:latin typeface="Gill Sans" pitchFamily="34" charset="0"/>
            </a:endParaRPr>
          </a:p>
        </p:txBody>
      </p:sp>
      <p:graphicFrame>
        <p:nvGraphicFramePr>
          <p:cNvPr id="6" name="Diagram 5"/>
          <p:cNvGraphicFramePr/>
          <p:nvPr>
            <p:extLst>
              <p:ext uri="{D42A27DB-BD31-4B8C-83A1-F6EECF244321}">
                <p14:modId xmlns:p14="http://schemas.microsoft.com/office/powerpoint/2010/main" val="850752197"/>
              </p:ext>
            </p:extLst>
          </p:nvPr>
        </p:nvGraphicFramePr>
        <p:xfrm>
          <a:off x="-735632" y="627315"/>
          <a:ext cx="9325036" cy="6271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0780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196752"/>
            <a:ext cx="7954466" cy="4114800"/>
          </a:xfrm>
        </p:spPr>
        <p:txBody>
          <a:bodyPr/>
          <a:lstStyle/>
          <a:p>
            <a:pPr marL="914400" lvl="1" indent="-457200">
              <a:lnSpc>
                <a:spcPct val="200000"/>
              </a:lnSpc>
              <a:spcAft>
                <a:spcPts val="0"/>
              </a:spcAft>
              <a:buFont typeface="+mj-lt"/>
              <a:buAutoNum type="arabicParenR"/>
            </a:pPr>
            <a:r>
              <a:rPr lang="en-GB" sz="2200" dirty="0">
                <a:latin typeface="Gill Sans"/>
                <a:ea typeface="Calibri" panose="020F0502020204030204" pitchFamily="34" charset="0"/>
                <a:cs typeface="Times New Roman" panose="02020603050405020304" pitchFamily="18" charset="0"/>
              </a:rPr>
              <a:t>N</a:t>
            </a:r>
            <a:r>
              <a:rPr lang="en-GB" sz="2200" dirty="0" smtClean="0">
                <a:latin typeface="Gill Sans"/>
                <a:ea typeface="Calibri" panose="020F0502020204030204" pitchFamily="34" charset="0"/>
                <a:cs typeface="Times New Roman" panose="02020603050405020304" pitchFamily="18" charset="0"/>
              </a:rPr>
              <a:t>ew vision and framework</a:t>
            </a:r>
            <a:endParaRPr lang="en-GB" sz="2200" dirty="0">
              <a:latin typeface="Gill Sans"/>
              <a:ea typeface="Calibri" panose="020F0502020204030204" pitchFamily="34" charset="0"/>
              <a:cs typeface="Times New Roman" panose="02020603050405020304" pitchFamily="18" charset="0"/>
            </a:endParaRPr>
          </a:p>
          <a:p>
            <a:pPr marL="914400" lvl="1" indent="-457200">
              <a:lnSpc>
                <a:spcPct val="200000"/>
              </a:lnSpc>
              <a:spcAft>
                <a:spcPts val="0"/>
              </a:spcAft>
              <a:buFont typeface="+mj-lt"/>
              <a:buAutoNum type="arabicParenR"/>
            </a:pPr>
            <a:r>
              <a:rPr lang="en-GB" sz="2200" dirty="0" smtClean="0">
                <a:latin typeface="Gill Sans"/>
                <a:ea typeface="Calibri" panose="020F0502020204030204" pitchFamily="34" charset="0"/>
                <a:cs typeface="Times New Roman" panose="02020603050405020304" pitchFamily="18" charset="0"/>
              </a:rPr>
              <a:t>Technology Mechanism</a:t>
            </a:r>
            <a:endParaRPr lang="en-GB" sz="2200" dirty="0">
              <a:latin typeface="Gill Sans"/>
              <a:ea typeface="Calibri" panose="020F0502020204030204" pitchFamily="34" charset="0"/>
              <a:cs typeface="Times New Roman" panose="02020603050405020304" pitchFamily="18" charset="0"/>
            </a:endParaRPr>
          </a:p>
          <a:p>
            <a:pPr marL="914400" lvl="1" indent="-457200">
              <a:lnSpc>
                <a:spcPct val="200000"/>
              </a:lnSpc>
              <a:spcAft>
                <a:spcPts val="0"/>
              </a:spcAft>
              <a:buFont typeface="+mj-lt"/>
              <a:buAutoNum type="arabicParenR"/>
            </a:pPr>
            <a:r>
              <a:rPr lang="en-GB" sz="2200" dirty="0">
                <a:latin typeface="Gill Sans"/>
                <a:ea typeface="Calibri" panose="020F0502020204030204" pitchFamily="34" charset="0"/>
                <a:cs typeface="Times New Roman" panose="02020603050405020304" pitchFamily="18" charset="0"/>
              </a:rPr>
              <a:t>Funding </a:t>
            </a:r>
            <a:r>
              <a:rPr lang="en-GB" sz="2200" dirty="0" smtClean="0">
                <a:latin typeface="Gill Sans"/>
                <a:ea typeface="Calibri" panose="020F0502020204030204" pitchFamily="34" charset="0"/>
                <a:cs typeface="Times New Roman" panose="02020603050405020304" pitchFamily="18" charset="0"/>
              </a:rPr>
              <a:t>for implementation</a:t>
            </a:r>
            <a:endParaRPr lang="en-GB" sz="2200" dirty="0">
              <a:latin typeface="Gill Sans"/>
            </a:endParaRPr>
          </a:p>
        </p:txBody>
      </p:sp>
      <p:sp>
        <p:nvSpPr>
          <p:cNvPr id="5"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Three issues to consider</a:t>
            </a:r>
            <a:endParaRPr lang="en-GB" dirty="0">
              <a:solidFill>
                <a:srgbClr val="660066"/>
              </a:solidFill>
              <a:latin typeface="Gill Sans" pitchFamily="34" charset="0"/>
            </a:endParaRPr>
          </a:p>
        </p:txBody>
      </p:sp>
    </p:spTree>
    <p:extLst>
      <p:ext uri="{BB962C8B-B14F-4D97-AF65-F5344CB8AC3E}">
        <p14:creationId xmlns:p14="http://schemas.microsoft.com/office/powerpoint/2010/main" val="440035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196752"/>
            <a:ext cx="8494526" cy="5040560"/>
          </a:xfrm>
        </p:spPr>
        <p:txBody>
          <a:bodyPr/>
          <a:lstStyle/>
          <a:p>
            <a:pPr marL="457200" lvl="1" indent="0">
              <a:lnSpc>
                <a:spcPct val="150000"/>
              </a:lnSpc>
              <a:spcAft>
                <a:spcPts val="0"/>
              </a:spcAft>
              <a:buNone/>
            </a:pPr>
            <a:r>
              <a:rPr lang="en-GB" sz="2200" dirty="0" smtClean="0">
                <a:latin typeface="Gill Sans"/>
                <a:ea typeface="Calibri" panose="020F0502020204030204" pitchFamily="34" charset="0"/>
                <a:cs typeface="Times New Roman" panose="02020603050405020304" pitchFamily="18" charset="0"/>
              </a:rPr>
              <a:t>Paris Agreement</a:t>
            </a:r>
          </a:p>
          <a:p>
            <a:pPr lvl="1">
              <a:spcAft>
                <a:spcPts val="0"/>
              </a:spcAft>
              <a:buFont typeface="Arial" panose="020B0604020202020204" pitchFamily="34" charset="0"/>
              <a:buChar char="•"/>
            </a:pPr>
            <a:r>
              <a:rPr lang="en-GB" sz="1800" dirty="0" smtClean="0">
                <a:latin typeface="Gill Sans"/>
                <a:ea typeface="Calibri" panose="020F0502020204030204" pitchFamily="34" charset="0"/>
                <a:cs typeface="Times New Roman" panose="02020603050405020304" pitchFamily="18" charset="0"/>
              </a:rPr>
              <a:t>Article 10.1 – “Parties </a:t>
            </a:r>
            <a:r>
              <a:rPr lang="en-GB" sz="1800" dirty="0">
                <a:latin typeface="Gill Sans"/>
                <a:ea typeface="Calibri" panose="020F0502020204030204" pitchFamily="34" charset="0"/>
                <a:cs typeface="Times New Roman" panose="02020603050405020304" pitchFamily="18" charset="0"/>
              </a:rPr>
              <a:t>share a </a:t>
            </a:r>
            <a:r>
              <a:rPr lang="en-GB" sz="1800" b="1" dirty="0">
                <a:latin typeface="Gill Sans"/>
                <a:ea typeface="Calibri" panose="020F0502020204030204" pitchFamily="34" charset="0"/>
                <a:cs typeface="Times New Roman" panose="02020603050405020304" pitchFamily="18" charset="0"/>
              </a:rPr>
              <a:t>long-term vision </a:t>
            </a:r>
            <a:r>
              <a:rPr lang="en-GB" sz="1800" dirty="0">
                <a:latin typeface="Gill Sans"/>
                <a:ea typeface="Calibri" panose="020F0502020204030204" pitchFamily="34" charset="0"/>
                <a:cs typeface="Times New Roman" panose="02020603050405020304" pitchFamily="18" charset="0"/>
              </a:rPr>
              <a:t>on the importance of fully realizing technology development and transfer in order to improve resilience to climate change and to reduce greenhouse gas emissions</a:t>
            </a:r>
            <a:r>
              <a:rPr lang="en-GB" sz="1800" dirty="0" smtClean="0">
                <a:latin typeface="Gill Sans"/>
                <a:ea typeface="Calibri" panose="020F0502020204030204" pitchFamily="34" charset="0"/>
                <a:cs typeface="Times New Roman" panose="02020603050405020304" pitchFamily="18" charset="0"/>
              </a:rPr>
              <a:t>.”</a:t>
            </a:r>
            <a:endParaRPr lang="en-GB" sz="1800" dirty="0">
              <a:latin typeface="Gill Sans"/>
              <a:ea typeface="Calibri" panose="020F0502020204030204" pitchFamily="34" charset="0"/>
              <a:cs typeface="Times New Roman" panose="02020603050405020304" pitchFamily="18" charset="0"/>
            </a:endParaRPr>
          </a:p>
          <a:p>
            <a:pPr lvl="1">
              <a:spcAft>
                <a:spcPts val="0"/>
              </a:spcAft>
              <a:buFont typeface="Arial" panose="020B0604020202020204" pitchFamily="34" charset="0"/>
              <a:buChar char="•"/>
            </a:pPr>
            <a:r>
              <a:rPr lang="en-GB" sz="1800" dirty="0" smtClean="0">
                <a:latin typeface="Gill Sans"/>
                <a:ea typeface="Calibri" panose="020F0502020204030204" pitchFamily="34" charset="0"/>
                <a:cs typeface="Times New Roman" panose="02020603050405020304" pitchFamily="18" charset="0"/>
              </a:rPr>
              <a:t>Article 10.4 – “A </a:t>
            </a:r>
            <a:r>
              <a:rPr lang="en-GB" sz="1800" b="1" dirty="0">
                <a:latin typeface="Gill Sans"/>
                <a:ea typeface="Calibri" panose="020F0502020204030204" pitchFamily="34" charset="0"/>
                <a:cs typeface="Times New Roman" panose="02020603050405020304" pitchFamily="18" charset="0"/>
              </a:rPr>
              <a:t>technology framework </a:t>
            </a:r>
            <a:r>
              <a:rPr lang="en-GB" sz="1800" dirty="0">
                <a:latin typeface="Gill Sans"/>
                <a:ea typeface="Calibri" panose="020F0502020204030204" pitchFamily="34" charset="0"/>
                <a:cs typeface="Times New Roman" panose="02020603050405020304" pitchFamily="18" charset="0"/>
              </a:rPr>
              <a:t>is hereby established to provide overarching guidance to the work of the Technology Mechanism in promoting and facilitating enhanced action on technology development and transfer in order to support the implementation of this Agreement, in pursuit of the long-term vision referred to in paragraph 1 of this </a:t>
            </a:r>
            <a:r>
              <a:rPr lang="en-GB" sz="1800" dirty="0" smtClean="0">
                <a:latin typeface="Gill Sans"/>
                <a:ea typeface="Calibri" panose="020F0502020204030204" pitchFamily="34" charset="0"/>
                <a:cs typeface="Times New Roman" panose="02020603050405020304" pitchFamily="18" charset="0"/>
              </a:rPr>
              <a:t>Article.”</a:t>
            </a:r>
          </a:p>
          <a:p>
            <a:pPr marL="457200" lvl="1" indent="0">
              <a:spcAft>
                <a:spcPts val="0"/>
              </a:spcAft>
              <a:buNone/>
            </a:pPr>
            <a:endParaRPr lang="en-GB" sz="1200" dirty="0" smtClean="0">
              <a:latin typeface="Gill Sans"/>
              <a:ea typeface="Calibri" panose="020F0502020204030204" pitchFamily="34" charset="0"/>
              <a:cs typeface="Times New Roman" panose="02020603050405020304" pitchFamily="18" charset="0"/>
            </a:endParaRPr>
          </a:p>
          <a:p>
            <a:pPr marL="457200" lvl="1" indent="0">
              <a:spcAft>
                <a:spcPts val="0"/>
              </a:spcAft>
              <a:buNone/>
            </a:pPr>
            <a:r>
              <a:rPr lang="en-GB" sz="2200" dirty="0" smtClean="0">
                <a:latin typeface="Gill Sans"/>
                <a:ea typeface="Calibri" panose="020F0502020204030204" pitchFamily="34" charset="0"/>
                <a:cs typeface="Times New Roman" panose="02020603050405020304" pitchFamily="18" charset="0"/>
              </a:rPr>
              <a:t>Issues to consider</a:t>
            </a:r>
            <a:endParaRPr lang="en-GB" sz="2200" dirty="0" smtClean="0">
              <a:latin typeface="Gill Sans"/>
            </a:endParaRPr>
          </a:p>
          <a:p>
            <a:pPr lvl="1">
              <a:spcAft>
                <a:spcPts val="0"/>
              </a:spcAft>
              <a:buFont typeface="Arial" panose="020B0604020202020204" pitchFamily="34" charset="0"/>
              <a:buChar char="•"/>
            </a:pPr>
            <a:r>
              <a:rPr lang="en-GB" sz="1800" dirty="0" smtClean="0">
                <a:latin typeface="Gill Sans"/>
              </a:rPr>
              <a:t>What does the long-term vision mean in practical terms?</a:t>
            </a:r>
          </a:p>
          <a:p>
            <a:pPr lvl="1">
              <a:spcAft>
                <a:spcPts val="0"/>
              </a:spcAft>
              <a:buFont typeface="Arial" panose="020B0604020202020204" pitchFamily="34" charset="0"/>
              <a:buChar char="•"/>
            </a:pPr>
            <a:r>
              <a:rPr lang="en-GB" sz="1800" dirty="0" smtClean="0">
                <a:latin typeface="Gill Sans"/>
              </a:rPr>
              <a:t>How is progress measured?</a:t>
            </a:r>
          </a:p>
          <a:p>
            <a:pPr lvl="1">
              <a:spcAft>
                <a:spcPts val="0"/>
              </a:spcAft>
              <a:buFont typeface="Arial" panose="020B0604020202020204" pitchFamily="34" charset="0"/>
              <a:buChar char="•"/>
            </a:pPr>
            <a:r>
              <a:rPr lang="en-GB" sz="1800" dirty="0" smtClean="0">
                <a:latin typeface="Gill Sans"/>
              </a:rPr>
              <a:t>What guidance should be provided to the </a:t>
            </a:r>
            <a:r>
              <a:rPr lang="en-GB" sz="1800" dirty="0">
                <a:latin typeface="Gill Sans"/>
              </a:rPr>
              <a:t>Technology </a:t>
            </a:r>
            <a:r>
              <a:rPr lang="en-GB" sz="1800" dirty="0" smtClean="0">
                <a:latin typeface="Gill Sans"/>
              </a:rPr>
              <a:t>Mechanism? </a:t>
            </a:r>
          </a:p>
          <a:p>
            <a:pPr marL="457200" lvl="1" indent="0">
              <a:spcAft>
                <a:spcPts val="0"/>
              </a:spcAft>
              <a:buNone/>
            </a:pPr>
            <a:endParaRPr lang="en-GB" sz="1800" dirty="0">
              <a:latin typeface="Gill Sans"/>
              <a:ea typeface="Calibri" panose="020F0502020204030204" pitchFamily="34" charset="0"/>
              <a:cs typeface="Times New Roman" panose="02020603050405020304" pitchFamily="18" charset="0"/>
            </a:endParaRPr>
          </a:p>
        </p:txBody>
      </p:sp>
      <p:sp>
        <p:nvSpPr>
          <p:cNvPr id="5"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Vision and framework</a:t>
            </a:r>
            <a:endParaRPr lang="en-GB" dirty="0">
              <a:solidFill>
                <a:srgbClr val="660066"/>
              </a:solidFill>
              <a:latin typeface="Gill Sans" pitchFamily="34" charset="0"/>
            </a:endParaRPr>
          </a:p>
        </p:txBody>
      </p:sp>
    </p:spTree>
    <p:extLst>
      <p:ext uri="{BB962C8B-B14F-4D97-AF65-F5344CB8AC3E}">
        <p14:creationId xmlns:p14="http://schemas.microsoft.com/office/powerpoint/2010/main" val="2438569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2568" t="68812" r="6491"/>
          <a:stretch/>
        </p:blipFill>
        <p:spPr>
          <a:xfrm>
            <a:off x="452500" y="4163595"/>
            <a:ext cx="8695768" cy="2107445"/>
          </a:xfrm>
        </p:spPr>
      </p:pic>
      <p:sp>
        <p:nvSpPr>
          <p:cNvPr id="5" name="Rectangle 1"/>
          <p:cNvSpPr>
            <a:spLocks noChangeArrowheads="1"/>
          </p:cNvSpPr>
          <p:nvPr/>
        </p:nvSpPr>
        <p:spPr bwMode="auto">
          <a:xfrm>
            <a:off x="200472" y="288908"/>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Technology Mechanism</a:t>
            </a:r>
            <a:endParaRPr lang="en-GB" dirty="0">
              <a:solidFill>
                <a:srgbClr val="660066"/>
              </a:solidFill>
              <a:latin typeface="Gill Sans" pitchFamily="34" charset="0"/>
            </a:endParaRPr>
          </a:p>
        </p:txBody>
      </p:sp>
      <p:sp>
        <p:nvSpPr>
          <p:cNvPr id="7" name="TextBox 6"/>
          <p:cNvSpPr txBox="1"/>
          <p:nvPr/>
        </p:nvSpPr>
        <p:spPr>
          <a:xfrm>
            <a:off x="6825208" y="6271040"/>
            <a:ext cx="2412268" cy="276999"/>
          </a:xfrm>
          <a:prstGeom prst="rect">
            <a:avLst/>
          </a:prstGeom>
          <a:noFill/>
        </p:spPr>
        <p:txBody>
          <a:bodyPr wrap="square" rtlCol="0">
            <a:spAutoFit/>
          </a:bodyPr>
          <a:lstStyle/>
          <a:p>
            <a:r>
              <a:rPr lang="en-GB" sz="1200" dirty="0" smtClean="0">
                <a:latin typeface="Gill Sans"/>
              </a:rPr>
              <a:t>Image source: UNFCCC, 2016</a:t>
            </a:r>
            <a:endParaRPr lang="en-GB" sz="1200" dirty="0">
              <a:latin typeface="Gill Sans"/>
            </a:endParaRPr>
          </a:p>
        </p:txBody>
      </p:sp>
      <p:sp>
        <p:nvSpPr>
          <p:cNvPr id="2" name="Rectangle 1"/>
          <p:cNvSpPr/>
          <p:nvPr/>
        </p:nvSpPr>
        <p:spPr>
          <a:xfrm>
            <a:off x="-180738" y="1051863"/>
            <a:ext cx="8806146" cy="2816156"/>
          </a:xfrm>
          <a:prstGeom prst="rect">
            <a:avLst/>
          </a:prstGeom>
        </p:spPr>
        <p:txBody>
          <a:bodyPr wrap="square">
            <a:spAutoFit/>
          </a:bodyPr>
          <a:lstStyle/>
          <a:p>
            <a:pPr lvl="1">
              <a:lnSpc>
                <a:spcPct val="150000"/>
              </a:lnSpc>
              <a:spcAft>
                <a:spcPts val="0"/>
              </a:spcAft>
            </a:pPr>
            <a:r>
              <a:rPr lang="en-GB" sz="2200" dirty="0">
                <a:latin typeface="Gill Sans"/>
                <a:ea typeface="Calibri" panose="020F0502020204030204" pitchFamily="34" charset="0"/>
                <a:cs typeface="Times New Roman" panose="02020603050405020304" pitchFamily="18" charset="0"/>
              </a:rPr>
              <a:t>Paris Agreement</a:t>
            </a:r>
          </a:p>
          <a:p>
            <a:pPr marL="742950" lvl="1" indent="-285750">
              <a:spcAft>
                <a:spcPts val="0"/>
              </a:spcAft>
              <a:buFont typeface="Arial" panose="020B0604020202020204" pitchFamily="34" charset="0"/>
              <a:buChar char="•"/>
            </a:pPr>
            <a:r>
              <a:rPr lang="en-GB" sz="1800" dirty="0">
                <a:latin typeface="Gill Sans"/>
                <a:ea typeface="Calibri" panose="020F0502020204030204" pitchFamily="34" charset="0"/>
                <a:cs typeface="Times New Roman" panose="02020603050405020304" pitchFamily="18" charset="0"/>
              </a:rPr>
              <a:t>Article </a:t>
            </a:r>
            <a:r>
              <a:rPr lang="en-GB" sz="1800" dirty="0" smtClean="0">
                <a:latin typeface="Gill Sans"/>
                <a:ea typeface="Calibri" panose="020F0502020204030204" pitchFamily="34" charset="0"/>
                <a:cs typeface="Times New Roman" panose="02020603050405020304" pitchFamily="18" charset="0"/>
              </a:rPr>
              <a:t>10.3 – “The </a:t>
            </a:r>
            <a:r>
              <a:rPr lang="en-GB" sz="1800" b="1" dirty="0">
                <a:latin typeface="Gill Sans"/>
                <a:ea typeface="Calibri" panose="020F0502020204030204" pitchFamily="34" charset="0"/>
                <a:cs typeface="Times New Roman" panose="02020603050405020304" pitchFamily="18" charset="0"/>
              </a:rPr>
              <a:t>Technology Mechanism </a:t>
            </a:r>
            <a:r>
              <a:rPr lang="en-GB" sz="1800" dirty="0">
                <a:latin typeface="Gill Sans"/>
                <a:ea typeface="Calibri" panose="020F0502020204030204" pitchFamily="34" charset="0"/>
                <a:cs typeface="Times New Roman" panose="02020603050405020304" pitchFamily="18" charset="0"/>
              </a:rPr>
              <a:t>established under the Convention shall serve this Agreement</a:t>
            </a:r>
            <a:r>
              <a:rPr lang="en-GB" sz="1800" dirty="0" smtClean="0">
                <a:latin typeface="Gill Sans"/>
                <a:ea typeface="Calibri" panose="020F0502020204030204" pitchFamily="34" charset="0"/>
                <a:cs typeface="Times New Roman" panose="02020603050405020304" pitchFamily="18" charset="0"/>
              </a:rPr>
              <a:t>.”</a:t>
            </a:r>
          </a:p>
          <a:p>
            <a:pPr lvl="1">
              <a:spcAft>
                <a:spcPts val="0"/>
              </a:spcAft>
            </a:pPr>
            <a:endParaRPr lang="en-GB" sz="1400" dirty="0">
              <a:latin typeface="Gill Sans"/>
              <a:ea typeface="Calibri" panose="020F0502020204030204" pitchFamily="34" charset="0"/>
              <a:cs typeface="Times New Roman" panose="02020603050405020304" pitchFamily="18" charset="0"/>
            </a:endParaRPr>
          </a:p>
          <a:p>
            <a:pPr lvl="1">
              <a:spcAft>
                <a:spcPts val="0"/>
              </a:spcAft>
            </a:pPr>
            <a:r>
              <a:rPr lang="en-GB" sz="2200" dirty="0" smtClean="0">
                <a:latin typeface="Gill Sans"/>
                <a:ea typeface="Calibri" panose="020F0502020204030204" pitchFamily="34" charset="0"/>
                <a:cs typeface="Times New Roman" panose="02020603050405020304" pitchFamily="18" charset="0"/>
              </a:rPr>
              <a:t>Issues to Consider</a:t>
            </a:r>
          </a:p>
          <a:p>
            <a:pPr marL="800100" lvl="1" indent="-342900">
              <a:spcAft>
                <a:spcPts val="0"/>
              </a:spcAft>
              <a:buFont typeface="Arial" panose="020B0604020202020204" pitchFamily="34" charset="0"/>
              <a:buChar char="•"/>
            </a:pPr>
            <a:r>
              <a:rPr lang="en-GB" sz="1800" dirty="0" smtClean="0">
                <a:latin typeface="Gill Sans"/>
                <a:ea typeface="Calibri" panose="020F0502020204030204" pitchFamily="34" charset="0"/>
                <a:cs typeface="Times New Roman" panose="02020603050405020304" pitchFamily="18" charset="0"/>
              </a:rPr>
              <a:t>How can the current actions of the Technology Mechanism be improved?</a:t>
            </a:r>
          </a:p>
          <a:p>
            <a:pPr marL="800100" lvl="1" indent="-342900">
              <a:spcAft>
                <a:spcPts val="0"/>
              </a:spcAft>
              <a:buFont typeface="Arial" panose="020B0604020202020204" pitchFamily="34" charset="0"/>
              <a:buChar char="•"/>
            </a:pPr>
            <a:r>
              <a:rPr lang="en-GB" sz="1800" dirty="0" smtClean="0">
                <a:latin typeface="Gill Sans"/>
                <a:ea typeface="Calibri" panose="020F0502020204030204" pitchFamily="34" charset="0"/>
                <a:cs typeface="Times New Roman" panose="02020603050405020304" pitchFamily="18" charset="0"/>
              </a:rPr>
              <a:t>How can the Technology Mechanism best work to implement the outcomes of the TNAs and TAPs?</a:t>
            </a:r>
          </a:p>
          <a:p>
            <a:pPr marL="800100" lvl="1" indent="-342900">
              <a:spcAft>
                <a:spcPts val="0"/>
              </a:spcAft>
              <a:buFont typeface="Arial" panose="020B0604020202020204" pitchFamily="34" charset="0"/>
              <a:buChar char="•"/>
            </a:pPr>
            <a:r>
              <a:rPr lang="en-GB" sz="1800" dirty="0" smtClean="0">
                <a:latin typeface="Gill Sans"/>
                <a:ea typeface="Calibri" panose="020F0502020204030204" pitchFamily="34" charset="0"/>
                <a:cs typeface="Times New Roman" panose="02020603050405020304" pitchFamily="18" charset="0"/>
              </a:rPr>
              <a:t>How to can the TEC and CTCN best coordinate to improve implementation?</a:t>
            </a:r>
          </a:p>
        </p:txBody>
      </p:sp>
    </p:spTree>
    <p:extLst>
      <p:ext uri="{BB962C8B-B14F-4D97-AF65-F5344CB8AC3E}">
        <p14:creationId xmlns:p14="http://schemas.microsoft.com/office/powerpoint/2010/main" val="3629702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72" y="872716"/>
            <a:ext cx="8676964" cy="4752528"/>
          </a:xfrm>
        </p:spPr>
        <p:txBody>
          <a:bodyPr/>
          <a:lstStyle/>
          <a:p>
            <a:pPr marL="457200" lvl="1" indent="0" eaLnBrk="1" hangingPunct="1">
              <a:lnSpc>
                <a:spcPct val="150000"/>
              </a:lnSpc>
              <a:spcBef>
                <a:spcPct val="0"/>
              </a:spcBef>
              <a:spcAft>
                <a:spcPts val="0"/>
              </a:spcAft>
              <a:buNone/>
            </a:pPr>
            <a:r>
              <a:rPr lang="en-GB" sz="2200" kern="1200" dirty="0">
                <a:solidFill>
                  <a:srgbClr val="000000"/>
                </a:solidFill>
                <a:latin typeface="Gill Sans"/>
                <a:ea typeface="Calibri" panose="020F0502020204030204" pitchFamily="34" charset="0"/>
                <a:cs typeface="Times New Roman" panose="02020603050405020304" pitchFamily="18" charset="0"/>
              </a:rPr>
              <a:t>Paris Agreement</a:t>
            </a:r>
          </a:p>
          <a:p>
            <a:pPr lvl="1" eaLnBrk="1" hangingPunct="1">
              <a:spcBef>
                <a:spcPct val="0"/>
              </a:spcBef>
              <a:spcAft>
                <a:spcPts val="0"/>
              </a:spcAft>
              <a:buFont typeface="Arial" panose="020B0604020202020204" pitchFamily="34" charset="0"/>
              <a:buChar char="•"/>
            </a:pPr>
            <a:r>
              <a:rPr lang="en-GB" sz="1800" kern="1200" dirty="0">
                <a:solidFill>
                  <a:srgbClr val="000000"/>
                </a:solidFill>
                <a:latin typeface="Gill Sans"/>
                <a:ea typeface="Calibri" panose="020F0502020204030204" pitchFamily="34" charset="0"/>
                <a:cs typeface="Times New Roman" panose="02020603050405020304" pitchFamily="18" charset="0"/>
              </a:rPr>
              <a:t>Article 10.6 – “</a:t>
            </a:r>
            <a:r>
              <a:rPr lang="en-GB" sz="1800" b="1" kern="1200" dirty="0">
                <a:solidFill>
                  <a:srgbClr val="000000"/>
                </a:solidFill>
                <a:latin typeface="Gill Sans"/>
                <a:ea typeface="Calibri" panose="020F0502020204030204" pitchFamily="34" charset="0"/>
                <a:cs typeface="Times New Roman" panose="02020603050405020304" pitchFamily="18" charset="0"/>
              </a:rPr>
              <a:t>Support</a:t>
            </a:r>
            <a:r>
              <a:rPr lang="en-GB" sz="1800" kern="1200" dirty="0">
                <a:solidFill>
                  <a:srgbClr val="000000"/>
                </a:solidFill>
                <a:latin typeface="Gill Sans"/>
                <a:ea typeface="Calibri" panose="020F0502020204030204" pitchFamily="34" charset="0"/>
                <a:cs typeface="Times New Roman" panose="02020603050405020304" pitchFamily="18" charset="0"/>
              </a:rPr>
              <a:t>, including</a:t>
            </a:r>
            <a:r>
              <a:rPr lang="en-GB" sz="1800" b="1" kern="1200" dirty="0">
                <a:solidFill>
                  <a:srgbClr val="000000"/>
                </a:solidFill>
                <a:latin typeface="Gill Sans"/>
                <a:ea typeface="Calibri" panose="020F0502020204030204" pitchFamily="34" charset="0"/>
                <a:cs typeface="Times New Roman" panose="02020603050405020304" pitchFamily="18" charset="0"/>
              </a:rPr>
              <a:t> financial support</a:t>
            </a:r>
            <a:r>
              <a:rPr lang="en-GB" sz="1800" kern="1200" dirty="0">
                <a:solidFill>
                  <a:srgbClr val="000000"/>
                </a:solidFill>
                <a:latin typeface="Gill Sans"/>
                <a:ea typeface="Calibri" panose="020F0502020204030204" pitchFamily="34" charset="0"/>
                <a:cs typeface="Times New Roman" panose="02020603050405020304" pitchFamily="18" charset="0"/>
              </a:rPr>
              <a:t>, shall be provided to developing country Parties for the implementation of this Article, including for strengthening cooperative action on technology development and transfer at different stages of the technology cycle, with a view to achieving a balance between support for mitigation and adaptation. The global stocktake referred to in Article 14 shall take into account available information on efforts related to support on technology development and transfer for developing country Parties</a:t>
            </a:r>
            <a:r>
              <a:rPr lang="en-GB" sz="1800" kern="1200" dirty="0" smtClean="0">
                <a:solidFill>
                  <a:srgbClr val="000000"/>
                </a:solidFill>
                <a:latin typeface="Gill Sans"/>
                <a:ea typeface="Calibri" panose="020F0502020204030204" pitchFamily="34" charset="0"/>
                <a:cs typeface="Times New Roman" panose="02020603050405020304" pitchFamily="18" charset="0"/>
              </a:rPr>
              <a:t>.”</a:t>
            </a:r>
          </a:p>
          <a:p>
            <a:pPr lvl="1" eaLnBrk="1" hangingPunct="1">
              <a:spcBef>
                <a:spcPct val="0"/>
              </a:spcBef>
              <a:spcAft>
                <a:spcPts val="0"/>
              </a:spcAft>
              <a:buFont typeface="Arial" panose="020B0604020202020204" pitchFamily="34" charset="0"/>
              <a:buChar char="•"/>
            </a:pPr>
            <a:r>
              <a:rPr lang="en-GB" sz="1800" dirty="0">
                <a:latin typeface="Gill Sans"/>
              </a:rPr>
              <a:t>Decision paragraphs 66 and 69 call for a periodic assessment of the effectiveness and adequacy of support to the Technology Mechanism.</a:t>
            </a:r>
          </a:p>
          <a:p>
            <a:pPr marL="457200" lvl="1" indent="0" eaLnBrk="1" hangingPunct="1">
              <a:spcBef>
                <a:spcPct val="0"/>
              </a:spcBef>
              <a:spcAft>
                <a:spcPts val="0"/>
              </a:spcAft>
              <a:buNone/>
            </a:pPr>
            <a:endParaRPr lang="en-GB" sz="2200" kern="1200" dirty="0" smtClean="0">
              <a:solidFill>
                <a:srgbClr val="000000"/>
              </a:solidFill>
              <a:latin typeface="Gill Sans"/>
              <a:ea typeface="Calibri" panose="020F0502020204030204" pitchFamily="34" charset="0"/>
              <a:cs typeface="Times New Roman" panose="02020603050405020304" pitchFamily="18" charset="0"/>
            </a:endParaRPr>
          </a:p>
          <a:p>
            <a:pPr marL="457200" lvl="1" indent="0" eaLnBrk="1" hangingPunct="1">
              <a:spcBef>
                <a:spcPct val="0"/>
              </a:spcBef>
              <a:spcAft>
                <a:spcPts val="0"/>
              </a:spcAft>
              <a:buNone/>
            </a:pPr>
            <a:r>
              <a:rPr lang="en-GB" sz="2200" kern="1200" dirty="0" smtClean="0">
                <a:solidFill>
                  <a:srgbClr val="000000"/>
                </a:solidFill>
                <a:latin typeface="Gill Sans"/>
                <a:ea typeface="Calibri" panose="020F0502020204030204" pitchFamily="34" charset="0"/>
                <a:cs typeface="Times New Roman" panose="02020603050405020304" pitchFamily="18" charset="0"/>
              </a:rPr>
              <a:t>Issues to consider</a:t>
            </a:r>
          </a:p>
          <a:p>
            <a:pPr lvl="1" eaLnBrk="1" hangingPunct="1">
              <a:spcBef>
                <a:spcPct val="0"/>
              </a:spcBef>
              <a:spcAft>
                <a:spcPts val="0"/>
              </a:spcAft>
              <a:buFont typeface="Arial" panose="020B0604020202020204" pitchFamily="34" charset="0"/>
              <a:buChar char="•"/>
            </a:pPr>
            <a:r>
              <a:rPr lang="en-GB" sz="1800" dirty="0" smtClean="0">
                <a:latin typeface="Gill Sans"/>
              </a:rPr>
              <a:t>What information is needed to periodically assess the </a:t>
            </a:r>
            <a:r>
              <a:rPr lang="en-GB" sz="1800" dirty="0">
                <a:latin typeface="Gill Sans"/>
              </a:rPr>
              <a:t>effectiveness and adequacy of support to the Technology </a:t>
            </a:r>
            <a:r>
              <a:rPr lang="en-GB" sz="1800" dirty="0" smtClean="0">
                <a:latin typeface="Gill Sans"/>
              </a:rPr>
              <a:t>Mechanism</a:t>
            </a:r>
            <a:r>
              <a:rPr lang="en-GB" sz="1800" dirty="0">
                <a:latin typeface="Gill Sans"/>
              </a:rPr>
              <a:t>?</a:t>
            </a:r>
          </a:p>
          <a:p>
            <a:pPr lvl="1" eaLnBrk="1" hangingPunct="1">
              <a:spcBef>
                <a:spcPct val="0"/>
              </a:spcBef>
              <a:spcAft>
                <a:spcPts val="0"/>
              </a:spcAft>
              <a:buFont typeface="Arial" panose="020B0604020202020204" pitchFamily="34" charset="0"/>
              <a:buChar char="•"/>
            </a:pPr>
            <a:r>
              <a:rPr lang="en-GB" sz="1800" dirty="0" smtClean="0">
                <a:latin typeface="Gill Sans"/>
                <a:ea typeface="Calibri" panose="020F0502020204030204" pitchFamily="34" charset="0"/>
                <a:cs typeface="Times New Roman" panose="02020603050405020304" pitchFamily="18" charset="0"/>
              </a:rPr>
              <a:t>In the short term, how </a:t>
            </a:r>
            <a:r>
              <a:rPr lang="en-GB" sz="1800" dirty="0">
                <a:latin typeface="Gill Sans"/>
                <a:ea typeface="Calibri" panose="020F0502020204030204" pitchFamily="34" charset="0"/>
                <a:cs typeface="Times New Roman" panose="02020603050405020304" pitchFamily="18" charset="0"/>
              </a:rPr>
              <a:t>can we initiate and encourage links between the Technology Mechanism and the Financial Mechanism</a:t>
            </a:r>
            <a:r>
              <a:rPr lang="en-GB" sz="1800" dirty="0" smtClean="0">
                <a:latin typeface="Gill Sans"/>
                <a:ea typeface="Calibri" panose="020F0502020204030204" pitchFamily="34" charset="0"/>
                <a:cs typeface="Times New Roman" panose="02020603050405020304" pitchFamily="18" charset="0"/>
              </a:rPr>
              <a:t>?</a:t>
            </a:r>
          </a:p>
          <a:p>
            <a:pPr lvl="1" eaLnBrk="1" hangingPunct="1">
              <a:spcBef>
                <a:spcPct val="0"/>
              </a:spcBef>
              <a:spcAft>
                <a:spcPts val="0"/>
              </a:spcAft>
              <a:buFont typeface="Arial" panose="020B0604020202020204" pitchFamily="34" charset="0"/>
              <a:buChar char="•"/>
            </a:pPr>
            <a:r>
              <a:rPr lang="en-GB" sz="1800" dirty="0" smtClean="0">
                <a:latin typeface="Gill Sans"/>
              </a:rPr>
              <a:t>In the long term, where </a:t>
            </a:r>
            <a:r>
              <a:rPr lang="en-GB" sz="1800" dirty="0">
                <a:latin typeface="Gill Sans"/>
              </a:rPr>
              <a:t>shall the specified financial support come from and flow through (e.g. the GCF, the LDCF, etc.)? </a:t>
            </a:r>
          </a:p>
          <a:p>
            <a:pPr lvl="1" eaLnBrk="1" hangingPunct="1">
              <a:spcBef>
                <a:spcPct val="0"/>
              </a:spcBef>
              <a:spcAft>
                <a:spcPts val="0"/>
              </a:spcAft>
              <a:buFont typeface="Arial" panose="020B0604020202020204" pitchFamily="34" charset="0"/>
              <a:buChar char="•"/>
            </a:pPr>
            <a:endParaRPr lang="en-GB" sz="1800" dirty="0">
              <a:latin typeface="Gill Sans"/>
              <a:ea typeface="Calibri" panose="020F0502020204030204" pitchFamily="34" charset="0"/>
              <a:cs typeface="Times New Roman" panose="02020603050405020304" pitchFamily="18" charset="0"/>
            </a:endParaRPr>
          </a:p>
        </p:txBody>
      </p:sp>
      <p:sp>
        <p:nvSpPr>
          <p:cNvPr id="5"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Funding for implementation</a:t>
            </a:r>
            <a:endParaRPr lang="en-GB" dirty="0">
              <a:solidFill>
                <a:srgbClr val="660066"/>
              </a:solidFill>
              <a:latin typeface="Gill Sans" pitchFamily="34" charset="0"/>
            </a:endParaRPr>
          </a:p>
        </p:txBody>
      </p:sp>
    </p:spTree>
    <p:extLst>
      <p:ext uri="{BB962C8B-B14F-4D97-AF65-F5344CB8AC3E}">
        <p14:creationId xmlns:p14="http://schemas.microsoft.com/office/powerpoint/2010/main" val="2132732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5925" y="1133364"/>
            <a:ext cx="8316924" cy="5724636"/>
          </a:xfrm>
        </p:spPr>
        <p:txBody>
          <a:bodyPr/>
          <a:lstStyle/>
          <a:p>
            <a:pPr marL="0" lvl="0" indent="0">
              <a:buNone/>
            </a:pPr>
            <a:r>
              <a:rPr lang="en-GB" sz="2200" b="1" dirty="0" smtClean="0">
                <a:latin typeface="Gill Sans"/>
                <a:ea typeface="Calibri" panose="020F0502020204030204" pitchFamily="34" charset="0"/>
                <a:cs typeface="Times New Roman" panose="02020603050405020304" pitchFamily="18" charset="0"/>
              </a:rPr>
              <a:t>COP 22, Marrakech, November </a:t>
            </a:r>
            <a:r>
              <a:rPr lang="en-GB" sz="2200" b="1" dirty="0" smtClean="0">
                <a:latin typeface="Gill Sans"/>
                <a:ea typeface="Calibri" panose="020F0502020204030204" pitchFamily="34" charset="0"/>
                <a:cs typeface="Times New Roman" panose="02020603050405020304" pitchFamily="18" charset="0"/>
              </a:rPr>
              <a:t>2016</a:t>
            </a:r>
            <a:endParaRPr lang="en-GB" sz="2200" b="1" dirty="0">
              <a:latin typeface="Gill Sans"/>
              <a:ea typeface="Calibri" panose="020F0502020204030204" pitchFamily="34" charset="0"/>
              <a:cs typeface="Times New Roman" panose="02020603050405020304" pitchFamily="18" charset="0"/>
            </a:endParaRPr>
          </a:p>
          <a:p>
            <a:r>
              <a:rPr lang="en-GB" sz="2000" dirty="0">
                <a:latin typeface="Gill Sans"/>
              </a:rPr>
              <a:t>SBSTA </a:t>
            </a:r>
            <a:r>
              <a:rPr lang="en-GB" sz="2000" dirty="0" smtClean="0">
                <a:latin typeface="Gill Sans"/>
              </a:rPr>
              <a:t>to </a:t>
            </a:r>
            <a:r>
              <a:rPr lang="en-GB" sz="2000" dirty="0">
                <a:latin typeface="Gill Sans"/>
              </a:rPr>
              <a:t>elaborate the technology framework established in </a:t>
            </a:r>
            <a:r>
              <a:rPr lang="en-GB" sz="2000" dirty="0" smtClean="0">
                <a:latin typeface="Gill Sans"/>
              </a:rPr>
              <a:t>the Paris </a:t>
            </a:r>
            <a:r>
              <a:rPr lang="en-GB" sz="2000" dirty="0" smtClean="0">
                <a:latin typeface="Gill Sans"/>
              </a:rPr>
              <a:t>Agreement. </a:t>
            </a:r>
            <a:r>
              <a:rPr lang="en-GB" sz="2000" dirty="0" smtClean="0">
                <a:latin typeface="Gill Sans"/>
              </a:rPr>
              <a:t>This </a:t>
            </a:r>
            <a:r>
              <a:rPr lang="en-GB" sz="2000" dirty="0">
                <a:latin typeface="Gill Sans"/>
              </a:rPr>
              <a:t>process </a:t>
            </a:r>
            <a:r>
              <a:rPr lang="en-GB" sz="2000" dirty="0" smtClean="0">
                <a:latin typeface="Gill Sans"/>
              </a:rPr>
              <a:t>will make </a:t>
            </a:r>
            <a:r>
              <a:rPr lang="en-GB" sz="2000" dirty="0">
                <a:latin typeface="Gill Sans"/>
              </a:rPr>
              <a:t>recommendations </a:t>
            </a:r>
            <a:r>
              <a:rPr lang="en-GB" sz="2000" dirty="0" smtClean="0">
                <a:latin typeface="Gill Sans"/>
              </a:rPr>
              <a:t>for </a:t>
            </a:r>
            <a:r>
              <a:rPr lang="en-GB" sz="2000" dirty="0">
                <a:latin typeface="Gill Sans"/>
              </a:rPr>
              <a:t>consideration and adoption at the CMA's first meeting. </a:t>
            </a:r>
            <a:endParaRPr lang="en-GB" sz="2000" dirty="0" smtClean="0">
              <a:latin typeface="Gill Sans"/>
            </a:endParaRPr>
          </a:p>
          <a:p>
            <a:r>
              <a:rPr lang="en-GB" sz="2000" dirty="0" smtClean="0">
                <a:latin typeface="Gill Sans"/>
              </a:rPr>
              <a:t>SBI </a:t>
            </a:r>
            <a:r>
              <a:rPr lang="en-GB" sz="2000" dirty="0">
                <a:latin typeface="Gill Sans"/>
              </a:rPr>
              <a:t>to </a:t>
            </a:r>
            <a:r>
              <a:rPr lang="en-GB" sz="2000" dirty="0" smtClean="0">
                <a:latin typeface="Gill Sans"/>
              </a:rPr>
              <a:t>elaboration modalities </a:t>
            </a:r>
            <a:r>
              <a:rPr lang="en-GB" sz="2000" dirty="0">
                <a:latin typeface="Gill Sans"/>
              </a:rPr>
              <a:t>for the periodic assessment of the effectiveness and adequacy of support to the Technology Mechanism. </a:t>
            </a:r>
            <a:endParaRPr lang="en-GB" sz="2000" dirty="0" smtClean="0">
              <a:latin typeface="Gill Sans"/>
            </a:endParaRPr>
          </a:p>
          <a:p>
            <a:r>
              <a:rPr lang="en-GB" sz="2000" dirty="0" smtClean="0">
                <a:latin typeface="Gill Sans"/>
              </a:rPr>
              <a:t>Standing agenda items: </a:t>
            </a:r>
            <a:endParaRPr lang="en-GB" sz="2000" dirty="0">
              <a:latin typeface="Gill Sans"/>
            </a:endParaRPr>
          </a:p>
          <a:p>
            <a:pPr lvl="1"/>
            <a:r>
              <a:rPr lang="en-GB" sz="2000" dirty="0">
                <a:latin typeface="Gill Sans"/>
              </a:rPr>
              <a:t>J</a:t>
            </a:r>
            <a:r>
              <a:rPr lang="en-GB" sz="2000" dirty="0" smtClean="0">
                <a:latin typeface="Gill Sans"/>
              </a:rPr>
              <a:t>oint annual report of the TEC and the CTCN</a:t>
            </a:r>
          </a:p>
          <a:p>
            <a:pPr lvl="1"/>
            <a:r>
              <a:rPr lang="en-GB" sz="2000" dirty="0" smtClean="0">
                <a:latin typeface="Gill Sans"/>
              </a:rPr>
              <a:t>Poznan strategic programme on technology transfer</a:t>
            </a:r>
          </a:p>
          <a:p>
            <a:pPr lvl="1"/>
            <a:r>
              <a:rPr lang="en-GB" sz="2000" dirty="0" smtClean="0">
                <a:latin typeface="Gill Sans"/>
              </a:rPr>
              <a:t>Linkages between the Technology Mechanism and the Financial Mechanism</a:t>
            </a:r>
            <a:endParaRPr lang="en-GB" sz="2000" dirty="0" smtClean="0">
              <a:latin typeface="Gill Sans"/>
            </a:endParaRPr>
          </a:p>
          <a:p>
            <a:pPr marL="0" indent="0">
              <a:buNone/>
            </a:pPr>
            <a:endParaRPr lang="en-GB" sz="1100" i="1" dirty="0">
              <a:latin typeface="Gill Sans"/>
            </a:endParaRPr>
          </a:p>
          <a:p>
            <a:pPr marL="0" indent="0">
              <a:buNone/>
            </a:pPr>
            <a:r>
              <a:rPr lang="en-GB" sz="2000" dirty="0" smtClean="0">
                <a:latin typeface="Gill Sans"/>
                <a:ea typeface="Calibri" panose="020F0502020204030204" pitchFamily="34" charset="0"/>
                <a:cs typeface="Times New Roman" panose="02020603050405020304" pitchFamily="18" charset="0"/>
              </a:rPr>
              <a:t>The TEC meets independently of the UNFCCC sessions. </a:t>
            </a:r>
            <a:r>
              <a:rPr lang="en-GB" sz="2000" dirty="0">
                <a:latin typeface="Gill Sans"/>
                <a:ea typeface="Calibri" panose="020F0502020204030204" pitchFamily="34" charset="0"/>
                <a:cs typeface="Times New Roman" panose="02020603050405020304" pitchFamily="18" charset="0"/>
              </a:rPr>
              <a:t>T</a:t>
            </a:r>
            <a:r>
              <a:rPr lang="en-GB" sz="2000" dirty="0" smtClean="0">
                <a:latin typeface="Gill Sans"/>
                <a:ea typeface="Calibri" panose="020F0502020204030204" pitchFamily="34" charset="0"/>
                <a:cs typeface="Times New Roman" panose="02020603050405020304" pitchFamily="18" charset="0"/>
              </a:rPr>
              <a:t>heir </a:t>
            </a:r>
            <a:r>
              <a:rPr lang="en-GB" sz="2000" dirty="0" smtClean="0">
                <a:latin typeface="Gill Sans"/>
                <a:ea typeface="Calibri" panose="020F0502020204030204" pitchFamily="34" charset="0"/>
                <a:cs typeface="Times New Roman" panose="02020603050405020304" pitchFamily="18" charset="0"/>
              </a:rPr>
              <a:t>ne</a:t>
            </a:r>
            <a:r>
              <a:rPr lang="en-GB" sz="2000" dirty="0">
                <a:latin typeface="Gill Sans"/>
                <a:ea typeface="Calibri" panose="020F0502020204030204" pitchFamily="34" charset="0"/>
                <a:cs typeface="Times New Roman" panose="02020603050405020304" pitchFamily="18" charset="0"/>
              </a:rPr>
              <a:t>x</a:t>
            </a:r>
            <a:r>
              <a:rPr lang="en-GB" sz="2000" dirty="0" smtClean="0">
                <a:latin typeface="Gill Sans"/>
                <a:ea typeface="Calibri" panose="020F0502020204030204" pitchFamily="34" charset="0"/>
                <a:cs typeface="Times New Roman" panose="02020603050405020304" pitchFamily="18" charset="0"/>
              </a:rPr>
              <a:t>t </a:t>
            </a:r>
            <a:r>
              <a:rPr lang="en-GB" sz="2000" dirty="0" smtClean="0">
                <a:latin typeface="Gill Sans"/>
                <a:ea typeface="Calibri" panose="020F0502020204030204" pitchFamily="34" charset="0"/>
                <a:cs typeface="Times New Roman" panose="02020603050405020304" pitchFamily="18" charset="0"/>
              </a:rPr>
              <a:t>meeting </a:t>
            </a:r>
            <a:r>
              <a:rPr lang="en-GB" sz="2000" dirty="0" smtClean="0">
                <a:latin typeface="Gill Sans"/>
                <a:ea typeface="Calibri" panose="020F0502020204030204" pitchFamily="34" charset="0"/>
                <a:cs typeface="Times New Roman" panose="02020603050405020304" pitchFamily="18" charset="0"/>
              </a:rPr>
              <a:t>will be </a:t>
            </a:r>
            <a:r>
              <a:rPr lang="en-GB" sz="2000" dirty="0" smtClean="0">
                <a:latin typeface="Gill Sans"/>
                <a:ea typeface="Calibri" panose="020F0502020204030204" pitchFamily="34" charset="0"/>
                <a:cs typeface="Times New Roman" panose="02020603050405020304" pitchFamily="18" charset="0"/>
              </a:rPr>
              <a:t>held </a:t>
            </a:r>
            <a:r>
              <a:rPr lang="en-GB" sz="2000" dirty="0" smtClean="0">
                <a:latin typeface="Gill Sans"/>
                <a:ea typeface="Calibri" panose="020F0502020204030204" pitchFamily="34" charset="0"/>
                <a:cs typeface="Times New Roman" panose="02020603050405020304" pitchFamily="18" charset="0"/>
              </a:rPr>
              <a:t>6 </a:t>
            </a:r>
            <a:r>
              <a:rPr lang="en-GB" sz="2000" dirty="0" smtClean="0">
                <a:latin typeface="Gill Sans"/>
                <a:ea typeface="Calibri" panose="020F0502020204030204" pitchFamily="34" charset="0"/>
                <a:cs typeface="Times New Roman" panose="02020603050405020304" pitchFamily="18" charset="0"/>
              </a:rPr>
              <a:t>- </a:t>
            </a:r>
            <a:r>
              <a:rPr lang="en-GB" sz="2000" dirty="0" smtClean="0">
                <a:latin typeface="Gill Sans"/>
                <a:ea typeface="Calibri" panose="020F0502020204030204" pitchFamily="34" charset="0"/>
                <a:cs typeface="Times New Roman" panose="02020603050405020304" pitchFamily="18" charset="0"/>
              </a:rPr>
              <a:t>9 September.  The </a:t>
            </a:r>
            <a:r>
              <a:rPr lang="en-GB" sz="2000" dirty="0">
                <a:latin typeface="Gill Sans"/>
                <a:ea typeface="Calibri" panose="020F0502020204030204" pitchFamily="34" charset="0"/>
                <a:cs typeface="Times New Roman" panose="02020603050405020304" pitchFamily="18" charset="0"/>
              </a:rPr>
              <a:t>Advisory Board of the </a:t>
            </a:r>
            <a:r>
              <a:rPr lang="en-GB" sz="2000" dirty="0" smtClean="0">
                <a:latin typeface="Gill Sans"/>
                <a:ea typeface="Calibri" panose="020F0502020204030204" pitchFamily="34" charset="0"/>
                <a:cs typeface="Times New Roman" panose="02020603050405020304" pitchFamily="18" charset="0"/>
              </a:rPr>
              <a:t>CTCN will </a:t>
            </a:r>
            <a:r>
              <a:rPr lang="en-GB" sz="2000" dirty="0" smtClean="0">
                <a:latin typeface="Gill Sans"/>
                <a:ea typeface="Calibri" panose="020F0502020204030204" pitchFamily="34" charset="0"/>
                <a:cs typeface="Times New Roman" panose="02020603050405020304" pitchFamily="18" charset="0"/>
              </a:rPr>
              <a:t>likely also meet in September. </a:t>
            </a:r>
            <a:r>
              <a:rPr lang="en-GB" sz="2000" dirty="0">
                <a:latin typeface="Gill Sans"/>
                <a:ea typeface="Calibri" panose="020F0502020204030204" pitchFamily="34" charset="0"/>
                <a:cs typeface="Times New Roman" panose="02020603050405020304" pitchFamily="18" charset="0"/>
              </a:rPr>
              <a:t>More info is available on </a:t>
            </a:r>
            <a:r>
              <a:rPr lang="en-GB" sz="2000" dirty="0">
                <a:solidFill>
                  <a:schemeClr val="tx2">
                    <a:lumMod val="75000"/>
                    <a:lumOff val="25000"/>
                  </a:schemeClr>
                </a:solidFill>
                <a:latin typeface="Gill Sans"/>
                <a:ea typeface="Calibri" panose="020F0502020204030204" pitchFamily="34" charset="0"/>
                <a:cs typeface="Times New Roman" panose="02020603050405020304" pitchFamily="18" charset="0"/>
                <a:hlinkClick r:id="rId3"/>
              </a:rPr>
              <a:t>TT:CLEAR</a:t>
            </a:r>
            <a:r>
              <a:rPr lang="en-GB" sz="2000" dirty="0">
                <a:solidFill>
                  <a:schemeClr val="tx2">
                    <a:lumMod val="75000"/>
                    <a:lumOff val="25000"/>
                  </a:schemeClr>
                </a:solidFill>
                <a:latin typeface="Gill Sans"/>
                <a:ea typeface="Calibri" panose="020F0502020204030204" pitchFamily="34" charset="0"/>
                <a:cs typeface="Times New Roman" panose="02020603050405020304" pitchFamily="18" charset="0"/>
              </a:rPr>
              <a:t>. </a:t>
            </a:r>
          </a:p>
          <a:p>
            <a:pPr marL="0" indent="0">
              <a:buNone/>
            </a:pPr>
            <a:endParaRPr lang="en-GB" sz="1800" dirty="0">
              <a:latin typeface="Gill Sans"/>
              <a:ea typeface="Calibri" panose="020F0502020204030204" pitchFamily="34" charset="0"/>
              <a:cs typeface="Times New Roman" panose="02020603050405020304" pitchFamily="18" charset="0"/>
            </a:endParaRPr>
          </a:p>
          <a:p>
            <a:endParaRPr lang="en-GB" dirty="0">
              <a:latin typeface="Gill Sans"/>
            </a:endParaRPr>
          </a:p>
        </p:txBody>
      </p:sp>
      <p:sp>
        <p:nvSpPr>
          <p:cNvPr id="5"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What happens next?</a:t>
            </a:r>
            <a:endParaRPr lang="en-GB" dirty="0">
              <a:solidFill>
                <a:srgbClr val="660066"/>
              </a:solidFill>
              <a:latin typeface="Gill Sans" pitchFamily="34" charset="0"/>
            </a:endParaRPr>
          </a:p>
        </p:txBody>
      </p:sp>
    </p:spTree>
    <p:extLst>
      <p:ext uri="{BB962C8B-B14F-4D97-AF65-F5344CB8AC3E}">
        <p14:creationId xmlns:p14="http://schemas.microsoft.com/office/powerpoint/2010/main" val="3536058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5925" y="2289125"/>
            <a:ext cx="8425507" cy="5436604"/>
          </a:xfrm>
        </p:spPr>
        <p:txBody>
          <a:bodyPr/>
          <a:lstStyle/>
          <a:p>
            <a:r>
              <a:rPr lang="en-GB" sz="1600" dirty="0">
                <a:latin typeface="Gill Sans"/>
              </a:rPr>
              <a:t>Abeysinghe, Achala, Brianna Craft, and Janna Tenzing. 2016. “COP21 and the LDCs: Analysing COP21 outcomes from LDC positions.” IIED issue paper. (Forthcoming)</a:t>
            </a:r>
          </a:p>
          <a:p>
            <a:r>
              <a:rPr lang="en-GB" sz="1600" dirty="0">
                <a:latin typeface="Gill Sans"/>
              </a:rPr>
              <a:t>Craft, Brianna, Karma Tshering, and Fred M. Onduri. 2015. “Technology development and transfer, the Least Developed Countries and the future climate regime: Considerations for the post-2020 international response to climate change.” LDC paper series. Available here - </a:t>
            </a:r>
            <a:r>
              <a:rPr lang="en-GB" sz="1600" dirty="0">
                <a:latin typeface="Gill Sans"/>
                <a:hlinkClick r:id="rId2"/>
              </a:rPr>
              <a:t>https://ldcclimate.wordpress.com/ldc-paper-series/</a:t>
            </a:r>
            <a:r>
              <a:rPr lang="en-GB" sz="1600" dirty="0">
                <a:latin typeface="Gill Sans"/>
              </a:rPr>
              <a:t> </a:t>
            </a:r>
          </a:p>
          <a:p>
            <a:r>
              <a:rPr lang="en-GB" sz="1600" dirty="0">
                <a:latin typeface="Gill Sans"/>
              </a:rPr>
              <a:t>Gallagher, Kelly S., </a:t>
            </a:r>
            <a:r>
              <a:rPr lang="en-GB" sz="1600" dirty="0" err="1">
                <a:latin typeface="Gill Sans"/>
              </a:rPr>
              <a:t>Arnulf</a:t>
            </a:r>
            <a:r>
              <a:rPr lang="en-GB" sz="1600" dirty="0">
                <a:latin typeface="Gill Sans"/>
              </a:rPr>
              <a:t> </a:t>
            </a:r>
            <a:r>
              <a:rPr lang="en-GB" sz="1600" dirty="0" err="1">
                <a:latin typeface="Gill Sans"/>
              </a:rPr>
              <a:t>Grubler</a:t>
            </a:r>
            <a:r>
              <a:rPr lang="en-GB" sz="1600" dirty="0">
                <a:latin typeface="Gill Sans"/>
              </a:rPr>
              <a:t>, Laura </a:t>
            </a:r>
            <a:r>
              <a:rPr lang="en-GB" sz="1600" dirty="0" err="1">
                <a:latin typeface="Gill Sans"/>
              </a:rPr>
              <a:t>Kuhl</a:t>
            </a:r>
            <a:r>
              <a:rPr lang="en-GB" sz="1600" dirty="0">
                <a:latin typeface="Gill Sans"/>
              </a:rPr>
              <a:t>, Gregory </a:t>
            </a:r>
            <a:r>
              <a:rPr lang="en-GB" sz="1600" dirty="0" err="1">
                <a:latin typeface="Gill Sans"/>
              </a:rPr>
              <a:t>Nemet</a:t>
            </a:r>
            <a:r>
              <a:rPr lang="en-GB" sz="1600" dirty="0">
                <a:latin typeface="Gill Sans"/>
              </a:rPr>
              <a:t>, and Charlie Wilson. 2012. “The Energy Technology Innovation System.” The Annual Review of Environment and Resources 37(2012): 137-162. DOI: 10.1146/annurev-environ-060311-133915. </a:t>
            </a:r>
          </a:p>
          <a:p>
            <a:r>
              <a:rPr lang="en-GB" sz="1600" dirty="0" smtClean="0">
                <a:latin typeface="Gill Sans"/>
              </a:rPr>
              <a:t>Intergovernmental </a:t>
            </a:r>
            <a:r>
              <a:rPr lang="en-GB" sz="1600" dirty="0">
                <a:latin typeface="Gill Sans"/>
              </a:rPr>
              <a:t>Panel on Climate Change (IPCC). 2000. “Methodological and Technological Issues in Technology Transfer: Summary for Policymakers.” Special Report of Working Group III. ISBN: 92-9169-112-7</a:t>
            </a:r>
            <a:r>
              <a:rPr lang="en-GB" sz="1600" dirty="0" smtClean="0">
                <a:latin typeface="Gill Sans"/>
              </a:rPr>
              <a:t>.</a:t>
            </a:r>
          </a:p>
          <a:p>
            <a:r>
              <a:rPr lang="en-GB" sz="1600" dirty="0" smtClean="0">
                <a:latin typeface="Gill Sans"/>
              </a:rPr>
              <a:t>LDC Group. 2016. “LDC </a:t>
            </a:r>
            <a:r>
              <a:rPr lang="en-GB" sz="1600" dirty="0">
                <a:latin typeface="Gill Sans"/>
              </a:rPr>
              <a:t>review of the </a:t>
            </a:r>
            <a:r>
              <a:rPr lang="en-GB" sz="1600" dirty="0" smtClean="0">
                <a:latin typeface="Gill Sans"/>
              </a:rPr>
              <a:t>Paris Agreement </a:t>
            </a:r>
            <a:r>
              <a:rPr lang="en-GB" sz="1600" dirty="0">
                <a:latin typeface="Gill Sans"/>
              </a:rPr>
              <a:t>and its adopting decision </a:t>
            </a:r>
            <a:r>
              <a:rPr lang="en-GB" sz="1600" dirty="0" smtClean="0">
                <a:latin typeface="Gill Sans"/>
              </a:rPr>
              <a:t>1/CP.21.”</a:t>
            </a:r>
          </a:p>
          <a:p>
            <a:r>
              <a:rPr lang="en-GB" sz="1600" dirty="0" smtClean="0">
                <a:latin typeface="Gill Sans"/>
              </a:rPr>
              <a:t>United Nations Framework Convention on Climate Change (UNFCCC). 2016. “Essential </a:t>
            </a:r>
            <a:r>
              <a:rPr lang="en-GB" sz="1600" dirty="0" err="1" smtClean="0">
                <a:latin typeface="Gill Sans"/>
              </a:rPr>
              <a:t>Background.”</a:t>
            </a:r>
            <a:r>
              <a:rPr lang="en-GB" sz="1600" dirty="0" err="1" smtClean="0">
                <a:latin typeface="Gill Sans"/>
                <a:hlinkClick r:id="rId3"/>
              </a:rPr>
              <a:t>http</a:t>
            </a:r>
            <a:r>
              <a:rPr lang="en-GB" sz="1600" dirty="0">
                <a:latin typeface="Gill Sans"/>
                <a:hlinkClick r:id="rId3"/>
              </a:rPr>
              <a:t>://unfccc.int/ttclear/misc_/StaticFiles/gnwoerk_static/NAD_EBG/707419c115344cd68519ecbb18b9065e/93367e2039ca4f6b80d09c1a4589e17e.png</a:t>
            </a:r>
            <a:r>
              <a:rPr lang="en-GB" sz="1600" dirty="0">
                <a:latin typeface="Gill Sans"/>
              </a:rPr>
              <a:t> </a:t>
            </a:r>
          </a:p>
        </p:txBody>
      </p:sp>
      <p:sp>
        <p:nvSpPr>
          <p:cNvPr id="5"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Helpful websites</a:t>
            </a:r>
            <a:endParaRPr lang="en-GB" dirty="0">
              <a:solidFill>
                <a:srgbClr val="660066"/>
              </a:solidFill>
              <a:latin typeface="Gill Sans" pitchFamily="34" charset="0"/>
            </a:endParaRPr>
          </a:p>
        </p:txBody>
      </p:sp>
      <p:sp>
        <p:nvSpPr>
          <p:cNvPr id="6" name="Rectangle 1"/>
          <p:cNvSpPr>
            <a:spLocks noChangeArrowheads="1"/>
          </p:cNvSpPr>
          <p:nvPr/>
        </p:nvSpPr>
        <p:spPr bwMode="auto">
          <a:xfrm>
            <a:off x="415925" y="1828750"/>
            <a:ext cx="7308850" cy="460375"/>
          </a:xfrm>
          <a:prstGeom prst="rect">
            <a:avLst/>
          </a:prstGeom>
          <a:noFill/>
          <a:ln w="9525">
            <a:noFill/>
            <a:miter lim="800000"/>
            <a:headEnd/>
            <a:tailEnd/>
          </a:ln>
        </p:spPr>
        <p:txBody>
          <a:bodyPr>
            <a:spAutoFit/>
          </a:bodyPr>
          <a:lstStyle/>
          <a:p>
            <a:r>
              <a:rPr lang="en-GB" dirty="0" smtClean="0">
                <a:solidFill>
                  <a:srgbClr val="660066"/>
                </a:solidFill>
                <a:latin typeface="Gill Sans" pitchFamily="34" charset="0"/>
              </a:rPr>
              <a:t>References</a:t>
            </a:r>
            <a:endParaRPr lang="en-GB" dirty="0">
              <a:solidFill>
                <a:srgbClr val="660066"/>
              </a:solidFill>
              <a:latin typeface="Gill Sans" pitchFamily="34" charset="0"/>
            </a:endParaRPr>
          </a:p>
        </p:txBody>
      </p:sp>
      <p:sp>
        <p:nvSpPr>
          <p:cNvPr id="2" name="TextBox 1"/>
          <p:cNvSpPr txBox="1"/>
          <p:nvPr/>
        </p:nvSpPr>
        <p:spPr>
          <a:xfrm>
            <a:off x="415925" y="762000"/>
            <a:ext cx="8425507"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a:latin typeface="Gill Sans"/>
              </a:rPr>
              <a:t>Paris Agreement - </a:t>
            </a:r>
            <a:r>
              <a:rPr lang="en-GB" sz="1600" dirty="0">
                <a:latin typeface="Gill Sans"/>
                <a:hlinkClick r:id="rId4"/>
              </a:rPr>
              <a:t>http://unfccc.int/paris_agreement/items/9485.php</a:t>
            </a:r>
            <a:r>
              <a:rPr lang="en-GB" sz="1600" dirty="0">
                <a:latin typeface="Gill Sans"/>
              </a:rPr>
              <a:t> </a:t>
            </a:r>
          </a:p>
          <a:p>
            <a:pPr marL="285750" indent="-285750">
              <a:buFont typeface="Arial" panose="020B0604020202020204" pitchFamily="34" charset="0"/>
              <a:buChar char="•"/>
            </a:pPr>
            <a:r>
              <a:rPr lang="en-GB" sz="1600" dirty="0">
                <a:latin typeface="Gill Sans"/>
              </a:rPr>
              <a:t>UNFCCC website - </a:t>
            </a:r>
            <a:r>
              <a:rPr lang="en-GB" sz="1600" dirty="0">
                <a:latin typeface="Gill Sans"/>
                <a:hlinkClick r:id="rId5"/>
              </a:rPr>
              <a:t>http://unfccc.int/2860.php</a:t>
            </a:r>
            <a:r>
              <a:rPr lang="en-GB" sz="1600" dirty="0">
                <a:latin typeface="Gill Sans"/>
              </a:rPr>
              <a:t> </a:t>
            </a:r>
          </a:p>
          <a:p>
            <a:pPr marL="285750" indent="-285750">
              <a:buFont typeface="Arial" panose="020B0604020202020204" pitchFamily="34" charset="0"/>
              <a:buChar char="•"/>
            </a:pPr>
            <a:r>
              <a:rPr lang="en-GB" sz="1600" dirty="0">
                <a:latin typeface="Gill Sans"/>
              </a:rPr>
              <a:t>TT:CLEAR - </a:t>
            </a:r>
            <a:r>
              <a:rPr lang="en-GB" sz="1600" dirty="0">
                <a:latin typeface="Gill Sans"/>
                <a:hlinkClick r:id="rId6"/>
              </a:rPr>
              <a:t>http://unfccc.int/ttclear/pages/home.html</a:t>
            </a:r>
            <a:r>
              <a:rPr lang="en-GB" sz="1600" dirty="0">
                <a:latin typeface="Gill Sans"/>
              </a:rPr>
              <a:t> </a:t>
            </a:r>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3325534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16784</TotalTime>
  <Words>1608</Words>
  <Application>Microsoft Office PowerPoint</Application>
  <PresentationFormat>A4 Paper (210x297 mm)</PresentationFormat>
  <Paragraphs>114</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Gill Sans</vt:lpstr>
      <vt:lpstr>Gill Sans MT</vt:lpstr>
      <vt:lpstr>Symbol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Brianna Craft</cp:lastModifiedBy>
  <cp:revision>528</cp:revision>
  <dcterms:created xsi:type="dcterms:W3CDTF">2003-02-10T11:42:57Z</dcterms:created>
  <dcterms:modified xsi:type="dcterms:W3CDTF">2016-06-14T18:28:23Z</dcterms:modified>
</cp:coreProperties>
</file>