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31" r:id="rId2"/>
    <p:sldId id="406" r:id="rId3"/>
    <p:sldId id="432" r:id="rId4"/>
    <p:sldId id="433" r:id="rId5"/>
    <p:sldId id="435" r:id="rId6"/>
    <p:sldId id="434" r:id="rId7"/>
    <p:sldId id="439" r:id="rId8"/>
    <p:sldId id="436" r:id="rId9"/>
    <p:sldId id="437" r:id="rId10"/>
    <p:sldId id="440" r:id="rId11"/>
    <p:sldId id="442" r:id="rId12"/>
    <p:sldId id="444" r:id="rId13"/>
    <p:sldId id="445" r:id="rId14"/>
    <p:sldId id="446" r:id="rId15"/>
    <p:sldId id="448" r:id="rId16"/>
  </p:sldIdLst>
  <p:sldSz cx="9906000" cy="6858000" type="A4"/>
  <p:notesSz cx="6640513" cy="9904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00"/>
    <a:srgbClr val="00FF00"/>
    <a:srgbClr val="CC3300"/>
    <a:srgbClr val="6600CC"/>
    <a:srgbClr val="FF0000"/>
    <a:srgbClr val="000099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62175" autoAdjust="0"/>
  </p:normalViewPr>
  <p:slideViewPr>
    <p:cSldViewPr>
      <p:cViewPr varScale="1">
        <p:scale>
          <a:sx n="30" d="100"/>
          <a:sy n="30" d="100"/>
        </p:scale>
        <p:origin x="-1742" y="-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>
      <p:cViewPr varScale="1">
        <p:scale>
          <a:sx n="52" d="100"/>
          <a:sy n="52" d="100"/>
        </p:scale>
        <p:origin x="-2664" y="-84"/>
      </p:cViewPr>
      <p:guideLst>
        <p:guide orient="horz" pos="3119"/>
        <p:guide pos="209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defTabSz="93345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defTabSz="93345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smtClean="0"/>
            </a:lvl1pPr>
          </a:lstStyle>
          <a:p>
            <a:pPr>
              <a:defRPr/>
            </a:pPr>
            <a:fld id="{21580804-2495-4500-8894-24B9E5D787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7454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650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7375" y="706438"/>
            <a:ext cx="5437188" cy="3763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1063" y="4705350"/>
            <a:ext cx="484981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650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 smtClean="0"/>
            </a:lvl1pPr>
          </a:lstStyle>
          <a:p>
            <a:pPr>
              <a:defRPr/>
            </a:pPr>
            <a:fld id="{1017047A-0224-4E08-99DE-7CB91F34DF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18918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FF7423-6F78-4694-B789-DB2A2207A145}" type="slidenum">
              <a:rPr lang="en-GB"/>
              <a:pPr/>
              <a:t>1</a:t>
            </a:fld>
            <a:endParaRPr lang="en-GB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8175" y="742950"/>
            <a:ext cx="5365750" cy="371475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703763"/>
            <a:ext cx="4868863" cy="445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7047A-0224-4E08-99DE-7CB91F34DF11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7047A-0224-4E08-99DE-7CB91F34DF1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7047A-0224-4E08-99DE-7CB91F34DF1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7047A-0224-4E08-99DE-7CB91F34DF11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7047A-0224-4E08-99DE-7CB91F34DF11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INSTRUMENTS</a:t>
            </a:r>
            <a:r>
              <a:rPr lang="en-US" baseline="0" dirty="0" smtClean="0"/>
              <a:t> ?????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7047A-0224-4E08-99DE-7CB91F34DF11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427B1A-A616-477E-9292-2F903951D1C6}" type="slidenum">
              <a:rPr lang="en-GB"/>
              <a:pPr/>
              <a:t>2</a:t>
            </a:fld>
            <a:endParaRPr lang="en-GB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7047A-0224-4E08-99DE-7CB91F34DF11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7047A-0224-4E08-99DE-7CB91F34DF1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7047A-0224-4E08-99DE-7CB91F34DF1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7047A-0224-4E08-99DE-7CB91F34DF1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7047A-0224-4E08-99DE-7CB91F34DF11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Bundling (carbon market public + Intl</a:t>
            </a:r>
            <a:r>
              <a:rPr lang="en-US" baseline="0" dirty="0" smtClean="0"/>
              <a:t> transport + carbon related revenues + IFIs + FTT + Direct budget contributions)</a:t>
            </a:r>
            <a:r>
              <a:rPr lang="en-US" dirty="0" smtClean="0"/>
              <a:t>:</a:t>
            </a:r>
            <a:r>
              <a:rPr lang="en-US" baseline="0" dirty="0" smtClean="0"/>
              <a:t> mutually supportive and consistent financial sources is attractive</a:t>
            </a:r>
          </a:p>
          <a:p>
            <a:pPr marL="228600" indent="-228600">
              <a:buAutoNum type="arabicParenBoth"/>
            </a:pPr>
            <a:r>
              <a:rPr lang="en-US" baseline="0" dirty="0" smtClean="0"/>
              <a:t>Provide source countries with flexibility in choosing domestic sources according to preferences</a:t>
            </a:r>
          </a:p>
          <a:p>
            <a:pPr marL="228600" indent="-228600">
              <a:buAutoNum type="arabicParenBoth"/>
            </a:pPr>
            <a:r>
              <a:rPr lang="en-US" baseline="0" dirty="0" smtClean="0"/>
              <a:t>Allows for spreading risk associated with individual sources and not delivering expected flows, increases reliability</a:t>
            </a:r>
          </a:p>
          <a:p>
            <a:pPr marL="228600" indent="-228600">
              <a:buAutoNum type="arabicParenBoth"/>
            </a:pPr>
            <a:r>
              <a:rPr lang="en-US" baseline="0" dirty="0" smtClean="0"/>
              <a:t>Different sources can reinforce each other</a:t>
            </a:r>
          </a:p>
          <a:p>
            <a:pPr marL="228600" indent="-228600">
              <a:buAutoNum type="arabicParenBoth"/>
            </a:pPr>
            <a:endParaRPr lang="en-US" baseline="0" dirty="0" smtClean="0"/>
          </a:p>
          <a:p>
            <a:pPr marL="228600" indent="-228600">
              <a:buAutoNum type="arabicParenBoth"/>
            </a:pPr>
            <a:r>
              <a:rPr lang="en-US" baseline="0" dirty="0" smtClean="0"/>
              <a:t>ALL BUNDLES DEPENDENT ON POLITICAL WILLINGESS TO HAVE A CARBON PRICE AND EM.REDUC.COM in line WITH PLEDGES !!!!!</a:t>
            </a:r>
          </a:p>
          <a:p>
            <a:pPr marL="228600" indent="-228600">
              <a:buAutoNum type="arabicParenBoth"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7047A-0224-4E08-99DE-7CB91F34DF11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7047A-0224-4E08-99DE-7CB91F34DF11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0DB43-88DF-4FB3-ADA1-F6E7D4AFF1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D7EDD-3640-4004-865D-6237980736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32335-5681-4C6A-AD17-27C00668E2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8A3B4-209C-4633-B15F-2C81CB4C4A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3E3CB-81C4-4B87-9CF3-546E3276F6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FE58D-4E0F-4635-8243-F1EEE6ABB9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2BE69-7807-4343-A644-8C927BB356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68D3A-81F9-47FC-80BE-B68B397174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14D9F-1257-4715-807B-0F70F74B49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4DF57-50E3-4945-8968-CD177A92E6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E3B25-887B-4DF7-85DB-F2A332C3A7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0453175-065E-43E0-9AC0-BB5CA25730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9020175" y="1268413"/>
            <a:ext cx="6858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hangingPunct="0">
              <a:defRPr/>
            </a:pPr>
            <a:r>
              <a:rPr lang="en-GB" sz="2600">
                <a:solidFill>
                  <a:srgbClr val="800080"/>
                </a:solidFill>
                <a:latin typeface="Gill Sans" pitchFamily="34" charset="0"/>
              </a:rPr>
              <a:t>european capacity building initiative ecbi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747838" y="3213100"/>
            <a:ext cx="756126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 smtClean="0">
                <a:solidFill>
                  <a:srgbClr val="660066"/>
                </a:solidFill>
                <a:latin typeface="Gill Sans MT" pitchFamily="34" charset="0"/>
              </a:rPr>
              <a:t>First Workshop on Long-term Finance</a:t>
            </a:r>
          </a:p>
          <a:p>
            <a:pPr eaLnBrk="0" hangingPunct="0"/>
            <a:r>
              <a:rPr lang="en-US" sz="3200" dirty="0" smtClean="0">
                <a:solidFill>
                  <a:srgbClr val="660066"/>
                </a:solidFill>
                <a:latin typeface="Gill Sans MT" pitchFamily="34" charset="0"/>
              </a:rPr>
              <a:t>9-11 July 2012</a:t>
            </a:r>
            <a:endParaRPr lang="en-US" sz="32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dirty="0" smtClean="0">
                <a:solidFill>
                  <a:srgbClr val="660066"/>
                </a:solidFill>
                <a:latin typeface="Gill Sans MT" pitchFamily="34" charset="0"/>
              </a:rPr>
              <a:t>Summary Report</a:t>
            </a:r>
          </a:p>
          <a:p>
            <a:pPr eaLnBrk="0" hangingPunct="0"/>
            <a:endParaRPr lang="en-GB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dirty="0" err="1" smtClean="0">
                <a:solidFill>
                  <a:srgbClr val="660066"/>
                </a:solidFill>
                <a:latin typeface="Gill Sans MT" pitchFamily="34" charset="0"/>
              </a:rPr>
              <a:t>Seyni</a:t>
            </a:r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 NAFO,   Africa Group ..</a:t>
            </a:r>
            <a:endParaRPr lang="en-US" sz="2000" dirty="0">
              <a:solidFill>
                <a:srgbClr val="660066"/>
              </a:solidFill>
              <a:latin typeface="Gill Sans MT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 rot="5400000">
            <a:off x="-2814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endParaRPr lang="fr-FR" sz="350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1244600" y="803275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>
                <a:solidFill>
                  <a:srgbClr val="660066"/>
                </a:solidFill>
                <a:latin typeface="Gill Sans MT" pitchFamily="34" charset="0"/>
              </a:rPr>
              <a:t>	ecbi</a:t>
            </a:r>
            <a:r>
              <a:rPr lang="fr-FR" sz="540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7691438" y="325438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III: continues…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sz="2400" dirty="0" smtClean="0"/>
              <a:t>Definitional and methodological issues around climate finance</a:t>
            </a:r>
          </a:p>
          <a:p>
            <a:pPr lvl="1"/>
            <a:r>
              <a:rPr lang="en-US" sz="2400" dirty="0" smtClean="0"/>
              <a:t>Nobody questions role of Private sector but need to be incentivized</a:t>
            </a:r>
          </a:p>
          <a:p>
            <a:pPr lvl="1"/>
            <a:r>
              <a:rPr lang="en-US" sz="2400" dirty="0" smtClean="0"/>
              <a:t>More important = where is the money going to come from and distribution issue</a:t>
            </a:r>
          </a:p>
          <a:p>
            <a:pPr lvl="1"/>
            <a:r>
              <a:rPr lang="en-US" sz="2400" dirty="0" smtClean="0"/>
              <a:t>Burden shifting not possible</a:t>
            </a:r>
          </a:p>
          <a:p>
            <a:pPr lvl="1"/>
            <a:r>
              <a:rPr lang="en-US" sz="2400" dirty="0" smtClean="0"/>
              <a:t>Clarifications on innovative sources</a:t>
            </a:r>
          </a:p>
          <a:p>
            <a:pPr lvl="1"/>
            <a:r>
              <a:rPr lang="en-US" sz="2400" dirty="0" smtClean="0"/>
              <a:t>Actual performances on ground varies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IV: Options for mobilizing climate finance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2950" y="1981200"/>
            <a:ext cx="8420100" cy="4876800"/>
          </a:xfrm>
        </p:spPr>
        <p:txBody>
          <a:bodyPr/>
          <a:lstStyle/>
          <a:p>
            <a:r>
              <a:rPr lang="en-US" dirty="0" smtClean="0"/>
              <a:t>EBRD (A project-based approach)</a:t>
            </a:r>
          </a:p>
          <a:p>
            <a:pPr lvl="1"/>
            <a:r>
              <a:rPr lang="en-US" dirty="0" smtClean="0"/>
              <a:t>Combines sources (concessional finance “EUC, CTF, GEF, Bilateral”, donor finance, technical assistance, grants, etc.) and leveraging (1:4, 1:87 for technical assistance) to deliver commercial loan targeting Renewable project development </a:t>
            </a:r>
          </a:p>
          <a:p>
            <a:pPr lvl="1"/>
            <a:r>
              <a:rPr lang="en-US" dirty="0" smtClean="0"/>
              <a:t>SEI, 8.8 billion Euros in Projects since2006 </a:t>
            </a:r>
          </a:p>
          <a:p>
            <a:pPr lvl="1"/>
            <a:r>
              <a:rPr lang="en-US" dirty="0" smtClean="0"/>
              <a:t>Combines skills (banking, technical, policy) and Support (grants, concessional co-financing, technical assistance policy improvements)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IV: continues…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Bank</a:t>
            </a:r>
          </a:p>
          <a:p>
            <a:pPr lvl="1"/>
            <a:r>
              <a:rPr lang="en-US" dirty="0" smtClean="0"/>
              <a:t>Difference between financing (debts, equity) and covering incremental cost (grants, concessional)</a:t>
            </a:r>
          </a:p>
          <a:p>
            <a:pPr lvl="1"/>
            <a:r>
              <a:rPr lang="en-US" dirty="0" smtClean="0"/>
              <a:t>3 critical barriers to more private mitigation finance:</a:t>
            </a:r>
          </a:p>
          <a:p>
            <a:pPr lvl="2"/>
            <a:r>
              <a:rPr lang="en-US" dirty="0" smtClean="0"/>
              <a:t>No level playing field between high-low carbon investments alternatives;</a:t>
            </a:r>
          </a:p>
          <a:p>
            <a:pPr lvl="2"/>
            <a:r>
              <a:rPr lang="en-US" dirty="0" smtClean="0"/>
              <a:t>Regulatory barriers in developing countries (ex: in energy not market/grid access for low carbon tech)</a:t>
            </a:r>
          </a:p>
          <a:p>
            <a:pPr lvl="2"/>
            <a:r>
              <a:rPr lang="en-US" dirty="0" smtClean="0"/>
              <a:t>Policy and regulatory investment risks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V: Lessons learnt from Fast-start finance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pPr lvl="0"/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Status: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30 billion US$ committed, around 29.2 billion US$ were pledged, 45% committed, 33% allocated, 7% disbursed;</a:t>
            </a:r>
            <a:endParaRPr lang="fr-F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and additional: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2.8 – 7 billion US$ is new while less than 3 billion is “additional”; </a:t>
            </a:r>
            <a:endParaRPr lang="fr-F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Adequacy: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“geographic allocation not evenly nor fairly distributed”;</a:t>
            </a:r>
            <a:endParaRPr lang="fr-F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Predictability: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 7% disbursed, strong uncertainty beyond 2012;</a:t>
            </a:r>
            <a:endParaRPr lang="fr-F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Adaptation and mitigation balance: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62% mitigation, 13% REDD, 25% adaptation;</a:t>
            </a:r>
            <a:endParaRPr lang="fr-F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Grants and concessional finance versus “non-concessional”: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specified.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fr-F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UNFCCC financial mechanism versus “other channels”: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700 million US$ All figures are up to early September 2011.</a:t>
            </a:r>
            <a:endParaRPr lang="fr-F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V: continues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2950" y="1981200"/>
            <a:ext cx="8420100" cy="4508140"/>
          </a:xfrm>
        </p:spPr>
        <p:txBody>
          <a:bodyPr/>
          <a:lstStyle/>
          <a:p>
            <a:r>
              <a:rPr lang="en-US" dirty="0" smtClean="0"/>
              <a:t>AOSIS</a:t>
            </a:r>
          </a:p>
          <a:p>
            <a:pPr lvl="1"/>
            <a:r>
              <a:rPr lang="en-US" sz="2000" dirty="0" smtClean="0"/>
              <a:t>FSF demonstrated capacity to scale up resources</a:t>
            </a:r>
          </a:p>
          <a:p>
            <a:pPr lvl="1"/>
            <a:r>
              <a:rPr lang="en-US" sz="2000" dirty="0" smtClean="0"/>
              <a:t>Some readjustment between adaptation and mitigation happened  (UK, Australia, Iceland</a:t>
            </a:r>
          </a:p>
          <a:p>
            <a:pPr lvl="1"/>
            <a:r>
              <a:rPr lang="en-US" sz="2000" dirty="0" smtClean="0"/>
              <a:t>Promising innovative source (Auctioning  ETS allowances, new and additional)</a:t>
            </a:r>
          </a:p>
          <a:p>
            <a:pPr lvl="1"/>
            <a:r>
              <a:rPr lang="en-US" sz="2000" dirty="0" smtClean="0"/>
              <a:t>Definitional issues</a:t>
            </a:r>
          </a:p>
          <a:p>
            <a:pPr lvl="2"/>
            <a:r>
              <a:rPr lang="en-US" sz="2000" dirty="0" smtClean="0"/>
              <a:t>No agreed definition for burden sharing and difficulty for predictability</a:t>
            </a:r>
          </a:p>
          <a:p>
            <a:pPr lvl="2"/>
            <a:r>
              <a:rPr lang="en-US" sz="2000" dirty="0" smtClean="0"/>
              <a:t>New and additional</a:t>
            </a:r>
          </a:p>
          <a:p>
            <a:pPr lvl="2"/>
            <a:r>
              <a:rPr lang="en-US" sz="2000" dirty="0" smtClean="0"/>
              <a:t>How to account for private sector flows</a:t>
            </a:r>
          </a:p>
          <a:p>
            <a:pPr lvl="2"/>
            <a:r>
              <a:rPr lang="en-US" sz="2000" dirty="0" smtClean="0"/>
              <a:t>How to account for loans (gross or net)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V: continues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1372" y="1981200"/>
            <a:ext cx="8420100" cy="4472136"/>
          </a:xfrm>
        </p:spPr>
        <p:txBody>
          <a:bodyPr/>
          <a:lstStyle/>
          <a:p>
            <a:r>
              <a:rPr lang="en-US" dirty="0" smtClean="0"/>
              <a:t>EU Fast Start</a:t>
            </a:r>
          </a:p>
          <a:p>
            <a:pPr lvl="1"/>
            <a:r>
              <a:rPr lang="en-US" dirty="0" smtClean="0"/>
              <a:t>7.2B Euros pledge, 65% contribution to date or 4.59B Euros; 32-33% Adaptation ; above 1.15 Billion Euros in 2010-2012 EU Budget Grants</a:t>
            </a:r>
          </a:p>
          <a:p>
            <a:pPr lvl="1"/>
            <a:r>
              <a:rPr lang="en-US" dirty="0" smtClean="0"/>
              <a:t>Lessons learnt</a:t>
            </a:r>
          </a:p>
          <a:p>
            <a:pPr lvl="2"/>
            <a:r>
              <a:rPr lang="en-US" dirty="0" smtClean="0"/>
              <a:t>Tracking: finance compiled with ODA criteria reported to DAC, funding in no compliance more complex to apply</a:t>
            </a:r>
          </a:p>
          <a:p>
            <a:pPr lvl="2"/>
            <a:r>
              <a:rPr lang="en-US" dirty="0" smtClean="0"/>
              <a:t>Project level: aid effectiveness principles apply, country specificities , robust national strategy quick start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COP17 – LCA </a:t>
            </a:r>
            <a:r>
              <a:rPr lang="en-US" dirty="0" smtClean="0"/>
              <a:t>Outcome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127. Decides to undertake a work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on long-term finance in 2012, including</a:t>
            </a:r>
          </a:p>
          <a:p>
            <a:pPr>
              <a:buNone/>
            </a:pPr>
            <a:r>
              <a:rPr lang="en-US" sz="1800" dirty="0" smtClean="0"/>
              <a:t>workshops, to progress on long-term finance in the context of decision 1/CP.16, paragraphs 97-101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 130. Decides that the aim of this work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… is to contribute to the on-going </a:t>
            </a:r>
            <a:r>
              <a:rPr lang="en-US" sz="1800" b="1" i="1" dirty="0" smtClean="0"/>
              <a:t>efforts to scale up the mobilization of climate change finance after 2012</a:t>
            </a:r>
            <a:r>
              <a:rPr lang="en-US" sz="1800" dirty="0" smtClean="0"/>
              <a:t>; the work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will </a:t>
            </a:r>
            <a:r>
              <a:rPr lang="en-US" sz="1800" b="1" i="1" dirty="0" smtClean="0"/>
              <a:t>analyze options for the mobilization of resources </a:t>
            </a:r>
            <a:r>
              <a:rPr lang="en-US" sz="1800" dirty="0" smtClean="0"/>
              <a:t>from a wide variety of sources, public and private, bilateral and multilateral, including alternative sources and relevant analytical work on climate-related financing </a:t>
            </a:r>
            <a:r>
              <a:rPr lang="en-US" sz="1800" b="1" i="1" dirty="0" smtClean="0"/>
              <a:t>needs of developing countries</a:t>
            </a:r>
            <a:r>
              <a:rPr lang="en-US" sz="1800" dirty="0" smtClean="0"/>
              <a:t>; the analysis will draw upon relevant reports including that of the High-level Advisory Group on Climate Financing and the report on mobilizing climate finance for the G20 and the assessment criteria in the reports, and will also take into account </a:t>
            </a:r>
            <a:r>
              <a:rPr lang="en-US" sz="1800" b="1" i="1" dirty="0" smtClean="0"/>
              <a:t>lessons learned from fast-start finance</a:t>
            </a:r>
          </a:p>
          <a:p>
            <a:endParaRPr lang="en-US" sz="1800" dirty="0" smtClean="0"/>
          </a:p>
          <a:p>
            <a:r>
              <a:rPr lang="en-US" sz="1800" dirty="0" smtClean="0"/>
              <a:t>Requests the co-chairs… to prepare a </a:t>
            </a:r>
            <a:r>
              <a:rPr lang="en-US" sz="1800" b="1" i="1" dirty="0" smtClean="0"/>
              <a:t>report</a:t>
            </a:r>
            <a:r>
              <a:rPr lang="en-US" sz="1800" dirty="0" smtClean="0"/>
              <a:t> on the workshops … for consideration by the </a:t>
            </a:r>
            <a:r>
              <a:rPr lang="en-US" sz="1800" b="1" i="1" dirty="0" smtClean="0"/>
              <a:t>Conference of the Parties at its eighteenth session</a:t>
            </a:r>
          </a:p>
          <a:p>
            <a:endParaRPr lang="en-US" sz="18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Outline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2950" y="1981200"/>
            <a:ext cx="8420100" cy="4876800"/>
          </a:xfrm>
        </p:spPr>
        <p:txBody>
          <a:bodyPr/>
          <a:lstStyle/>
          <a:p>
            <a:r>
              <a:rPr lang="en-US" dirty="0" smtClean="0"/>
              <a:t>Day 1</a:t>
            </a:r>
          </a:p>
          <a:p>
            <a:pPr lvl="1"/>
            <a:r>
              <a:rPr lang="en-US" dirty="0" smtClean="0"/>
              <a:t>Session I: Setting the Scene: Long–term finance</a:t>
            </a:r>
          </a:p>
          <a:p>
            <a:pPr lvl="1"/>
            <a:r>
              <a:rPr lang="en-US" dirty="0" smtClean="0"/>
              <a:t>Session II: Understanding Long term finance needs of developing countries</a:t>
            </a:r>
          </a:p>
          <a:p>
            <a:r>
              <a:rPr lang="en-US" dirty="0" smtClean="0"/>
              <a:t>Day 2</a:t>
            </a:r>
          </a:p>
          <a:p>
            <a:pPr lvl="1"/>
            <a:r>
              <a:rPr lang="en-US" dirty="0" smtClean="0"/>
              <a:t>Session III: Sources of Climate finance</a:t>
            </a:r>
          </a:p>
          <a:p>
            <a:pPr lvl="1"/>
            <a:r>
              <a:rPr lang="en-US" dirty="0" smtClean="0"/>
              <a:t>Session IV: Options for mobilizing climate finance</a:t>
            </a:r>
          </a:p>
          <a:p>
            <a:r>
              <a:rPr lang="en-US" dirty="0" smtClean="0"/>
              <a:t>Day 3</a:t>
            </a:r>
          </a:p>
          <a:p>
            <a:pPr lvl="1"/>
            <a:r>
              <a:rPr lang="en-US" dirty="0" smtClean="0"/>
              <a:t>Session V:  Lessons learnt from Fast-start finance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Session I: Setting the </a:t>
            </a:r>
            <a:r>
              <a:rPr lang="fr-FR" dirty="0" err="1" smtClean="0"/>
              <a:t>Scene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Pr. Sachs, Earth Institute</a:t>
            </a:r>
          </a:p>
          <a:p>
            <a:pPr lvl="1"/>
            <a:r>
              <a:rPr lang="en-US" sz="1800" dirty="0" smtClean="0"/>
              <a:t>Tackling Climate change : Rapid and deep </a:t>
            </a:r>
            <a:r>
              <a:rPr lang="en-US" sz="1800" dirty="0" err="1" smtClean="0"/>
              <a:t>decarbonization</a:t>
            </a:r>
            <a:r>
              <a:rPr lang="en-US" sz="1800" dirty="0" smtClean="0"/>
              <a:t> of world economy, Deep technological change, and Significant « incremental costs »</a:t>
            </a:r>
          </a:p>
          <a:p>
            <a:pPr lvl="1"/>
            <a:r>
              <a:rPr lang="en-US" sz="1800" dirty="0" smtClean="0"/>
              <a:t>How to translate commitments into Reality:</a:t>
            </a:r>
          </a:p>
          <a:p>
            <a:pPr lvl="2"/>
            <a:r>
              <a:rPr lang="en-US" sz="1400" dirty="0" smtClean="0"/>
              <a:t>Assessment rule for each country (carbon emissions and ability to pay)</a:t>
            </a:r>
          </a:p>
          <a:p>
            <a:pPr lvl="2"/>
            <a:r>
              <a:rPr lang="en-US" sz="1400" dirty="0" smtClean="0"/>
              <a:t>Net Carbon tax = carbon tax + feed in subsidy (ensure long term predictable price</a:t>
            </a:r>
          </a:p>
          <a:p>
            <a:pPr lvl="1"/>
            <a:r>
              <a:rPr lang="en-US" sz="1800" dirty="0" smtClean="0"/>
              <a:t>Formulation of  </a:t>
            </a:r>
            <a:r>
              <a:rPr lang="en-US" sz="1800" dirty="0" err="1" smtClean="0"/>
              <a:t>costed</a:t>
            </a:r>
            <a:r>
              <a:rPr lang="en-US" sz="1800" dirty="0" smtClean="0"/>
              <a:t> national/local plans</a:t>
            </a:r>
          </a:p>
          <a:p>
            <a:r>
              <a:rPr lang="en-US" dirty="0" smtClean="0"/>
              <a:t>OECD</a:t>
            </a:r>
          </a:p>
          <a:p>
            <a:pPr lvl="1"/>
            <a:r>
              <a:rPr lang="en-US" sz="1800" dirty="0" smtClean="0"/>
              <a:t>Scale up and </a:t>
            </a:r>
            <a:r>
              <a:rPr lang="en-US" sz="1800" dirty="0" err="1" smtClean="0"/>
              <a:t>hift</a:t>
            </a:r>
            <a:r>
              <a:rPr lang="en-US" sz="1800" dirty="0" smtClean="0"/>
              <a:t> investment flows</a:t>
            </a:r>
          </a:p>
          <a:p>
            <a:pPr lvl="1"/>
            <a:r>
              <a:rPr lang="en-US" sz="1800" dirty="0" smtClean="0"/>
              <a:t>Engage Private sector (lifting barriers)</a:t>
            </a:r>
          </a:p>
          <a:p>
            <a:pPr lvl="1"/>
            <a:r>
              <a:rPr lang="en-US" sz="1800" dirty="0" smtClean="0"/>
              <a:t>Integrated domestic policy framework for Climate finance and investments</a:t>
            </a:r>
            <a:endParaRPr lang="en-US" dirty="0" smtClean="0"/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Session I: continues…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2950" y="1981200"/>
            <a:ext cx="8420100" cy="4876800"/>
          </a:xfrm>
        </p:spPr>
        <p:txBody>
          <a:bodyPr/>
          <a:lstStyle/>
          <a:p>
            <a:r>
              <a:rPr lang="en-US" dirty="0" err="1" smtClean="0"/>
              <a:t>AfDB</a:t>
            </a:r>
            <a:endParaRPr lang="en-US" dirty="0" smtClean="0"/>
          </a:p>
          <a:p>
            <a:pPr lvl="1"/>
            <a:r>
              <a:rPr lang="en-US" sz="1800" dirty="0" smtClean="0"/>
              <a:t>MDB role: leverage, CC is a development issue, synergy with other institutions</a:t>
            </a:r>
          </a:p>
          <a:p>
            <a:pPr lvl="1"/>
            <a:r>
              <a:rPr lang="en-US" sz="1800" dirty="0" smtClean="0"/>
              <a:t>LTF should respond to global and Regional needs</a:t>
            </a:r>
          </a:p>
          <a:p>
            <a:pPr lvl="1"/>
            <a:r>
              <a:rPr lang="en-US" sz="1800" dirty="0" smtClean="0"/>
              <a:t>21-31 billion USD by 2015, 52-68 billion YSD by 2030</a:t>
            </a:r>
          </a:p>
          <a:p>
            <a:pPr lvl="1"/>
            <a:r>
              <a:rPr lang="en-US" sz="1800" dirty="0" smtClean="0"/>
              <a:t>Particular sources of African Emission (Agro and LULUCF)</a:t>
            </a:r>
          </a:p>
          <a:p>
            <a:pPr lvl="1"/>
            <a:r>
              <a:rPr lang="en-US" sz="1800" dirty="0" smtClean="0"/>
              <a:t>Call for Adaptation finance (2.2% of Continent GDP)</a:t>
            </a:r>
          </a:p>
          <a:p>
            <a:r>
              <a:rPr lang="en-US" dirty="0" smtClean="0"/>
              <a:t>EBRD</a:t>
            </a:r>
          </a:p>
          <a:p>
            <a:pPr lvl="1"/>
            <a:r>
              <a:rPr lang="en-US" dirty="0" smtClean="0"/>
              <a:t>MDBs can play central role:</a:t>
            </a:r>
          </a:p>
          <a:p>
            <a:pPr lvl="2"/>
            <a:r>
              <a:rPr lang="en-US" sz="1800" dirty="0" smtClean="0"/>
              <a:t>Go between private sector and policymakers, leveraging, Piloting, technical assistance</a:t>
            </a:r>
          </a:p>
          <a:p>
            <a:pPr lvl="2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Session II: Understanding Long-term finance needs of developing countries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2950" y="1981200"/>
            <a:ext cx="8420100" cy="4616152"/>
          </a:xfrm>
        </p:spPr>
        <p:txBody>
          <a:bodyPr/>
          <a:lstStyle/>
          <a:p>
            <a:r>
              <a:rPr lang="en-US" dirty="0" smtClean="0"/>
              <a:t>South Centre</a:t>
            </a:r>
          </a:p>
          <a:p>
            <a:pPr lvl="1"/>
            <a:r>
              <a:rPr lang="en-US" sz="1800" dirty="0" smtClean="0"/>
              <a:t>Needs range from 600 billion USD to 1.1 Tr. USD (Global Energy Assessment, IEA, McKinsey, Parry, etc.)</a:t>
            </a:r>
          </a:p>
          <a:p>
            <a:pPr lvl="1"/>
            <a:r>
              <a:rPr lang="en-US" sz="1800" dirty="0" smtClean="0"/>
              <a:t>Importance of better information (understanding assumptions and expand support for bottom up approaches</a:t>
            </a:r>
          </a:p>
          <a:p>
            <a:r>
              <a:rPr lang="en-US" dirty="0" smtClean="0"/>
              <a:t>UNEP</a:t>
            </a:r>
          </a:p>
          <a:p>
            <a:pPr lvl="1"/>
            <a:r>
              <a:rPr lang="en-US" sz="1800" dirty="0" smtClean="0"/>
              <a:t>Methodological issues with adaptation costing (shift towards national costing approaches)</a:t>
            </a:r>
          </a:p>
          <a:p>
            <a:pPr lvl="1"/>
            <a:r>
              <a:rPr lang="en-US" sz="1800" dirty="0" smtClean="0"/>
              <a:t>Lessons: aligning public and private sector goals, policy drives investment, easier to mobilize higher cost renewable </a:t>
            </a:r>
            <a:r>
              <a:rPr lang="en-US" sz="1800" dirty="0" err="1" smtClean="0"/>
              <a:t>vs</a:t>
            </a:r>
            <a:r>
              <a:rPr lang="en-US" sz="1800" dirty="0" smtClean="0"/>
              <a:t> Efficiency</a:t>
            </a:r>
          </a:p>
          <a:p>
            <a:pPr lvl="1"/>
            <a:r>
              <a:rPr lang="en-US" sz="1800" dirty="0" smtClean="0"/>
              <a:t>Key issues: public finance must target clear market failures and  along investment cycle, private sector not ready to invest in all climate needs, extra support for mobilization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III: Sources of Climate finance</a:t>
            </a:r>
            <a:endParaRPr lang="en-US" dirty="0"/>
          </a:p>
        </p:txBody>
      </p:sp>
      <p:pic>
        <p:nvPicPr>
          <p:cNvPr id="4" name="Espace réservé du contenu 3" descr="TABLEAU N°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1981200"/>
            <a:ext cx="927348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Session III: continues…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2950" y="1981200"/>
            <a:ext cx="8420100" cy="4580148"/>
          </a:xfrm>
        </p:spPr>
        <p:txBody>
          <a:bodyPr/>
          <a:lstStyle/>
          <a:p>
            <a:r>
              <a:rPr lang="en-US" dirty="0" smtClean="0"/>
              <a:t>Global Green Growth Institute &amp; LES</a:t>
            </a:r>
          </a:p>
          <a:p>
            <a:pPr lvl="1"/>
            <a:r>
              <a:rPr lang="en-US" sz="2400" dirty="0" smtClean="0"/>
              <a:t>Context : Equity case, politics and current eco crisis</a:t>
            </a:r>
          </a:p>
          <a:p>
            <a:pPr lvl="1"/>
            <a:r>
              <a:rPr lang="en-US" sz="2400" dirty="0" smtClean="0"/>
              <a:t>How: taxing the bad, innovative finance, public sources needed for adaptation, scalability, domestic revenues revenues in developed countries</a:t>
            </a:r>
          </a:p>
          <a:p>
            <a:pPr lvl="1"/>
            <a:r>
              <a:rPr lang="en-US" sz="2400" dirty="0" smtClean="0"/>
              <a:t>Concretely: removal of FF subsides, ITT, revenues from ETS, reforms of carbon markets</a:t>
            </a:r>
          </a:p>
          <a:p>
            <a:pPr lvl="1"/>
            <a:r>
              <a:rPr lang="en-US" sz="2400" dirty="0" smtClean="0"/>
              <a:t>Bundling: carbon efficiency (81B), International Cooperation (100B), Domestic resources (70b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Session III: </a:t>
            </a:r>
            <a:r>
              <a:rPr lang="fr-FR" dirty="0" smtClean="0"/>
              <a:t>Continues…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2950" y="1981200"/>
            <a:ext cx="8420100" cy="4876800"/>
          </a:xfrm>
        </p:spPr>
        <p:txBody>
          <a:bodyPr/>
          <a:lstStyle/>
          <a:p>
            <a:r>
              <a:rPr lang="en-US" dirty="0" smtClean="0"/>
              <a:t>World Bank recommendations :</a:t>
            </a:r>
          </a:p>
          <a:p>
            <a:pPr lvl="1"/>
            <a:r>
              <a:rPr lang="en-US" sz="2400" dirty="0" smtClean="0"/>
              <a:t>Fossil fuel subsidies: expand inventories of support, implement commitments</a:t>
            </a:r>
          </a:p>
          <a:p>
            <a:pPr lvl="1"/>
            <a:r>
              <a:rPr lang="en-US" sz="2400" dirty="0" smtClean="0"/>
              <a:t>Carbon markets: implement targets , continue reform and innovation</a:t>
            </a:r>
          </a:p>
          <a:p>
            <a:pPr lvl="1"/>
            <a:r>
              <a:rPr lang="en-US" sz="2400" dirty="0" smtClean="0"/>
              <a:t>Expand MDB pooled financing arrangements</a:t>
            </a:r>
          </a:p>
          <a:p>
            <a:pPr lvl="1"/>
            <a:r>
              <a:rPr lang="en-US" sz="2400" dirty="0" smtClean="0"/>
              <a:t>Build inc-country policy and institutions</a:t>
            </a:r>
          </a:p>
          <a:p>
            <a:pPr lvl="1"/>
            <a:r>
              <a:rPr lang="en-US" sz="2400" dirty="0" smtClean="0"/>
              <a:t>Generate knowledge and share experience (, SDGs New networks and partnerships, etc.)</a:t>
            </a:r>
          </a:p>
          <a:p>
            <a:pPr lvl="1"/>
            <a:r>
              <a:rPr lang="en-US" sz="2400" dirty="0" smtClean="0"/>
              <a:t>Improve MRV of Support (learning an trust)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15728</TotalTime>
  <Words>1227</Words>
  <Application>Microsoft Office PowerPoint</Application>
  <PresentationFormat>A4 Paper (210x297 mm)</PresentationFormat>
  <Paragraphs>138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COP17 – LCA Outcome </vt:lpstr>
      <vt:lpstr>Outline</vt:lpstr>
      <vt:lpstr>Session I: Setting the Scene</vt:lpstr>
      <vt:lpstr>Session I: continues…</vt:lpstr>
      <vt:lpstr>Session II: Understanding Long-term finance needs of developing countries</vt:lpstr>
      <vt:lpstr>Session III: Sources of Climate finance</vt:lpstr>
      <vt:lpstr>Session III: continues…</vt:lpstr>
      <vt:lpstr>Session III: Continues…</vt:lpstr>
      <vt:lpstr>Session III: continues…</vt:lpstr>
      <vt:lpstr>Session IV: Options for mobilizing climate finance</vt:lpstr>
      <vt:lpstr>Session IV: continues…</vt:lpstr>
      <vt:lpstr>Session V: Lessons learnt from Fast-start finance</vt:lpstr>
      <vt:lpstr>Session V: continues</vt:lpstr>
      <vt:lpstr>Session V: continues</vt:lpstr>
    </vt:vector>
  </TitlesOfParts>
  <Company>OIES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Indices</dc:title>
  <dc:creator>Müller</dc:creator>
  <cp:lastModifiedBy>IT Officer</cp:lastModifiedBy>
  <cp:revision>466</cp:revision>
  <dcterms:created xsi:type="dcterms:W3CDTF">2003-02-10T11:42:57Z</dcterms:created>
  <dcterms:modified xsi:type="dcterms:W3CDTF">2012-07-16T09:35:42Z</dcterms:modified>
</cp:coreProperties>
</file>