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431" r:id="rId2"/>
    <p:sldId id="435" r:id="rId3"/>
    <p:sldId id="438" r:id="rId4"/>
    <p:sldId id="437" r:id="rId5"/>
    <p:sldId id="436" r:id="rId6"/>
    <p:sldId id="440" r:id="rId7"/>
    <p:sldId id="441" r:id="rId8"/>
    <p:sldId id="439" r:id="rId9"/>
  </p:sldIdLst>
  <p:sldSz cx="9906000" cy="6858000" type="A4"/>
  <p:notesSz cx="6640513" cy="9904413"/>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19">
          <p15:clr>
            <a:srgbClr val="A4A3A4"/>
          </p15:clr>
        </p15:guide>
        <p15:guide id="2" pos="20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66FF"/>
    <a:srgbClr val="FFFF00"/>
    <a:srgbClr val="00FF00"/>
    <a:srgbClr val="CC3300"/>
    <a:srgbClr val="6600CC"/>
    <a:srgbClr val="FF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87994" autoAdjust="0"/>
  </p:normalViewPr>
  <p:slideViewPr>
    <p:cSldViewPr showGuides="1">
      <p:cViewPr>
        <p:scale>
          <a:sx n="103" d="100"/>
          <a:sy n="103" d="100"/>
        </p:scale>
        <p:origin x="1712" y="32"/>
      </p:cViewPr>
      <p:guideLst>
        <p:guide orient="horz" pos="2160"/>
        <p:guide pos="312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90"/>
    </p:cViewPr>
  </p:sorterViewPr>
  <p:notesViewPr>
    <p:cSldViewPr showGuides="1">
      <p:cViewPr varScale="1">
        <p:scale>
          <a:sx n="52" d="100"/>
          <a:sy n="52" d="100"/>
        </p:scale>
        <p:origin x="-2664" y="-84"/>
      </p:cViewPr>
      <p:guideLst>
        <p:guide orient="horz" pos="3119"/>
        <p:guide pos="2091"/>
      </p:guideLst>
    </p:cSldViewPr>
  </p:notesViewPr>
  <p:gridSpacing cx="36004" cy="36004"/>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0CBF6B-54A6-864A-9410-B728B71C0737}" type="doc">
      <dgm:prSet loTypeId="urn:microsoft.com/office/officeart/2009/3/layout/StepUpProcess" loCatId="" qsTypeId="urn:microsoft.com/office/officeart/2005/8/quickstyle/simple4" qsCatId="simple" csTypeId="urn:microsoft.com/office/officeart/2005/8/colors/accent1_2" csCatId="accent1" phldr="1"/>
      <dgm:spPr/>
      <dgm:t>
        <a:bodyPr/>
        <a:lstStyle/>
        <a:p>
          <a:endParaRPr lang="en-US"/>
        </a:p>
      </dgm:t>
    </dgm:pt>
    <dgm:pt modelId="{6FE46F73-E77E-214F-844B-B3ED22867AD3}">
      <dgm:prSet phldrT="[Text]" custT="1"/>
      <dgm:spPr/>
      <dgm:t>
        <a:bodyPr/>
        <a:lstStyle/>
        <a:p>
          <a:pPr algn="just"/>
          <a:r>
            <a:rPr lang="en-US" sz="1400" b="1" dirty="0" smtClean="0">
              <a:latin typeface="Gill Sans" charset="0"/>
              <a:ea typeface="Gill Sans" charset="0"/>
              <a:cs typeface="Gill Sans" charset="0"/>
            </a:rPr>
            <a:t>TECHNICAL</a:t>
          </a:r>
          <a:r>
            <a:rPr lang="en-US" sz="1400" b="1" baseline="0" dirty="0" smtClean="0">
              <a:latin typeface="Gill Sans" charset="0"/>
              <a:ea typeface="Gill Sans" charset="0"/>
              <a:cs typeface="Gill Sans" charset="0"/>
            </a:rPr>
            <a:t> PROCESS</a:t>
          </a:r>
        </a:p>
        <a:p>
          <a:pPr algn="just"/>
          <a:r>
            <a:rPr lang="en-US" sz="1400" baseline="0" dirty="0" smtClean="0">
              <a:latin typeface="Gill Sans" charset="0"/>
              <a:ea typeface="Gill Sans" charset="0"/>
              <a:cs typeface="Gill Sans" charset="0"/>
            </a:rPr>
            <a:t>- Secretariat Synthesis/     Compilation Reports for M,A,F</a:t>
          </a:r>
        </a:p>
        <a:p>
          <a:pPr algn="just"/>
          <a:r>
            <a:rPr lang="en-US" sz="1400" baseline="0" dirty="0" smtClean="0">
              <a:latin typeface="Gill Sans" charset="0"/>
              <a:ea typeface="Gill Sans" charset="0"/>
              <a:cs typeface="Gill Sans" charset="0"/>
            </a:rPr>
            <a:t>- Clarification of methodology, assumptions, web based Q&amp;A; in-session workshop</a:t>
          </a:r>
        </a:p>
        <a:p>
          <a:pPr algn="just"/>
          <a:r>
            <a:rPr lang="en-US" sz="1400" dirty="0" smtClean="0">
              <a:latin typeface="Gill Sans" charset="0"/>
              <a:ea typeface="Gill Sans" charset="0"/>
              <a:cs typeface="Gill Sans" charset="0"/>
            </a:rPr>
            <a:t>- Technical Panel synthesis</a:t>
          </a:r>
          <a:r>
            <a:rPr lang="en-US" sz="1400" baseline="0" dirty="0" smtClean="0">
              <a:latin typeface="Gill Sans" charset="0"/>
              <a:ea typeface="Gill Sans" charset="0"/>
              <a:cs typeface="Gill Sans" charset="0"/>
            </a:rPr>
            <a:t> against benchmarks to determine gaps and recommendations</a:t>
          </a:r>
        </a:p>
        <a:p>
          <a:pPr algn="just"/>
          <a:r>
            <a:rPr lang="en-US" sz="1400" baseline="0" dirty="0" smtClean="0">
              <a:latin typeface="Gill Sans" charset="0"/>
              <a:ea typeface="Gill Sans" charset="0"/>
              <a:cs typeface="Gill Sans" charset="0"/>
            </a:rPr>
            <a:t>- Identification of equity metrics</a:t>
          </a:r>
        </a:p>
        <a:p>
          <a:pPr algn="just"/>
          <a:endParaRPr lang="en-US" sz="1400" baseline="0" dirty="0" smtClean="0">
            <a:latin typeface="Gill Sans" charset="0"/>
            <a:ea typeface="Gill Sans" charset="0"/>
            <a:cs typeface="Gill Sans" charset="0"/>
          </a:endParaRPr>
        </a:p>
        <a:p>
          <a:pPr algn="just"/>
          <a:r>
            <a:rPr lang="en-US" sz="1400" dirty="0" smtClean="0">
              <a:latin typeface="Gill Sans" charset="0"/>
              <a:ea typeface="Gill Sans" charset="0"/>
              <a:cs typeface="Gill Sans" charset="0"/>
            </a:rPr>
            <a:t> </a:t>
          </a:r>
          <a:endParaRPr lang="en-US" sz="1400" dirty="0">
            <a:latin typeface="Gill Sans" charset="0"/>
            <a:ea typeface="Gill Sans" charset="0"/>
            <a:cs typeface="Gill Sans" charset="0"/>
          </a:endParaRPr>
        </a:p>
      </dgm:t>
    </dgm:pt>
    <dgm:pt modelId="{F85CBD46-B71D-1F4A-BBF9-6707D1A4152E}" type="parTrans" cxnId="{968D6F70-15BA-FA4A-8CB7-DFD99AAF4707}">
      <dgm:prSet/>
      <dgm:spPr/>
      <dgm:t>
        <a:bodyPr/>
        <a:lstStyle/>
        <a:p>
          <a:endParaRPr lang="en-US">
            <a:latin typeface="Gill Sans" charset="0"/>
            <a:ea typeface="Gill Sans" charset="0"/>
            <a:cs typeface="Gill Sans" charset="0"/>
          </a:endParaRPr>
        </a:p>
      </dgm:t>
    </dgm:pt>
    <dgm:pt modelId="{C117DB58-6CC4-DC42-836D-AFAEA69D7B7F}" type="sibTrans" cxnId="{968D6F70-15BA-FA4A-8CB7-DFD99AAF4707}">
      <dgm:prSet/>
      <dgm:spPr/>
      <dgm:t>
        <a:bodyPr/>
        <a:lstStyle/>
        <a:p>
          <a:endParaRPr lang="en-US">
            <a:latin typeface="Gill Sans" charset="0"/>
            <a:ea typeface="Gill Sans" charset="0"/>
            <a:cs typeface="Gill Sans" charset="0"/>
          </a:endParaRPr>
        </a:p>
      </dgm:t>
    </dgm:pt>
    <dgm:pt modelId="{C9D728D3-C0CE-2242-B138-BF268DC7AFFD}">
      <dgm:prSet phldrT="[Text]" custT="1"/>
      <dgm:spPr/>
      <dgm:t>
        <a:bodyPr/>
        <a:lstStyle/>
        <a:p>
          <a:r>
            <a:rPr lang="en-US" sz="1400" b="1" dirty="0" smtClean="0">
              <a:latin typeface="Gill Sans" charset="0"/>
              <a:ea typeface="Gill Sans" charset="0"/>
              <a:cs typeface="Gill Sans" charset="0"/>
            </a:rPr>
            <a:t>DIPLOMATIC PROCESS</a:t>
          </a:r>
        </a:p>
        <a:p>
          <a:r>
            <a:rPr lang="en-US" sz="1400" dirty="0" smtClean="0">
              <a:latin typeface="Gill Sans" charset="0"/>
              <a:ea typeface="Gill Sans" charset="0"/>
              <a:cs typeface="Gill Sans" charset="0"/>
            </a:rPr>
            <a:t>- Consideration of recommendations by the APA</a:t>
          </a:r>
        </a:p>
        <a:p>
          <a:r>
            <a:rPr lang="en-US" sz="1400" dirty="0" smtClean="0">
              <a:latin typeface="Gill Sans" charset="0"/>
              <a:ea typeface="Gill Sans" charset="0"/>
              <a:cs typeface="Gill Sans" charset="0"/>
            </a:rPr>
            <a:t>- Ministerial/High</a:t>
          </a:r>
          <a:r>
            <a:rPr lang="en-US" sz="1400" baseline="0" dirty="0" smtClean="0">
              <a:latin typeface="Gill Sans" charset="0"/>
              <a:ea typeface="Gill Sans" charset="0"/>
              <a:cs typeface="Gill Sans" charset="0"/>
            </a:rPr>
            <a:t> Level </a:t>
          </a:r>
          <a:r>
            <a:rPr lang="en-US" sz="1400" baseline="0" dirty="0" smtClean="0">
              <a:latin typeface="Gill Sans" charset="0"/>
              <a:ea typeface="Gill Sans" charset="0"/>
              <a:cs typeface="Gill Sans" charset="0"/>
            </a:rPr>
            <a:t>process</a:t>
          </a:r>
          <a:endParaRPr lang="en-US" sz="1400" baseline="0" dirty="0" smtClean="0">
            <a:latin typeface="Gill Sans" charset="0"/>
            <a:ea typeface="Gill Sans" charset="0"/>
            <a:cs typeface="Gill Sans" charset="0"/>
          </a:endParaRPr>
        </a:p>
        <a:p>
          <a:r>
            <a:rPr lang="en-US" sz="1400" baseline="0" dirty="0" smtClean="0">
              <a:latin typeface="Gill Sans" charset="0"/>
              <a:ea typeface="Gill Sans" charset="0"/>
              <a:cs typeface="Gill Sans" charset="0"/>
            </a:rPr>
            <a:t>- Adoption of decisions covering contributions and cooperative actions</a:t>
          </a:r>
          <a:endParaRPr lang="en-US" sz="1400" dirty="0">
            <a:latin typeface="Gill Sans" charset="0"/>
            <a:ea typeface="Gill Sans" charset="0"/>
            <a:cs typeface="Gill Sans" charset="0"/>
          </a:endParaRPr>
        </a:p>
      </dgm:t>
    </dgm:pt>
    <dgm:pt modelId="{45FFAE5F-F357-E240-B11E-E0AF0929272C}" type="parTrans" cxnId="{DA11A9A4-3BE8-2C44-8CFC-A707AB6901C2}">
      <dgm:prSet/>
      <dgm:spPr/>
      <dgm:t>
        <a:bodyPr/>
        <a:lstStyle/>
        <a:p>
          <a:endParaRPr lang="en-US">
            <a:latin typeface="Gill Sans" charset="0"/>
            <a:ea typeface="Gill Sans" charset="0"/>
            <a:cs typeface="Gill Sans" charset="0"/>
          </a:endParaRPr>
        </a:p>
      </dgm:t>
    </dgm:pt>
    <dgm:pt modelId="{1E17E698-FC10-7F47-B6E8-6743C181CDC7}" type="sibTrans" cxnId="{DA11A9A4-3BE8-2C44-8CFC-A707AB6901C2}">
      <dgm:prSet/>
      <dgm:spPr/>
      <dgm:t>
        <a:bodyPr/>
        <a:lstStyle/>
        <a:p>
          <a:endParaRPr lang="en-US">
            <a:latin typeface="Gill Sans" charset="0"/>
            <a:ea typeface="Gill Sans" charset="0"/>
            <a:cs typeface="Gill Sans" charset="0"/>
          </a:endParaRPr>
        </a:p>
      </dgm:t>
    </dgm:pt>
    <dgm:pt modelId="{6843D587-CBAF-4E43-A0AD-9E9527F2C457}">
      <dgm:prSet phldrT="[Text]" custT="1"/>
      <dgm:spPr/>
      <dgm:t>
        <a:bodyPr/>
        <a:lstStyle/>
        <a:p>
          <a:r>
            <a:rPr lang="en-US" sz="1400" b="1" dirty="0" smtClean="0">
              <a:latin typeface="Gill Sans" charset="0"/>
              <a:ea typeface="Gill Sans" charset="0"/>
              <a:cs typeface="Gill Sans" charset="0"/>
            </a:rPr>
            <a:t>NATIONAL PROCESS</a:t>
          </a:r>
        </a:p>
        <a:p>
          <a:r>
            <a:rPr lang="en-US" sz="1400" dirty="0" smtClean="0">
              <a:latin typeface="Gill Sans" charset="0"/>
              <a:ea typeface="Gill Sans" charset="0"/>
              <a:cs typeface="Gill Sans" charset="0"/>
            </a:rPr>
            <a:t>- Enhancement and update</a:t>
          </a:r>
        </a:p>
        <a:p>
          <a:r>
            <a:rPr lang="en-US" sz="1400" dirty="0" smtClean="0">
              <a:latin typeface="Gill Sans" charset="0"/>
              <a:ea typeface="Gill Sans" charset="0"/>
              <a:cs typeface="Gill Sans" charset="0"/>
            </a:rPr>
            <a:t>- Self-application</a:t>
          </a:r>
          <a:r>
            <a:rPr lang="en-US" sz="1400" baseline="0" dirty="0" smtClean="0">
              <a:latin typeface="Gill Sans" charset="0"/>
              <a:ea typeface="Gill Sans" charset="0"/>
              <a:cs typeface="Gill Sans" charset="0"/>
            </a:rPr>
            <a:t> of equity </a:t>
          </a:r>
          <a:r>
            <a:rPr lang="en-US" sz="1400" baseline="0" dirty="0" smtClean="0">
              <a:latin typeface="Gill Sans" charset="0"/>
              <a:ea typeface="Gill Sans" charset="0"/>
              <a:cs typeface="Gill Sans" charset="0"/>
            </a:rPr>
            <a:t>metrics </a:t>
          </a:r>
          <a:r>
            <a:rPr lang="en-US" sz="1400" baseline="0" dirty="0" smtClean="0">
              <a:latin typeface="Gill Sans" charset="0"/>
              <a:ea typeface="Gill Sans" charset="0"/>
              <a:cs typeface="Gill Sans" charset="0"/>
            </a:rPr>
            <a:t>to report on fairness</a:t>
          </a:r>
          <a:endParaRPr lang="en-US" sz="1400" dirty="0" smtClean="0">
            <a:latin typeface="Gill Sans" charset="0"/>
            <a:ea typeface="Gill Sans" charset="0"/>
            <a:cs typeface="Gill Sans" charset="0"/>
          </a:endParaRPr>
        </a:p>
        <a:p>
          <a:endParaRPr lang="en-US" sz="1400" dirty="0">
            <a:latin typeface="Gill Sans" charset="0"/>
            <a:ea typeface="Gill Sans" charset="0"/>
            <a:cs typeface="Gill Sans" charset="0"/>
          </a:endParaRPr>
        </a:p>
      </dgm:t>
    </dgm:pt>
    <dgm:pt modelId="{4BD23236-520D-A248-9BA3-1050B2B25CEF}" type="parTrans" cxnId="{23709B6C-D08F-A641-B6AA-C1C1FB664EA4}">
      <dgm:prSet/>
      <dgm:spPr/>
      <dgm:t>
        <a:bodyPr/>
        <a:lstStyle/>
        <a:p>
          <a:endParaRPr lang="en-US">
            <a:latin typeface="Gill Sans" charset="0"/>
            <a:ea typeface="Gill Sans" charset="0"/>
            <a:cs typeface="Gill Sans" charset="0"/>
          </a:endParaRPr>
        </a:p>
      </dgm:t>
    </dgm:pt>
    <dgm:pt modelId="{F9DFDE0C-D67A-5346-B30C-9080B06E129F}" type="sibTrans" cxnId="{23709B6C-D08F-A641-B6AA-C1C1FB664EA4}">
      <dgm:prSet/>
      <dgm:spPr/>
      <dgm:t>
        <a:bodyPr/>
        <a:lstStyle/>
        <a:p>
          <a:endParaRPr lang="en-US">
            <a:latin typeface="Gill Sans" charset="0"/>
            <a:ea typeface="Gill Sans" charset="0"/>
            <a:cs typeface="Gill Sans" charset="0"/>
          </a:endParaRPr>
        </a:p>
      </dgm:t>
    </dgm:pt>
    <dgm:pt modelId="{A43C172B-B194-F94E-8BC0-FF0C2E88BFA4}" type="pres">
      <dgm:prSet presAssocID="{A20CBF6B-54A6-864A-9410-B728B71C0737}" presName="rootnode" presStyleCnt="0">
        <dgm:presLayoutVars>
          <dgm:chMax/>
          <dgm:chPref/>
          <dgm:dir/>
          <dgm:animLvl val="lvl"/>
        </dgm:presLayoutVars>
      </dgm:prSet>
      <dgm:spPr/>
      <dgm:t>
        <a:bodyPr/>
        <a:lstStyle/>
        <a:p>
          <a:endParaRPr lang="en-US"/>
        </a:p>
      </dgm:t>
    </dgm:pt>
    <dgm:pt modelId="{B6BB76A3-7958-7242-9B70-2FAA3F64C6C3}" type="pres">
      <dgm:prSet presAssocID="{6FE46F73-E77E-214F-844B-B3ED22867AD3}" presName="composite" presStyleCnt="0"/>
      <dgm:spPr/>
    </dgm:pt>
    <dgm:pt modelId="{63D7188B-265A-6A4F-AAF7-7BC630FF6280}" type="pres">
      <dgm:prSet presAssocID="{6FE46F73-E77E-214F-844B-B3ED22867AD3}" presName="LShape" presStyleLbl="alignNode1" presStyleIdx="0" presStyleCnt="5"/>
      <dgm:spPr/>
    </dgm:pt>
    <dgm:pt modelId="{347562F8-6A23-2743-ADBA-785F2BEB5EA1}" type="pres">
      <dgm:prSet presAssocID="{6FE46F73-E77E-214F-844B-B3ED22867AD3}" presName="ParentText" presStyleLbl="revTx" presStyleIdx="0" presStyleCnt="3" custScaleY="126104" custLinFactNeighborX="-334" custLinFactNeighborY="11599">
        <dgm:presLayoutVars>
          <dgm:chMax val="0"/>
          <dgm:chPref val="0"/>
          <dgm:bulletEnabled val="1"/>
        </dgm:presLayoutVars>
      </dgm:prSet>
      <dgm:spPr/>
      <dgm:t>
        <a:bodyPr/>
        <a:lstStyle/>
        <a:p>
          <a:endParaRPr lang="en-US"/>
        </a:p>
      </dgm:t>
    </dgm:pt>
    <dgm:pt modelId="{7DCBDFDC-2954-EC43-9763-073DB888D088}" type="pres">
      <dgm:prSet presAssocID="{6FE46F73-E77E-214F-844B-B3ED22867AD3}" presName="Triangle" presStyleLbl="alignNode1" presStyleIdx="1" presStyleCnt="5"/>
      <dgm:spPr/>
    </dgm:pt>
    <dgm:pt modelId="{D6421BFC-4EA2-8F4D-992E-E28C6E7107FB}" type="pres">
      <dgm:prSet presAssocID="{C117DB58-6CC4-DC42-836D-AFAEA69D7B7F}" presName="sibTrans" presStyleCnt="0"/>
      <dgm:spPr/>
    </dgm:pt>
    <dgm:pt modelId="{B6867ECD-629A-4345-8082-597E9EE8D543}" type="pres">
      <dgm:prSet presAssocID="{C117DB58-6CC4-DC42-836D-AFAEA69D7B7F}" presName="space" presStyleCnt="0"/>
      <dgm:spPr/>
    </dgm:pt>
    <dgm:pt modelId="{8D01BDB2-BECE-1046-AC82-6D33BD02E496}" type="pres">
      <dgm:prSet presAssocID="{C9D728D3-C0CE-2242-B138-BF268DC7AFFD}" presName="composite" presStyleCnt="0"/>
      <dgm:spPr/>
    </dgm:pt>
    <dgm:pt modelId="{88ECD66A-3718-604E-92F6-2E974766F1C2}" type="pres">
      <dgm:prSet presAssocID="{C9D728D3-C0CE-2242-B138-BF268DC7AFFD}" presName="LShape" presStyleLbl="alignNode1" presStyleIdx="2" presStyleCnt="5"/>
      <dgm:spPr/>
    </dgm:pt>
    <dgm:pt modelId="{301058CC-27F3-364D-AE8C-15AD8FA402F3}" type="pres">
      <dgm:prSet presAssocID="{C9D728D3-C0CE-2242-B138-BF268DC7AFFD}" presName="ParentText" presStyleLbl="revTx" presStyleIdx="1" presStyleCnt="3">
        <dgm:presLayoutVars>
          <dgm:chMax val="0"/>
          <dgm:chPref val="0"/>
          <dgm:bulletEnabled val="1"/>
        </dgm:presLayoutVars>
      </dgm:prSet>
      <dgm:spPr/>
      <dgm:t>
        <a:bodyPr/>
        <a:lstStyle/>
        <a:p>
          <a:endParaRPr lang="en-US"/>
        </a:p>
      </dgm:t>
    </dgm:pt>
    <dgm:pt modelId="{57BAB120-B350-E243-BF4D-BE0AA3CD6208}" type="pres">
      <dgm:prSet presAssocID="{C9D728D3-C0CE-2242-B138-BF268DC7AFFD}" presName="Triangle" presStyleLbl="alignNode1" presStyleIdx="3" presStyleCnt="5"/>
      <dgm:spPr/>
    </dgm:pt>
    <dgm:pt modelId="{20DE2545-575D-E444-AFE4-37E7A048A389}" type="pres">
      <dgm:prSet presAssocID="{1E17E698-FC10-7F47-B6E8-6743C181CDC7}" presName="sibTrans" presStyleCnt="0"/>
      <dgm:spPr/>
    </dgm:pt>
    <dgm:pt modelId="{D7A1EC6A-778B-AD49-A6B9-4AB3AAAB4D3E}" type="pres">
      <dgm:prSet presAssocID="{1E17E698-FC10-7F47-B6E8-6743C181CDC7}" presName="space" presStyleCnt="0"/>
      <dgm:spPr/>
    </dgm:pt>
    <dgm:pt modelId="{AE60A27E-659E-5E48-985E-635A2619C5E7}" type="pres">
      <dgm:prSet presAssocID="{6843D587-CBAF-4E43-A0AD-9E9527F2C457}" presName="composite" presStyleCnt="0"/>
      <dgm:spPr/>
    </dgm:pt>
    <dgm:pt modelId="{0045E9FE-1FC4-9348-B42A-1B3C159C6204}" type="pres">
      <dgm:prSet presAssocID="{6843D587-CBAF-4E43-A0AD-9E9527F2C457}" presName="LShape" presStyleLbl="alignNode1" presStyleIdx="4" presStyleCnt="5"/>
      <dgm:spPr/>
    </dgm:pt>
    <dgm:pt modelId="{6D379208-29D3-8544-A88B-2C1B777D70E9}" type="pres">
      <dgm:prSet presAssocID="{6843D587-CBAF-4E43-A0AD-9E9527F2C457}" presName="ParentText" presStyleLbl="revTx" presStyleIdx="2" presStyleCnt="3">
        <dgm:presLayoutVars>
          <dgm:chMax val="0"/>
          <dgm:chPref val="0"/>
          <dgm:bulletEnabled val="1"/>
        </dgm:presLayoutVars>
      </dgm:prSet>
      <dgm:spPr/>
      <dgm:t>
        <a:bodyPr/>
        <a:lstStyle/>
        <a:p>
          <a:endParaRPr lang="en-US"/>
        </a:p>
      </dgm:t>
    </dgm:pt>
  </dgm:ptLst>
  <dgm:cxnLst>
    <dgm:cxn modelId="{23709B6C-D08F-A641-B6AA-C1C1FB664EA4}" srcId="{A20CBF6B-54A6-864A-9410-B728B71C0737}" destId="{6843D587-CBAF-4E43-A0AD-9E9527F2C457}" srcOrd="2" destOrd="0" parTransId="{4BD23236-520D-A248-9BA3-1050B2B25CEF}" sibTransId="{F9DFDE0C-D67A-5346-B30C-9080B06E129F}"/>
    <dgm:cxn modelId="{50678127-9127-0E4A-93A0-A60C37FB4184}" type="presOf" srcId="{6FE46F73-E77E-214F-844B-B3ED22867AD3}" destId="{347562F8-6A23-2743-ADBA-785F2BEB5EA1}" srcOrd="0" destOrd="0" presId="urn:microsoft.com/office/officeart/2009/3/layout/StepUpProcess"/>
    <dgm:cxn modelId="{968D6F70-15BA-FA4A-8CB7-DFD99AAF4707}" srcId="{A20CBF6B-54A6-864A-9410-B728B71C0737}" destId="{6FE46F73-E77E-214F-844B-B3ED22867AD3}" srcOrd="0" destOrd="0" parTransId="{F85CBD46-B71D-1F4A-BBF9-6707D1A4152E}" sibTransId="{C117DB58-6CC4-DC42-836D-AFAEA69D7B7F}"/>
    <dgm:cxn modelId="{52910E5D-2DDA-C843-93D2-212032439B2F}" type="presOf" srcId="{C9D728D3-C0CE-2242-B138-BF268DC7AFFD}" destId="{301058CC-27F3-364D-AE8C-15AD8FA402F3}" srcOrd="0" destOrd="0" presId="urn:microsoft.com/office/officeart/2009/3/layout/StepUpProcess"/>
    <dgm:cxn modelId="{BF9A59B3-345D-F343-98E0-C7293070937A}" type="presOf" srcId="{6843D587-CBAF-4E43-A0AD-9E9527F2C457}" destId="{6D379208-29D3-8544-A88B-2C1B777D70E9}" srcOrd="0" destOrd="0" presId="urn:microsoft.com/office/officeart/2009/3/layout/StepUpProcess"/>
    <dgm:cxn modelId="{D4B01F3E-FC16-2E4A-984F-924C17CB71EE}" type="presOf" srcId="{A20CBF6B-54A6-864A-9410-B728B71C0737}" destId="{A43C172B-B194-F94E-8BC0-FF0C2E88BFA4}" srcOrd="0" destOrd="0" presId="urn:microsoft.com/office/officeart/2009/3/layout/StepUpProcess"/>
    <dgm:cxn modelId="{DA11A9A4-3BE8-2C44-8CFC-A707AB6901C2}" srcId="{A20CBF6B-54A6-864A-9410-B728B71C0737}" destId="{C9D728D3-C0CE-2242-B138-BF268DC7AFFD}" srcOrd="1" destOrd="0" parTransId="{45FFAE5F-F357-E240-B11E-E0AF0929272C}" sibTransId="{1E17E698-FC10-7F47-B6E8-6743C181CDC7}"/>
    <dgm:cxn modelId="{3B167A90-07D5-814A-BF7E-6F019C7D14A7}" type="presParOf" srcId="{A43C172B-B194-F94E-8BC0-FF0C2E88BFA4}" destId="{B6BB76A3-7958-7242-9B70-2FAA3F64C6C3}" srcOrd="0" destOrd="0" presId="urn:microsoft.com/office/officeart/2009/3/layout/StepUpProcess"/>
    <dgm:cxn modelId="{5048243A-1B27-AA4B-832E-C116834ACCC8}" type="presParOf" srcId="{B6BB76A3-7958-7242-9B70-2FAA3F64C6C3}" destId="{63D7188B-265A-6A4F-AAF7-7BC630FF6280}" srcOrd="0" destOrd="0" presId="urn:microsoft.com/office/officeart/2009/3/layout/StepUpProcess"/>
    <dgm:cxn modelId="{C46481C9-01D8-7D46-801E-BE051B538B3D}" type="presParOf" srcId="{B6BB76A3-7958-7242-9B70-2FAA3F64C6C3}" destId="{347562F8-6A23-2743-ADBA-785F2BEB5EA1}" srcOrd="1" destOrd="0" presId="urn:microsoft.com/office/officeart/2009/3/layout/StepUpProcess"/>
    <dgm:cxn modelId="{58AE8F39-595A-9E4D-A863-9ABDB6FC7303}" type="presParOf" srcId="{B6BB76A3-7958-7242-9B70-2FAA3F64C6C3}" destId="{7DCBDFDC-2954-EC43-9763-073DB888D088}" srcOrd="2" destOrd="0" presId="urn:microsoft.com/office/officeart/2009/3/layout/StepUpProcess"/>
    <dgm:cxn modelId="{90D6DA9D-A4D5-AE4E-8F3B-2A3CF87D9A9E}" type="presParOf" srcId="{A43C172B-B194-F94E-8BC0-FF0C2E88BFA4}" destId="{D6421BFC-4EA2-8F4D-992E-E28C6E7107FB}" srcOrd="1" destOrd="0" presId="urn:microsoft.com/office/officeart/2009/3/layout/StepUpProcess"/>
    <dgm:cxn modelId="{F997F15C-96CC-B34F-9CBB-FB2849EDB123}" type="presParOf" srcId="{D6421BFC-4EA2-8F4D-992E-E28C6E7107FB}" destId="{B6867ECD-629A-4345-8082-597E9EE8D543}" srcOrd="0" destOrd="0" presId="urn:microsoft.com/office/officeart/2009/3/layout/StepUpProcess"/>
    <dgm:cxn modelId="{D70B0F61-3BFD-9840-BA01-DD78CD819AA8}" type="presParOf" srcId="{A43C172B-B194-F94E-8BC0-FF0C2E88BFA4}" destId="{8D01BDB2-BECE-1046-AC82-6D33BD02E496}" srcOrd="2" destOrd="0" presId="urn:microsoft.com/office/officeart/2009/3/layout/StepUpProcess"/>
    <dgm:cxn modelId="{3D12C405-918F-0C4D-9875-A26EA39C650B}" type="presParOf" srcId="{8D01BDB2-BECE-1046-AC82-6D33BD02E496}" destId="{88ECD66A-3718-604E-92F6-2E974766F1C2}" srcOrd="0" destOrd="0" presId="urn:microsoft.com/office/officeart/2009/3/layout/StepUpProcess"/>
    <dgm:cxn modelId="{0CDEA05A-E144-9E41-879F-752E28E4A951}" type="presParOf" srcId="{8D01BDB2-BECE-1046-AC82-6D33BD02E496}" destId="{301058CC-27F3-364D-AE8C-15AD8FA402F3}" srcOrd="1" destOrd="0" presId="urn:microsoft.com/office/officeart/2009/3/layout/StepUpProcess"/>
    <dgm:cxn modelId="{DEB452C9-8539-6747-B525-435DDFD55576}" type="presParOf" srcId="{8D01BDB2-BECE-1046-AC82-6D33BD02E496}" destId="{57BAB120-B350-E243-BF4D-BE0AA3CD6208}" srcOrd="2" destOrd="0" presId="urn:microsoft.com/office/officeart/2009/3/layout/StepUpProcess"/>
    <dgm:cxn modelId="{864D467B-4D37-784A-A362-1B1083201A81}" type="presParOf" srcId="{A43C172B-B194-F94E-8BC0-FF0C2E88BFA4}" destId="{20DE2545-575D-E444-AFE4-37E7A048A389}" srcOrd="3" destOrd="0" presId="urn:microsoft.com/office/officeart/2009/3/layout/StepUpProcess"/>
    <dgm:cxn modelId="{7BA4FD91-B9D9-B449-B695-41F73234431B}" type="presParOf" srcId="{20DE2545-575D-E444-AFE4-37E7A048A389}" destId="{D7A1EC6A-778B-AD49-A6B9-4AB3AAAB4D3E}" srcOrd="0" destOrd="0" presId="urn:microsoft.com/office/officeart/2009/3/layout/StepUpProcess"/>
    <dgm:cxn modelId="{449AE462-421E-4045-BCCF-B4CC5EFC4BA1}" type="presParOf" srcId="{A43C172B-B194-F94E-8BC0-FF0C2E88BFA4}" destId="{AE60A27E-659E-5E48-985E-635A2619C5E7}" srcOrd="4" destOrd="0" presId="urn:microsoft.com/office/officeart/2009/3/layout/StepUpProcess"/>
    <dgm:cxn modelId="{D08C7678-D09E-5144-9C26-04BD1352EA9B}" type="presParOf" srcId="{AE60A27E-659E-5E48-985E-635A2619C5E7}" destId="{0045E9FE-1FC4-9348-B42A-1B3C159C6204}" srcOrd="0" destOrd="0" presId="urn:microsoft.com/office/officeart/2009/3/layout/StepUpProcess"/>
    <dgm:cxn modelId="{74A032C1-0BB8-7140-B402-AFE3AB5FF68A}" type="presParOf" srcId="{AE60A27E-659E-5E48-985E-635A2619C5E7}" destId="{6D379208-29D3-8544-A88B-2C1B777D70E9}"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7188B-265A-6A4F-AAF7-7BC630FF6280}">
      <dsp:nvSpPr>
        <dsp:cNvPr id="0" name=""/>
        <dsp:cNvSpPr/>
      </dsp:nvSpPr>
      <dsp:spPr>
        <a:xfrm rot="5400000">
          <a:off x="517694" y="1194092"/>
          <a:ext cx="1547613" cy="2575193"/>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47562F8-6A23-2743-ADBA-785F2BEB5EA1}">
      <dsp:nvSpPr>
        <dsp:cNvPr id="0" name=""/>
        <dsp:cNvSpPr/>
      </dsp:nvSpPr>
      <dsp:spPr>
        <a:xfrm>
          <a:off x="251594" y="1933909"/>
          <a:ext cx="2324899" cy="2569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n-US" sz="1400" b="1" kern="1200" dirty="0" smtClean="0">
              <a:latin typeface="Gill Sans" charset="0"/>
              <a:ea typeface="Gill Sans" charset="0"/>
              <a:cs typeface="Gill Sans" charset="0"/>
            </a:rPr>
            <a:t>TECHNICAL</a:t>
          </a:r>
          <a:r>
            <a:rPr lang="en-US" sz="1400" b="1" kern="1200" baseline="0" dirty="0" smtClean="0">
              <a:latin typeface="Gill Sans" charset="0"/>
              <a:ea typeface="Gill Sans" charset="0"/>
              <a:cs typeface="Gill Sans" charset="0"/>
            </a:rPr>
            <a:t> PROCESS</a:t>
          </a:r>
        </a:p>
        <a:p>
          <a:pPr lvl="0" algn="just" defTabSz="622300">
            <a:lnSpc>
              <a:spcPct val="90000"/>
            </a:lnSpc>
            <a:spcBef>
              <a:spcPct val="0"/>
            </a:spcBef>
            <a:spcAft>
              <a:spcPct val="35000"/>
            </a:spcAft>
          </a:pPr>
          <a:r>
            <a:rPr lang="en-US" sz="1400" kern="1200" baseline="0" dirty="0" smtClean="0">
              <a:latin typeface="Gill Sans" charset="0"/>
              <a:ea typeface="Gill Sans" charset="0"/>
              <a:cs typeface="Gill Sans" charset="0"/>
            </a:rPr>
            <a:t>- Secretariat Synthesis/     Compilation Reports for M,A,F</a:t>
          </a:r>
        </a:p>
        <a:p>
          <a:pPr lvl="0" algn="just" defTabSz="622300">
            <a:lnSpc>
              <a:spcPct val="90000"/>
            </a:lnSpc>
            <a:spcBef>
              <a:spcPct val="0"/>
            </a:spcBef>
            <a:spcAft>
              <a:spcPct val="35000"/>
            </a:spcAft>
          </a:pPr>
          <a:r>
            <a:rPr lang="en-US" sz="1400" kern="1200" baseline="0" dirty="0" smtClean="0">
              <a:latin typeface="Gill Sans" charset="0"/>
              <a:ea typeface="Gill Sans" charset="0"/>
              <a:cs typeface="Gill Sans" charset="0"/>
            </a:rPr>
            <a:t>- Clarification of methodology, assumptions, web based Q&amp;A; in-session workshop</a:t>
          </a:r>
        </a:p>
        <a:p>
          <a:pPr lvl="0" algn="just" defTabSz="622300">
            <a:lnSpc>
              <a:spcPct val="90000"/>
            </a:lnSpc>
            <a:spcBef>
              <a:spcPct val="0"/>
            </a:spcBef>
            <a:spcAft>
              <a:spcPct val="35000"/>
            </a:spcAft>
          </a:pPr>
          <a:r>
            <a:rPr lang="en-US" sz="1400" kern="1200" dirty="0" smtClean="0">
              <a:latin typeface="Gill Sans" charset="0"/>
              <a:ea typeface="Gill Sans" charset="0"/>
              <a:cs typeface="Gill Sans" charset="0"/>
            </a:rPr>
            <a:t>- Technical Panel synthesis</a:t>
          </a:r>
          <a:r>
            <a:rPr lang="en-US" sz="1400" kern="1200" baseline="0" dirty="0" smtClean="0">
              <a:latin typeface="Gill Sans" charset="0"/>
              <a:ea typeface="Gill Sans" charset="0"/>
              <a:cs typeface="Gill Sans" charset="0"/>
            </a:rPr>
            <a:t> against benchmarks to determine gaps and recommendations</a:t>
          </a:r>
        </a:p>
        <a:p>
          <a:pPr lvl="0" algn="just" defTabSz="622300">
            <a:lnSpc>
              <a:spcPct val="90000"/>
            </a:lnSpc>
            <a:spcBef>
              <a:spcPct val="0"/>
            </a:spcBef>
            <a:spcAft>
              <a:spcPct val="35000"/>
            </a:spcAft>
          </a:pPr>
          <a:r>
            <a:rPr lang="en-US" sz="1400" kern="1200" baseline="0" dirty="0" smtClean="0">
              <a:latin typeface="Gill Sans" charset="0"/>
              <a:ea typeface="Gill Sans" charset="0"/>
              <a:cs typeface="Gill Sans" charset="0"/>
            </a:rPr>
            <a:t>- Identification of equity metrics</a:t>
          </a:r>
        </a:p>
        <a:p>
          <a:pPr lvl="0" algn="just" defTabSz="622300">
            <a:lnSpc>
              <a:spcPct val="90000"/>
            </a:lnSpc>
            <a:spcBef>
              <a:spcPct val="0"/>
            </a:spcBef>
            <a:spcAft>
              <a:spcPct val="35000"/>
            </a:spcAft>
          </a:pPr>
          <a:endParaRPr lang="en-US" sz="1400" kern="1200" baseline="0" dirty="0" smtClean="0">
            <a:latin typeface="Gill Sans" charset="0"/>
            <a:ea typeface="Gill Sans" charset="0"/>
            <a:cs typeface="Gill Sans" charset="0"/>
          </a:endParaRPr>
        </a:p>
        <a:p>
          <a:pPr lvl="0" algn="just" defTabSz="622300">
            <a:lnSpc>
              <a:spcPct val="90000"/>
            </a:lnSpc>
            <a:spcBef>
              <a:spcPct val="0"/>
            </a:spcBef>
            <a:spcAft>
              <a:spcPct val="35000"/>
            </a:spcAft>
          </a:pPr>
          <a:r>
            <a:rPr lang="en-US" sz="1400" kern="1200" dirty="0" smtClean="0">
              <a:latin typeface="Gill Sans" charset="0"/>
              <a:ea typeface="Gill Sans" charset="0"/>
              <a:cs typeface="Gill Sans" charset="0"/>
            </a:rPr>
            <a:t> </a:t>
          </a:r>
          <a:endParaRPr lang="en-US" sz="1400" kern="1200" dirty="0">
            <a:latin typeface="Gill Sans" charset="0"/>
            <a:ea typeface="Gill Sans" charset="0"/>
            <a:cs typeface="Gill Sans" charset="0"/>
          </a:endParaRPr>
        </a:p>
      </dsp:txBody>
      <dsp:txXfrm>
        <a:off x="251594" y="1933909"/>
        <a:ext cx="2324899" cy="2569886"/>
      </dsp:txXfrm>
    </dsp:sp>
    <dsp:sp modelId="{7DCBDFDC-2954-EC43-9763-073DB888D088}">
      <dsp:nvSpPr>
        <dsp:cNvPr id="0" name=""/>
        <dsp:cNvSpPr/>
      </dsp:nvSpPr>
      <dsp:spPr>
        <a:xfrm>
          <a:off x="2145598" y="1004503"/>
          <a:ext cx="438660" cy="438660"/>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8ECD66A-3718-604E-92F6-2E974766F1C2}">
      <dsp:nvSpPr>
        <dsp:cNvPr id="0" name=""/>
        <dsp:cNvSpPr/>
      </dsp:nvSpPr>
      <dsp:spPr>
        <a:xfrm rot="5400000">
          <a:off x="3363825" y="489814"/>
          <a:ext cx="1547613" cy="2575193"/>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01058CC-27F3-364D-AE8C-15AD8FA402F3}">
      <dsp:nvSpPr>
        <dsp:cNvPr id="0" name=""/>
        <dsp:cNvSpPr/>
      </dsp:nvSpPr>
      <dsp:spPr>
        <a:xfrm>
          <a:off x="3105490" y="1259242"/>
          <a:ext cx="2324899" cy="2037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latin typeface="Gill Sans" charset="0"/>
              <a:ea typeface="Gill Sans" charset="0"/>
              <a:cs typeface="Gill Sans" charset="0"/>
            </a:rPr>
            <a:t>DIPLOMATIC PROCESS</a:t>
          </a:r>
        </a:p>
        <a:p>
          <a:pPr lvl="0" algn="l" defTabSz="622300">
            <a:lnSpc>
              <a:spcPct val="90000"/>
            </a:lnSpc>
            <a:spcBef>
              <a:spcPct val="0"/>
            </a:spcBef>
            <a:spcAft>
              <a:spcPct val="35000"/>
            </a:spcAft>
          </a:pPr>
          <a:r>
            <a:rPr lang="en-US" sz="1400" kern="1200" dirty="0" smtClean="0">
              <a:latin typeface="Gill Sans" charset="0"/>
              <a:ea typeface="Gill Sans" charset="0"/>
              <a:cs typeface="Gill Sans" charset="0"/>
            </a:rPr>
            <a:t>- Consideration of recommendations by the APA</a:t>
          </a:r>
        </a:p>
        <a:p>
          <a:pPr lvl="0" algn="l" defTabSz="622300">
            <a:lnSpc>
              <a:spcPct val="90000"/>
            </a:lnSpc>
            <a:spcBef>
              <a:spcPct val="0"/>
            </a:spcBef>
            <a:spcAft>
              <a:spcPct val="35000"/>
            </a:spcAft>
          </a:pPr>
          <a:r>
            <a:rPr lang="en-US" sz="1400" kern="1200" dirty="0" smtClean="0">
              <a:latin typeface="Gill Sans" charset="0"/>
              <a:ea typeface="Gill Sans" charset="0"/>
              <a:cs typeface="Gill Sans" charset="0"/>
            </a:rPr>
            <a:t>- Ministerial/High</a:t>
          </a:r>
          <a:r>
            <a:rPr lang="en-US" sz="1400" kern="1200" baseline="0" dirty="0" smtClean="0">
              <a:latin typeface="Gill Sans" charset="0"/>
              <a:ea typeface="Gill Sans" charset="0"/>
              <a:cs typeface="Gill Sans" charset="0"/>
            </a:rPr>
            <a:t> Level </a:t>
          </a:r>
          <a:r>
            <a:rPr lang="en-US" sz="1400" kern="1200" baseline="0" dirty="0" smtClean="0">
              <a:latin typeface="Gill Sans" charset="0"/>
              <a:ea typeface="Gill Sans" charset="0"/>
              <a:cs typeface="Gill Sans" charset="0"/>
            </a:rPr>
            <a:t>process</a:t>
          </a:r>
          <a:endParaRPr lang="en-US" sz="1400" kern="1200" baseline="0" dirty="0" smtClean="0">
            <a:latin typeface="Gill Sans" charset="0"/>
            <a:ea typeface="Gill Sans" charset="0"/>
            <a:cs typeface="Gill Sans" charset="0"/>
          </a:endParaRPr>
        </a:p>
        <a:p>
          <a:pPr lvl="0" algn="l" defTabSz="622300">
            <a:lnSpc>
              <a:spcPct val="90000"/>
            </a:lnSpc>
            <a:spcBef>
              <a:spcPct val="0"/>
            </a:spcBef>
            <a:spcAft>
              <a:spcPct val="35000"/>
            </a:spcAft>
          </a:pPr>
          <a:r>
            <a:rPr lang="en-US" sz="1400" kern="1200" baseline="0" dirty="0" smtClean="0">
              <a:latin typeface="Gill Sans" charset="0"/>
              <a:ea typeface="Gill Sans" charset="0"/>
              <a:cs typeface="Gill Sans" charset="0"/>
            </a:rPr>
            <a:t>- Adoption of decisions covering contributions and cooperative actions</a:t>
          </a:r>
          <a:endParaRPr lang="en-US" sz="1400" kern="1200" dirty="0">
            <a:latin typeface="Gill Sans" charset="0"/>
            <a:ea typeface="Gill Sans" charset="0"/>
            <a:cs typeface="Gill Sans" charset="0"/>
          </a:endParaRPr>
        </a:p>
      </dsp:txBody>
      <dsp:txXfrm>
        <a:off x="3105490" y="1259242"/>
        <a:ext cx="2324899" cy="2037910"/>
      </dsp:txXfrm>
    </dsp:sp>
    <dsp:sp modelId="{57BAB120-B350-E243-BF4D-BE0AA3CD6208}">
      <dsp:nvSpPr>
        <dsp:cNvPr id="0" name=""/>
        <dsp:cNvSpPr/>
      </dsp:nvSpPr>
      <dsp:spPr>
        <a:xfrm>
          <a:off x="4991729" y="300226"/>
          <a:ext cx="438660" cy="438660"/>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045E9FE-1FC4-9348-B42A-1B3C159C6204}">
      <dsp:nvSpPr>
        <dsp:cNvPr id="0" name=""/>
        <dsp:cNvSpPr/>
      </dsp:nvSpPr>
      <dsp:spPr>
        <a:xfrm rot="5400000">
          <a:off x="6209956" y="-214463"/>
          <a:ext cx="1547613" cy="2575193"/>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D379208-29D3-8544-A88B-2C1B777D70E9}">
      <dsp:nvSpPr>
        <dsp:cNvPr id="0" name=""/>
        <dsp:cNvSpPr/>
      </dsp:nvSpPr>
      <dsp:spPr>
        <a:xfrm>
          <a:off x="5951621" y="554964"/>
          <a:ext cx="2324899" cy="2037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latin typeface="Gill Sans" charset="0"/>
              <a:ea typeface="Gill Sans" charset="0"/>
              <a:cs typeface="Gill Sans" charset="0"/>
            </a:rPr>
            <a:t>NATIONAL PROCESS</a:t>
          </a:r>
        </a:p>
        <a:p>
          <a:pPr lvl="0" algn="l" defTabSz="622300">
            <a:lnSpc>
              <a:spcPct val="90000"/>
            </a:lnSpc>
            <a:spcBef>
              <a:spcPct val="0"/>
            </a:spcBef>
            <a:spcAft>
              <a:spcPct val="35000"/>
            </a:spcAft>
          </a:pPr>
          <a:r>
            <a:rPr lang="en-US" sz="1400" kern="1200" dirty="0" smtClean="0">
              <a:latin typeface="Gill Sans" charset="0"/>
              <a:ea typeface="Gill Sans" charset="0"/>
              <a:cs typeface="Gill Sans" charset="0"/>
            </a:rPr>
            <a:t>- Enhancement and update</a:t>
          </a:r>
        </a:p>
        <a:p>
          <a:pPr lvl="0" algn="l" defTabSz="622300">
            <a:lnSpc>
              <a:spcPct val="90000"/>
            </a:lnSpc>
            <a:spcBef>
              <a:spcPct val="0"/>
            </a:spcBef>
            <a:spcAft>
              <a:spcPct val="35000"/>
            </a:spcAft>
          </a:pPr>
          <a:r>
            <a:rPr lang="en-US" sz="1400" kern="1200" dirty="0" smtClean="0">
              <a:latin typeface="Gill Sans" charset="0"/>
              <a:ea typeface="Gill Sans" charset="0"/>
              <a:cs typeface="Gill Sans" charset="0"/>
            </a:rPr>
            <a:t>- Self-application</a:t>
          </a:r>
          <a:r>
            <a:rPr lang="en-US" sz="1400" kern="1200" baseline="0" dirty="0" smtClean="0">
              <a:latin typeface="Gill Sans" charset="0"/>
              <a:ea typeface="Gill Sans" charset="0"/>
              <a:cs typeface="Gill Sans" charset="0"/>
            </a:rPr>
            <a:t> of equity </a:t>
          </a:r>
          <a:r>
            <a:rPr lang="en-US" sz="1400" kern="1200" baseline="0" dirty="0" smtClean="0">
              <a:latin typeface="Gill Sans" charset="0"/>
              <a:ea typeface="Gill Sans" charset="0"/>
              <a:cs typeface="Gill Sans" charset="0"/>
            </a:rPr>
            <a:t>metrics </a:t>
          </a:r>
          <a:r>
            <a:rPr lang="en-US" sz="1400" kern="1200" baseline="0" dirty="0" smtClean="0">
              <a:latin typeface="Gill Sans" charset="0"/>
              <a:ea typeface="Gill Sans" charset="0"/>
              <a:cs typeface="Gill Sans" charset="0"/>
            </a:rPr>
            <a:t>to report on fairness</a:t>
          </a:r>
          <a:endParaRPr lang="en-US" sz="1400" kern="1200" dirty="0" smtClean="0">
            <a:latin typeface="Gill Sans" charset="0"/>
            <a:ea typeface="Gill Sans" charset="0"/>
            <a:cs typeface="Gill Sans" charset="0"/>
          </a:endParaRPr>
        </a:p>
        <a:p>
          <a:pPr lvl="0" algn="l" defTabSz="622300">
            <a:lnSpc>
              <a:spcPct val="90000"/>
            </a:lnSpc>
            <a:spcBef>
              <a:spcPct val="0"/>
            </a:spcBef>
            <a:spcAft>
              <a:spcPct val="35000"/>
            </a:spcAft>
          </a:pPr>
          <a:endParaRPr lang="en-US" sz="1400" kern="1200" dirty="0">
            <a:latin typeface="Gill Sans" charset="0"/>
            <a:ea typeface="Gill Sans" charset="0"/>
            <a:cs typeface="Gill Sans" charset="0"/>
          </a:endParaRPr>
        </a:p>
      </dsp:txBody>
      <dsp:txXfrm>
        <a:off x="5951621" y="554964"/>
        <a:ext cx="2324899" cy="203791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76550" cy="495300"/>
          </a:xfrm>
          <a:prstGeom prst="rect">
            <a:avLst/>
          </a:prstGeom>
          <a:noFill/>
          <a:ln w="9525">
            <a:noFill/>
            <a:miter lim="800000"/>
            <a:headEnd/>
            <a:tailEnd/>
          </a:ln>
          <a:effectLst/>
        </p:spPr>
        <p:txBody>
          <a:bodyPr vert="horz" wrap="square" lIns="93329" tIns="46665" rIns="93329" bIns="46665" numCol="1" anchor="t" anchorCtr="0" compatLnSpc="1">
            <a:prstTxWarp prst="textNoShape">
              <a:avLst/>
            </a:prstTxWarp>
          </a:bodyPr>
          <a:lstStyle>
            <a:lvl1pPr defTabSz="933450">
              <a:defRPr sz="1200"/>
            </a:lvl1pPr>
          </a:lstStyle>
          <a:p>
            <a:pPr>
              <a:defRPr/>
            </a:pPr>
            <a:endParaRPr lang="en-GB"/>
          </a:p>
        </p:txBody>
      </p:sp>
      <p:sp>
        <p:nvSpPr>
          <p:cNvPr id="4099" name="Rectangle 3"/>
          <p:cNvSpPr>
            <a:spLocks noGrp="1" noChangeArrowheads="1"/>
          </p:cNvSpPr>
          <p:nvPr>
            <p:ph type="dt" sz="quarter" idx="1"/>
          </p:nvPr>
        </p:nvSpPr>
        <p:spPr bwMode="auto">
          <a:xfrm>
            <a:off x="3763963" y="0"/>
            <a:ext cx="2876550" cy="495300"/>
          </a:xfrm>
          <a:prstGeom prst="rect">
            <a:avLst/>
          </a:prstGeom>
          <a:noFill/>
          <a:ln w="9525">
            <a:noFill/>
            <a:miter lim="800000"/>
            <a:headEnd/>
            <a:tailEnd/>
          </a:ln>
          <a:effectLst/>
        </p:spPr>
        <p:txBody>
          <a:bodyPr vert="horz" wrap="square" lIns="93329" tIns="46665" rIns="93329" bIns="46665" numCol="1" anchor="t" anchorCtr="0" compatLnSpc="1">
            <a:prstTxWarp prst="textNoShape">
              <a:avLst/>
            </a:prstTxWarp>
          </a:bodyPr>
          <a:lstStyle>
            <a:lvl1pPr algn="r" defTabSz="933450">
              <a:defRPr sz="1200"/>
            </a:lvl1pPr>
          </a:lstStyle>
          <a:p>
            <a:pPr>
              <a:defRPr/>
            </a:pPr>
            <a:endParaRPr lang="en-GB"/>
          </a:p>
        </p:txBody>
      </p:sp>
      <p:sp>
        <p:nvSpPr>
          <p:cNvPr id="4100" name="Rectangle 4"/>
          <p:cNvSpPr>
            <a:spLocks noGrp="1" noChangeArrowheads="1"/>
          </p:cNvSpPr>
          <p:nvPr>
            <p:ph type="ftr" sz="quarter" idx="2"/>
          </p:nvPr>
        </p:nvSpPr>
        <p:spPr bwMode="auto">
          <a:xfrm>
            <a:off x="0" y="9409113"/>
            <a:ext cx="2876550" cy="495300"/>
          </a:xfrm>
          <a:prstGeom prst="rect">
            <a:avLst/>
          </a:prstGeom>
          <a:noFill/>
          <a:ln w="9525">
            <a:noFill/>
            <a:miter lim="800000"/>
            <a:headEnd/>
            <a:tailEnd/>
          </a:ln>
          <a:effectLst/>
        </p:spPr>
        <p:txBody>
          <a:bodyPr vert="horz" wrap="square" lIns="93329" tIns="46665" rIns="93329" bIns="46665" numCol="1" anchor="b" anchorCtr="0" compatLnSpc="1">
            <a:prstTxWarp prst="textNoShape">
              <a:avLst/>
            </a:prstTxWarp>
          </a:bodyPr>
          <a:lstStyle>
            <a:lvl1pPr defTabSz="933450">
              <a:defRPr sz="1200"/>
            </a:lvl1pPr>
          </a:lstStyle>
          <a:p>
            <a:pPr>
              <a:defRPr/>
            </a:pPr>
            <a:endParaRPr lang="en-GB"/>
          </a:p>
        </p:txBody>
      </p:sp>
      <p:sp>
        <p:nvSpPr>
          <p:cNvPr id="4101" name="Rectangle 5"/>
          <p:cNvSpPr>
            <a:spLocks noGrp="1" noChangeArrowheads="1"/>
          </p:cNvSpPr>
          <p:nvPr>
            <p:ph type="sldNum" sz="quarter" idx="3"/>
          </p:nvPr>
        </p:nvSpPr>
        <p:spPr bwMode="auto">
          <a:xfrm>
            <a:off x="3763963" y="9409113"/>
            <a:ext cx="2876550" cy="495300"/>
          </a:xfrm>
          <a:prstGeom prst="rect">
            <a:avLst/>
          </a:prstGeom>
          <a:noFill/>
          <a:ln w="9525">
            <a:noFill/>
            <a:miter lim="800000"/>
            <a:headEnd/>
            <a:tailEnd/>
          </a:ln>
          <a:effectLst/>
        </p:spPr>
        <p:txBody>
          <a:bodyPr vert="horz" wrap="square" lIns="93329" tIns="46665" rIns="93329" bIns="46665" numCol="1" anchor="b" anchorCtr="0" compatLnSpc="1">
            <a:prstTxWarp prst="textNoShape">
              <a:avLst/>
            </a:prstTxWarp>
          </a:bodyPr>
          <a:lstStyle>
            <a:lvl1pPr algn="r" defTabSz="933450">
              <a:defRPr sz="1200"/>
            </a:lvl1pPr>
          </a:lstStyle>
          <a:p>
            <a:pPr>
              <a:defRPr/>
            </a:pPr>
            <a:fld id="{B868279D-BB04-4859-BE73-18E37AF4DF40}" type="slidenum">
              <a:rPr lang="en-GB"/>
              <a:pPr>
                <a:defRPr/>
              </a:pPr>
              <a:t>‹#›</a:t>
            </a:fld>
            <a:endParaRPr lang="en-GB"/>
          </a:p>
        </p:txBody>
      </p:sp>
    </p:spTree>
    <p:extLst>
      <p:ext uri="{BB962C8B-B14F-4D97-AF65-F5344CB8AC3E}">
        <p14:creationId xmlns:p14="http://schemas.microsoft.com/office/powerpoint/2010/main" val="2012923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863850" cy="469900"/>
          </a:xfrm>
          <a:prstGeom prst="rect">
            <a:avLst/>
          </a:prstGeom>
          <a:noFill/>
          <a:ln w="9525">
            <a:noFill/>
            <a:miter lim="800000"/>
            <a:headEnd/>
            <a:tailEnd/>
          </a:ln>
          <a:effectLst/>
        </p:spPr>
        <p:txBody>
          <a:bodyPr vert="horz" wrap="square" lIns="90452" tIns="45226" rIns="90452" bIns="45226" numCol="1" anchor="t" anchorCtr="0" compatLnSpc="1">
            <a:prstTxWarp prst="textNoShape">
              <a:avLst/>
            </a:prstTxWarp>
          </a:bodyPr>
          <a:lstStyle>
            <a:lvl1pPr defTabSz="904875">
              <a:defRPr sz="1200"/>
            </a:lvl1pPr>
          </a:lstStyle>
          <a:p>
            <a:pPr>
              <a:defRPr/>
            </a:pPr>
            <a:endParaRPr lang="en-GB"/>
          </a:p>
        </p:txBody>
      </p:sp>
      <p:sp>
        <p:nvSpPr>
          <p:cNvPr id="61443" name="Rectangle 3"/>
          <p:cNvSpPr>
            <a:spLocks noGrp="1" noChangeArrowheads="1"/>
          </p:cNvSpPr>
          <p:nvPr>
            <p:ph type="dt" idx="1"/>
          </p:nvPr>
        </p:nvSpPr>
        <p:spPr bwMode="auto">
          <a:xfrm>
            <a:off x="3746500" y="0"/>
            <a:ext cx="2863850" cy="469900"/>
          </a:xfrm>
          <a:prstGeom prst="rect">
            <a:avLst/>
          </a:prstGeom>
          <a:noFill/>
          <a:ln w="9525">
            <a:noFill/>
            <a:miter lim="800000"/>
            <a:headEnd/>
            <a:tailEnd/>
          </a:ln>
          <a:effectLst/>
        </p:spPr>
        <p:txBody>
          <a:bodyPr vert="horz" wrap="square" lIns="90452" tIns="45226" rIns="90452" bIns="45226" numCol="1" anchor="t" anchorCtr="0" compatLnSpc="1">
            <a:prstTxWarp prst="textNoShape">
              <a:avLst/>
            </a:prstTxWarp>
          </a:bodyPr>
          <a:lstStyle>
            <a:lvl1pPr algn="r" defTabSz="904875">
              <a:defRPr sz="1200"/>
            </a:lvl1pPr>
          </a:lstStyle>
          <a:p>
            <a:pPr>
              <a:defRPr/>
            </a:pPr>
            <a:endParaRPr lang="en-GB"/>
          </a:p>
        </p:txBody>
      </p:sp>
      <p:sp>
        <p:nvSpPr>
          <p:cNvPr id="7172" name="Rectangle 4"/>
          <p:cNvSpPr>
            <a:spLocks noGrp="1" noRot="1" noChangeAspect="1" noChangeArrowheads="1" noTextEdit="1"/>
          </p:cNvSpPr>
          <p:nvPr>
            <p:ph type="sldImg" idx="2"/>
          </p:nvPr>
        </p:nvSpPr>
        <p:spPr bwMode="auto">
          <a:xfrm>
            <a:off x="587375" y="706438"/>
            <a:ext cx="5437188" cy="3763962"/>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881063" y="4705350"/>
            <a:ext cx="4849812" cy="4470400"/>
          </a:xfrm>
          <a:prstGeom prst="rect">
            <a:avLst/>
          </a:prstGeom>
          <a:noFill/>
          <a:ln w="9525">
            <a:noFill/>
            <a:miter lim="800000"/>
            <a:headEnd/>
            <a:tailEnd/>
          </a:ln>
          <a:effectLst/>
        </p:spPr>
        <p:txBody>
          <a:bodyPr vert="horz" wrap="square" lIns="90452" tIns="45226" rIns="90452" bIns="4522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1446" name="Rectangle 6"/>
          <p:cNvSpPr>
            <a:spLocks noGrp="1" noChangeArrowheads="1"/>
          </p:cNvSpPr>
          <p:nvPr>
            <p:ph type="ftr" sz="quarter" idx="4"/>
          </p:nvPr>
        </p:nvSpPr>
        <p:spPr bwMode="auto">
          <a:xfrm>
            <a:off x="0" y="9410700"/>
            <a:ext cx="2863850" cy="471488"/>
          </a:xfrm>
          <a:prstGeom prst="rect">
            <a:avLst/>
          </a:prstGeom>
          <a:noFill/>
          <a:ln w="9525">
            <a:noFill/>
            <a:miter lim="800000"/>
            <a:headEnd/>
            <a:tailEnd/>
          </a:ln>
          <a:effectLst/>
        </p:spPr>
        <p:txBody>
          <a:bodyPr vert="horz" wrap="square" lIns="90452" tIns="45226" rIns="90452" bIns="45226" numCol="1" anchor="b" anchorCtr="0" compatLnSpc="1">
            <a:prstTxWarp prst="textNoShape">
              <a:avLst/>
            </a:prstTxWarp>
          </a:bodyPr>
          <a:lstStyle>
            <a:lvl1pPr defTabSz="904875">
              <a:defRPr sz="1200"/>
            </a:lvl1pPr>
          </a:lstStyle>
          <a:p>
            <a:pPr>
              <a:defRPr/>
            </a:pPr>
            <a:endParaRPr lang="en-GB"/>
          </a:p>
        </p:txBody>
      </p:sp>
      <p:sp>
        <p:nvSpPr>
          <p:cNvPr id="61447" name="Rectangle 7"/>
          <p:cNvSpPr>
            <a:spLocks noGrp="1" noChangeArrowheads="1"/>
          </p:cNvSpPr>
          <p:nvPr>
            <p:ph type="sldNum" sz="quarter" idx="5"/>
          </p:nvPr>
        </p:nvSpPr>
        <p:spPr bwMode="auto">
          <a:xfrm>
            <a:off x="3746500" y="9410700"/>
            <a:ext cx="2863850" cy="471488"/>
          </a:xfrm>
          <a:prstGeom prst="rect">
            <a:avLst/>
          </a:prstGeom>
          <a:noFill/>
          <a:ln w="9525">
            <a:noFill/>
            <a:miter lim="800000"/>
            <a:headEnd/>
            <a:tailEnd/>
          </a:ln>
          <a:effectLst/>
        </p:spPr>
        <p:txBody>
          <a:bodyPr vert="horz" wrap="square" lIns="90452" tIns="45226" rIns="90452" bIns="45226" numCol="1" anchor="b" anchorCtr="0" compatLnSpc="1">
            <a:prstTxWarp prst="textNoShape">
              <a:avLst/>
            </a:prstTxWarp>
          </a:bodyPr>
          <a:lstStyle>
            <a:lvl1pPr algn="r" defTabSz="904875">
              <a:defRPr sz="1200"/>
            </a:lvl1pPr>
          </a:lstStyle>
          <a:p>
            <a:pPr>
              <a:defRPr/>
            </a:pPr>
            <a:fld id="{E1F21D5C-4B6A-43D1-BF43-7E7A5EA4C5FD}" type="slidenum">
              <a:rPr lang="en-GB"/>
              <a:pPr>
                <a:defRPr/>
              </a:pPr>
              <a:t>‹#›</a:t>
            </a:fld>
            <a:endParaRPr lang="en-GB"/>
          </a:p>
        </p:txBody>
      </p:sp>
    </p:spTree>
    <p:extLst>
      <p:ext uri="{BB962C8B-B14F-4D97-AF65-F5344CB8AC3E}">
        <p14:creationId xmlns:p14="http://schemas.microsoft.com/office/powerpoint/2010/main" val="30296910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908DFF8D-D18E-4315-B5E3-4A9CDB4955C7}" type="slidenum">
              <a:rPr lang="en-GB" smtClean="0"/>
              <a:pPr/>
              <a:t>1</a:t>
            </a:fld>
            <a:endParaRPr lang="en-GB"/>
          </a:p>
        </p:txBody>
      </p:sp>
      <p:sp>
        <p:nvSpPr>
          <p:cNvPr id="8195" name="Rectangle 2"/>
          <p:cNvSpPr>
            <a:spLocks noGrp="1" noRot="1" noChangeAspect="1" noChangeArrowheads="1" noTextEdit="1"/>
          </p:cNvSpPr>
          <p:nvPr>
            <p:ph type="sldImg"/>
          </p:nvPr>
        </p:nvSpPr>
        <p:spPr>
          <a:xfrm>
            <a:off x="638175" y="742950"/>
            <a:ext cx="5365750" cy="3714750"/>
          </a:xfrm>
          <a:ln/>
        </p:spPr>
      </p:sp>
      <p:sp>
        <p:nvSpPr>
          <p:cNvPr id="8196" name="Rectangle 3"/>
          <p:cNvSpPr>
            <a:spLocks noGrp="1" noChangeArrowheads="1"/>
          </p:cNvSpPr>
          <p:nvPr>
            <p:ph type="body" idx="1"/>
          </p:nvPr>
        </p:nvSpPr>
        <p:spPr>
          <a:xfrm>
            <a:off x="885825" y="4703763"/>
            <a:ext cx="4868863" cy="4457700"/>
          </a:xfrm>
          <a:noFill/>
          <a:ln/>
        </p:spPr>
        <p:txBody>
          <a:bodyPr/>
          <a:lstStyle/>
          <a:p>
            <a:pPr eaLnBrk="1" hangingPunct="1"/>
            <a:endParaRPr lang="en-US"/>
          </a:p>
        </p:txBody>
      </p:sp>
    </p:spTree>
    <p:extLst>
      <p:ext uri="{BB962C8B-B14F-4D97-AF65-F5344CB8AC3E}">
        <p14:creationId xmlns:p14="http://schemas.microsoft.com/office/powerpoint/2010/main" val="902369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p:spPr>
        <p:txBody>
          <a:bodyPr/>
          <a:lstStyle/>
          <a:p>
            <a:endParaRPr lang="en-US"/>
          </a:p>
        </p:txBody>
      </p:sp>
      <p:sp>
        <p:nvSpPr>
          <p:cNvPr id="9220" name="Slide Number Placeholder 3"/>
          <p:cNvSpPr>
            <a:spLocks noGrp="1"/>
          </p:cNvSpPr>
          <p:nvPr>
            <p:ph type="sldNum" sz="quarter" idx="5"/>
          </p:nvPr>
        </p:nvSpPr>
        <p:spPr>
          <a:noFill/>
        </p:spPr>
        <p:txBody>
          <a:bodyPr/>
          <a:lstStyle/>
          <a:p>
            <a:fld id="{60EB24CE-5E1E-428E-8E50-71457F5EB1A2}" type="slidenum">
              <a:rPr lang="en-GB" smtClean="0"/>
              <a:pPr/>
              <a:t>2</a:t>
            </a:fld>
            <a:endParaRPr lang="en-GB"/>
          </a:p>
        </p:txBody>
      </p:sp>
    </p:spTree>
    <p:extLst>
      <p:ext uri="{BB962C8B-B14F-4D97-AF65-F5344CB8AC3E}">
        <p14:creationId xmlns:p14="http://schemas.microsoft.com/office/powerpoint/2010/main" val="600688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p:spPr>
        <p:txBody>
          <a:bodyPr/>
          <a:lstStyle/>
          <a:p>
            <a:endParaRPr lang="en-US"/>
          </a:p>
        </p:txBody>
      </p:sp>
      <p:sp>
        <p:nvSpPr>
          <p:cNvPr id="9220" name="Slide Number Placeholder 3"/>
          <p:cNvSpPr>
            <a:spLocks noGrp="1"/>
          </p:cNvSpPr>
          <p:nvPr>
            <p:ph type="sldNum" sz="quarter" idx="5"/>
          </p:nvPr>
        </p:nvSpPr>
        <p:spPr>
          <a:noFill/>
        </p:spPr>
        <p:txBody>
          <a:bodyPr/>
          <a:lstStyle/>
          <a:p>
            <a:fld id="{60EB24CE-5E1E-428E-8E50-71457F5EB1A2}" type="slidenum">
              <a:rPr lang="en-GB" smtClean="0"/>
              <a:pPr/>
              <a:t>3</a:t>
            </a:fld>
            <a:endParaRPr lang="en-GB"/>
          </a:p>
        </p:txBody>
      </p:sp>
    </p:spTree>
    <p:extLst>
      <p:ext uri="{BB962C8B-B14F-4D97-AF65-F5344CB8AC3E}">
        <p14:creationId xmlns:p14="http://schemas.microsoft.com/office/powerpoint/2010/main" val="1293569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p:spPr>
        <p:txBody>
          <a:bodyPr/>
          <a:lstStyle/>
          <a:p>
            <a:endParaRPr lang="en-US"/>
          </a:p>
        </p:txBody>
      </p:sp>
      <p:sp>
        <p:nvSpPr>
          <p:cNvPr id="9220" name="Slide Number Placeholder 3"/>
          <p:cNvSpPr>
            <a:spLocks noGrp="1"/>
          </p:cNvSpPr>
          <p:nvPr>
            <p:ph type="sldNum" sz="quarter" idx="5"/>
          </p:nvPr>
        </p:nvSpPr>
        <p:spPr>
          <a:noFill/>
        </p:spPr>
        <p:txBody>
          <a:bodyPr/>
          <a:lstStyle/>
          <a:p>
            <a:fld id="{60EB24CE-5E1E-428E-8E50-71457F5EB1A2}" type="slidenum">
              <a:rPr lang="en-GB" smtClean="0"/>
              <a:pPr/>
              <a:t>4</a:t>
            </a:fld>
            <a:endParaRPr lang="en-GB"/>
          </a:p>
        </p:txBody>
      </p:sp>
    </p:spTree>
    <p:extLst>
      <p:ext uri="{BB962C8B-B14F-4D97-AF65-F5344CB8AC3E}">
        <p14:creationId xmlns:p14="http://schemas.microsoft.com/office/powerpoint/2010/main" val="282383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p:spPr>
        <p:txBody>
          <a:bodyPr/>
          <a:lstStyle/>
          <a:p>
            <a:endParaRPr lang="en-US" dirty="0"/>
          </a:p>
        </p:txBody>
      </p:sp>
      <p:sp>
        <p:nvSpPr>
          <p:cNvPr id="9220" name="Slide Number Placeholder 3"/>
          <p:cNvSpPr>
            <a:spLocks noGrp="1"/>
          </p:cNvSpPr>
          <p:nvPr>
            <p:ph type="sldNum" sz="quarter" idx="5"/>
          </p:nvPr>
        </p:nvSpPr>
        <p:spPr>
          <a:noFill/>
        </p:spPr>
        <p:txBody>
          <a:bodyPr/>
          <a:lstStyle/>
          <a:p>
            <a:fld id="{60EB24CE-5E1E-428E-8E50-71457F5EB1A2}" type="slidenum">
              <a:rPr lang="en-GB" smtClean="0"/>
              <a:pPr/>
              <a:t>5</a:t>
            </a:fld>
            <a:endParaRPr lang="en-GB"/>
          </a:p>
        </p:txBody>
      </p:sp>
    </p:spTree>
    <p:extLst>
      <p:ext uri="{BB962C8B-B14F-4D97-AF65-F5344CB8AC3E}">
        <p14:creationId xmlns:p14="http://schemas.microsoft.com/office/powerpoint/2010/main" val="973778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p:spPr>
        <p:txBody>
          <a:bodyPr/>
          <a:lstStyle/>
          <a:p>
            <a:endParaRPr lang="en-US"/>
          </a:p>
        </p:txBody>
      </p:sp>
      <p:sp>
        <p:nvSpPr>
          <p:cNvPr id="9220" name="Slide Number Placeholder 3"/>
          <p:cNvSpPr>
            <a:spLocks noGrp="1"/>
          </p:cNvSpPr>
          <p:nvPr>
            <p:ph type="sldNum" sz="quarter" idx="5"/>
          </p:nvPr>
        </p:nvSpPr>
        <p:spPr>
          <a:noFill/>
        </p:spPr>
        <p:txBody>
          <a:bodyPr/>
          <a:lstStyle/>
          <a:p>
            <a:fld id="{60EB24CE-5E1E-428E-8E50-71457F5EB1A2}" type="slidenum">
              <a:rPr lang="en-GB" smtClean="0"/>
              <a:pPr/>
              <a:t>6</a:t>
            </a:fld>
            <a:endParaRPr lang="en-GB"/>
          </a:p>
        </p:txBody>
      </p:sp>
    </p:spTree>
    <p:extLst>
      <p:ext uri="{BB962C8B-B14F-4D97-AF65-F5344CB8AC3E}">
        <p14:creationId xmlns:p14="http://schemas.microsoft.com/office/powerpoint/2010/main" val="409813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p:spPr>
        <p:txBody>
          <a:bodyPr/>
          <a:lstStyle/>
          <a:p>
            <a:endParaRPr lang="en-US" dirty="0"/>
          </a:p>
        </p:txBody>
      </p:sp>
      <p:sp>
        <p:nvSpPr>
          <p:cNvPr id="9220" name="Slide Number Placeholder 3"/>
          <p:cNvSpPr>
            <a:spLocks noGrp="1"/>
          </p:cNvSpPr>
          <p:nvPr>
            <p:ph type="sldNum" sz="quarter" idx="5"/>
          </p:nvPr>
        </p:nvSpPr>
        <p:spPr>
          <a:noFill/>
        </p:spPr>
        <p:txBody>
          <a:bodyPr/>
          <a:lstStyle/>
          <a:p>
            <a:fld id="{60EB24CE-5E1E-428E-8E50-71457F5EB1A2}" type="slidenum">
              <a:rPr lang="en-GB" smtClean="0"/>
              <a:pPr/>
              <a:t>7</a:t>
            </a:fld>
            <a:endParaRPr lang="en-GB"/>
          </a:p>
        </p:txBody>
      </p:sp>
    </p:spTree>
    <p:extLst>
      <p:ext uri="{BB962C8B-B14F-4D97-AF65-F5344CB8AC3E}">
        <p14:creationId xmlns:p14="http://schemas.microsoft.com/office/powerpoint/2010/main" val="503128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p:spPr>
        <p:txBody>
          <a:bodyPr/>
          <a:lstStyle/>
          <a:p>
            <a:endParaRPr lang="en-US"/>
          </a:p>
        </p:txBody>
      </p:sp>
      <p:sp>
        <p:nvSpPr>
          <p:cNvPr id="9220" name="Slide Number Placeholder 3"/>
          <p:cNvSpPr>
            <a:spLocks noGrp="1"/>
          </p:cNvSpPr>
          <p:nvPr>
            <p:ph type="sldNum" sz="quarter" idx="5"/>
          </p:nvPr>
        </p:nvSpPr>
        <p:spPr>
          <a:noFill/>
        </p:spPr>
        <p:txBody>
          <a:bodyPr/>
          <a:lstStyle/>
          <a:p>
            <a:fld id="{60EB24CE-5E1E-428E-8E50-71457F5EB1A2}" type="slidenum">
              <a:rPr lang="en-GB" smtClean="0"/>
              <a:pPr/>
              <a:t>8</a:t>
            </a:fld>
            <a:endParaRPr lang="en-GB"/>
          </a:p>
        </p:txBody>
      </p:sp>
    </p:spTree>
    <p:extLst>
      <p:ext uri="{BB962C8B-B14F-4D97-AF65-F5344CB8AC3E}">
        <p14:creationId xmlns:p14="http://schemas.microsoft.com/office/powerpoint/2010/main" val="848594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11DFD14-EA5E-4F4A-8071-A9BF468EBE93}"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0EA56A5-A79F-4B08-A948-6B000113904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609600"/>
            <a:ext cx="2105025"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42950" y="609600"/>
            <a:ext cx="6162675"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C546063-E8DB-456B-B89B-5FA5092421CC}"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2A3A0DF-A303-4404-B49D-953B76B6FF6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1D9EA78-8153-447C-B6ED-C70C2A0D795B}"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3A96F4E-F63F-425B-B962-4D38C6732419}"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3832345-0C0C-4EB9-B3B6-200DBA18B16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0992709-9178-4553-8FDC-5F634DE4814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814FE7A-9DD8-44A4-9DB2-8C4ADC59B52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3AF631E-F71E-4CB7-BA21-661E123F7AC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FA78116-C083-4300-A560-95FC7B46F187}"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4099"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64B39A9-C8F8-4367-8097-A1AD61D85115}" type="slidenum">
              <a:rPr lang="en-GB"/>
              <a:pPr>
                <a:defRPr/>
              </a:pPr>
              <a:t>‹#›</a:t>
            </a:fld>
            <a:endParaRPr lang="en-GB"/>
          </a:p>
        </p:txBody>
      </p:sp>
      <p:sp>
        <p:nvSpPr>
          <p:cNvPr id="1031" name="Text Box 7"/>
          <p:cNvSpPr txBox="1">
            <a:spLocks noChangeArrowheads="1"/>
          </p:cNvSpPr>
          <p:nvPr userDrawn="1"/>
        </p:nvSpPr>
        <p:spPr bwMode="auto">
          <a:xfrm>
            <a:off x="9020175" y="1268413"/>
            <a:ext cx="685800" cy="5473700"/>
          </a:xfrm>
          <a:prstGeom prst="rect">
            <a:avLst/>
          </a:prstGeom>
          <a:noFill/>
          <a:ln w="9525">
            <a:noFill/>
            <a:miter lim="800000"/>
            <a:headEnd/>
            <a:tailEnd/>
          </a:ln>
        </p:spPr>
        <p:txBody>
          <a:bodyPr vert="eaVert"/>
          <a:lstStyle/>
          <a:p>
            <a:pPr eaLnBrk="0" hangingPunct="0">
              <a:defRPr/>
            </a:pPr>
            <a:r>
              <a:rPr lang="en-GB" sz="2600">
                <a:solidFill>
                  <a:srgbClr val="800080"/>
                </a:solidFill>
                <a:latin typeface="Gill Sans" pitchFamily="34" charset="0"/>
              </a:rPr>
              <a:t>european capacity building initiative ecbi</a:t>
            </a:r>
          </a:p>
        </p:txBody>
      </p:sp>
      <p:pic>
        <p:nvPicPr>
          <p:cNvPr id="4104" name="Picture 8"/>
          <p:cNvPicPr>
            <a:picLocks noChangeAspect="1" noChangeArrowheads="1"/>
          </p:cNvPicPr>
          <p:nvPr userDrawn="1"/>
        </p:nvPicPr>
        <p:blipFill>
          <a:blip r:embed="rId13" cstate="print"/>
          <a:srcRect r="1465" b="1465"/>
          <a:stretch>
            <a:fillRect/>
          </a:stretch>
        </p:blipFill>
        <p:spPr bwMode="auto">
          <a:xfrm>
            <a:off x="8699500" y="188913"/>
            <a:ext cx="968375" cy="968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tiff"/></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906000" cy="6858000"/>
          </a:xfrm>
          <a:prstGeom prst="rect">
            <a:avLst/>
          </a:prstGeom>
          <a:solidFill>
            <a:schemeClr val="bg1"/>
          </a:solidFill>
          <a:ln w="9525">
            <a:solidFill>
              <a:srgbClr val="FF00FF"/>
            </a:solidFill>
            <a:miter lim="800000"/>
            <a:headEnd/>
            <a:tailEnd/>
          </a:ln>
        </p:spPr>
        <p:txBody>
          <a:bodyPr wrap="none" anchor="ctr"/>
          <a:lstStyle/>
          <a:p>
            <a:pPr algn="ctr" eaLnBrk="0" hangingPunct="0"/>
            <a:endParaRPr lang="en-US" sz="4000">
              <a:solidFill>
                <a:srgbClr val="000099"/>
              </a:solidFill>
              <a:latin typeface="Gill Sans" pitchFamily="34" charset="0"/>
            </a:endParaRPr>
          </a:p>
        </p:txBody>
      </p:sp>
      <p:sp>
        <p:nvSpPr>
          <p:cNvPr id="5123" name="Text Box 3"/>
          <p:cNvSpPr txBox="1">
            <a:spLocks noChangeArrowheads="1"/>
          </p:cNvSpPr>
          <p:nvPr/>
        </p:nvSpPr>
        <p:spPr bwMode="auto">
          <a:xfrm>
            <a:off x="1712913" y="2098298"/>
            <a:ext cx="7561262" cy="2739211"/>
          </a:xfrm>
          <a:prstGeom prst="rect">
            <a:avLst/>
          </a:prstGeom>
          <a:noFill/>
          <a:ln w="9525">
            <a:noFill/>
            <a:miter lim="800000"/>
            <a:headEnd/>
            <a:tailEnd/>
          </a:ln>
        </p:spPr>
        <p:txBody>
          <a:bodyPr>
            <a:spAutoFit/>
          </a:bodyPr>
          <a:lstStyle/>
          <a:p>
            <a:pPr eaLnBrk="0" hangingPunct="0"/>
            <a:r>
              <a:rPr lang="en-GB" sz="3200" dirty="0" smtClean="0">
                <a:solidFill>
                  <a:srgbClr val="660066"/>
                </a:solidFill>
                <a:latin typeface="Gill Sans MT" pitchFamily="34" charset="0"/>
              </a:rPr>
              <a:t>Opportunities and Challenges presented by the Global Stocktake in the PA</a:t>
            </a:r>
          </a:p>
          <a:p>
            <a:pPr eaLnBrk="0" hangingPunct="0"/>
            <a:endParaRPr lang="en-GB" sz="3200" cap="small" dirty="0">
              <a:solidFill>
                <a:srgbClr val="660066"/>
              </a:solidFill>
              <a:latin typeface="Gill Sans MT" pitchFamily="34" charset="0"/>
            </a:endParaRPr>
          </a:p>
          <a:p>
            <a:pPr eaLnBrk="0" hangingPunct="0"/>
            <a:r>
              <a:rPr lang="en-GB" sz="3200" cap="small" dirty="0" smtClean="0">
                <a:solidFill>
                  <a:srgbClr val="660066"/>
                </a:solidFill>
                <a:latin typeface="Gill Sans MT" pitchFamily="34" charset="0"/>
              </a:rPr>
              <a:t>ECBI 2016</a:t>
            </a:r>
            <a:endParaRPr lang="en-GB" cap="small" dirty="0" smtClean="0">
              <a:solidFill>
                <a:srgbClr val="660066"/>
              </a:solidFill>
              <a:latin typeface="Gill Sans MT" pitchFamily="34" charset="0"/>
            </a:endParaRPr>
          </a:p>
          <a:p>
            <a:pPr eaLnBrk="0" hangingPunct="0"/>
            <a:endParaRPr lang="en-GB" dirty="0">
              <a:solidFill>
                <a:srgbClr val="660066"/>
              </a:solidFill>
              <a:latin typeface="Gill Sans MT" pitchFamily="34" charset="0"/>
            </a:endParaRPr>
          </a:p>
          <a:p>
            <a:pPr eaLnBrk="0" hangingPunct="0"/>
            <a:r>
              <a:rPr lang="en-GB" sz="1000" dirty="0" smtClean="0">
                <a:solidFill>
                  <a:srgbClr val="660066"/>
                </a:solidFill>
                <a:latin typeface="Gill Sans MT" pitchFamily="34" charset="0"/>
              </a:rPr>
              <a:t>Based on a paper by Christian Holz </a:t>
            </a:r>
            <a:r>
              <a:rPr lang="en-GB" sz="1000" baseline="30000" dirty="0" smtClean="0">
                <a:solidFill>
                  <a:srgbClr val="660066"/>
                </a:solidFill>
                <a:latin typeface="Gill Sans MT" pitchFamily="34" charset="0"/>
              </a:rPr>
              <a:t>- </a:t>
            </a:r>
            <a:r>
              <a:rPr lang="en-GB" sz="1000" dirty="0" smtClean="0">
                <a:solidFill>
                  <a:srgbClr val="660066"/>
                </a:solidFill>
                <a:latin typeface="Gill Sans MT" pitchFamily="34" charset="0"/>
              </a:rPr>
              <a:t>University </a:t>
            </a:r>
            <a:r>
              <a:rPr lang="en-GB" sz="1000" dirty="0">
                <a:solidFill>
                  <a:srgbClr val="660066"/>
                </a:solidFill>
                <a:latin typeface="Gill Sans MT" pitchFamily="34" charset="0"/>
              </a:rPr>
              <a:t>of Ottawa, School of Political Studies, Canada; </a:t>
            </a:r>
            <a:r>
              <a:rPr lang="en-GB" sz="1000" dirty="0" smtClean="0">
                <a:solidFill>
                  <a:srgbClr val="660066"/>
                </a:solidFill>
                <a:latin typeface="Gill Sans MT" pitchFamily="34" charset="0"/>
              </a:rPr>
              <a:t>&amp; Xolisa </a:t>
            </a:r>
            <a:r>
              <a:rPr lang="en-GB" sz="1000" dirty="0" err="1" smtClean="0">
                <a:solidFill>
                  <a:srgbClr val="660066"/>
                </a:solidFill>
                <a:latin typeface="Gill Sans MT" pitchFamily="34" charset="0"/>
              </a:rPr>
              <a:t>NgwadlaCouncil</a:t>
            </a:r>
            <a:r>
              <a:rPr lang="en-GB" sz="1000" dirty="0" smtClean="0">
                <a:solidFill>
                  <a:srgbClr val="660066"/>
                </a:solidFill>
                <a:latin typeface="Gill Sans MT" pitchFamily="34" charset="0"/>
              </a:rPr>
              <a:t> </a:t>
            </a:r>
            <a:r>
              <a:rPr lang="en-GB" sz="1000" dirty="0" smtClean="0">
                <a:solidFill>
                  <a:srgbClr val="660066"/>
                </a:solidFill>
                <a:latin typeface="Gill Sans MT" pitchFamily="34" charset="0"/>
              </a:rPr>
              <a:t>for Scientific &amp; Industrial Research, South Africa</a:t>
            </a:r>
            <a:r>
              <a:rPr lang="en-US" sz="1000" dirty="0" smtClean="0">
                <a:solidFill>
                  <a:srgbClr val="660066"/>
                </a:solidFill>
                <a:latin typeface="Gill Sans MT" pitchFamily="34" charset="0"/>
              </a:rPr>
              <a:t> </a:t>
            </a:r>
            <a:endParaRPr lang="en-US" sz="1000" dirty="0">
              <a:solidFill>
                <a:srgbClr val="660066"/>
              </a:solidFill>
              <a:latin typeface="Gill Sans MT" pitchFamily="34" charset="0"/>
            </a:endParaRPr>
          </a:p>
        </p:txBody>
      </p:sp>
      <p:sp>
        <p:nvSpPr>
          <p:cNvPr id="5124" name="Rectangle 4"/>
          <p:cNvSpPr>
            <a:spLocks noChangeArrowheads="1"/>
          </p:cNvSpPr>
          <p:nvPr/>
        </p:nvSpPr>
        <p:spPr bwMode="auto">
          <a:xfrm>
            <a:off x="0" y="0"/>
            <a:ext cx="1209675" cy="6858000"/>
          </a:xfrm>
          <a:prstGeom prst="rect">
            <a:avLst/>
          </a:prstGeom>
          <a:solidFill>
            <a:srgbClr val="660066"/>
          </a:solidFill>
          <a:ln w="9525">
            <a:solidFill>
              <a:srgbClr val="660066"/>
            </a:solidFill>
            <a:miter lim="800000"/>
            <a:headEnd/>
            <a:tailEnd/>
          </a:ln>
        </p:spPr>
        <p:txBody>
          <a:bodyPr wrap="none" anchor="ctr"/>
          <a:lstStyle/>
          <a:p>
            <a:endParaRPr lang="en-US"/>
          </a:p>
        </p:txBody>
      </p:sp>
      <p:sp>
        <p:nvSpPr>
          <p:cNvPr id="5125" name="Rectangle 5"/>
          <p:cNvSpPr>
            <a:spLocks noChangeArrowheads="1"/>
          </p:cNvSpPr>
          <p:nvPr/>
        </p:nvSpPr>
        <p:spPr bwMode="auto">
          <a:xfrm>
            <a:off x="0" y="0"/>
            <a:ext cx="1116013" cy="6858000"/>
          </a:xfrm>
          <a:prstGeom prst="rect">
            <a:avLst/>
          </a:prstGeom>
          <a:gradFill rotWithShape="1">
            <a:gsLst>
              <a:gs pos="0">
                <a:srgbClr val="660066"/>
              </a:gs>
              <a:gs pos="50000">
                <a:srgbClr val="2F002F"/>
              </a:gs>
              <a:gs pos="100000">
                <a:srgbClr val="660066"/>
              </a:gs>
            </a:gsLst>
            <a:lin ang="0" scaled="1"/>
          </a:gradFill>
          <a:ln w="9525">
            <a:solidFill>
              <a:srgbClr val="660066"/>
            </a:solidFill>
            <a:miter lim="800000"/>
            <a:headEnd/>
            <a:tailEnd/>
          </a:ln>
        </p:spPr>
        <p:txBody>
          <a:bodyPr wrap="none" anchor="ctr"/>
          <a:lstStyle/>
          <a:p>
            <a:endParaRPr lang="en-US"/>
          </a:p>
        </p:txBody>
      </p:sp>
      <p:sp>
        <p:nvSpPr>
          <p:cNvPr id="5126" name="Text Box 9"/>
          <p:cNvSpPr txBox="1">
            <a:spLocks noChangeArrowheads="1"/>
          </p:cNvSpPr>
          <p:nvPr/>
        </p:nvSpPr>
        <p:spPr bwMode="auto">
          <a:xfrm rot="5400000">
            <a:off x="-2814637" y="2933700"/>
            <a:ext cx="6858000" cy="990600"/>
          </a:xfrm>
          <a:prstGeom prst="rect">
            <a:avLst/>
          </a:prstGeom>
          <a:noFill/>
          <a:ln w="9525">
            <a:noFill/>
            <a:miter lim="800000"/>
            <a:headEnd/>
            <a:tailEnd/>
          </a:ln>
        </p:spPr>
        <p:txBody>
          <a:bodyPr>
            <a:spAutoFit/>
          </a:bodyPr>
          <a:lstStyle/>
          <a:p>
            <a:pPr indent="96838"/>
            <a:r>
              <a:rPr lang="en-GB" sz="3500">
                <a:solidFill>
                  <a:schemeClr val="bg1"/>
                </a:solidFill>
                <a:latin typeface="Gill Sans MT" pitchFamily="34" charset="0"/>
              </a:rPr>
              <a:t>european capacity building initiative</a:t>
            </a:r>
            <a:endParaRPr lang="fr-FR" sz="3500">
              <a:solidFill>
                <a:schemeClr val="bg1"/>
              </a:solidFill>
              <a:latin typeface="Gill Sans MT" pitchFamily="34" charset="0"/>
            </a:endParaRPr>
          </a:p>
          <a:p>
            <a:pPr indent="96838"/>
            <a:r>
              <a:rPr lang="fr-FR">
                <a:solidFill>
                  <a:schemeClr val="bg1"/>
                </a:solidFill>
                <a:latin typeface="Gill Sans MT" pitchFamily="34" charset="0"/>
              </a:rPr>
              <a:t>initiative européenne de renforcement des capacités</a:t>
            </a:r>
            <a:endParaRPr lang="en-GB">
              <a:solidFill>
                <a:schemeClr val="bg1"/>
              </a:solidFill>
              <a:latin typeface="Gill Sans MT" pitchFamily="34" charset="0"/>
            </a:endParaRPr>
          </a:p>
        </p:txBody>
      </p:sp>
      <p:sp>
        <p:nvSpPr>
          <p:cNvPr id="5127" name="Text Box 10"/>
          <p:cNvSpPr txBox="1">
            <a:spLocks noChangeArrowheads="1"/>
          </p:cNvSpPr>
          <p:nvPr/>
        </p:nvSpPr>
        <p:spPr bwMode="auto">
          <a:xfrm>
            <a:off x="1244600" y="803275"/>
            <a:ext cx="8661400" cy="1311275"/>
          </a:xfrm>
          <a:prstGeom prst="rect">
            <a:avLst/>
          </a:prstGeom>
          <a:noFill/>
          <a:ln w="9525">
            <a:noFill/>
            <a:miter lim="800000"/>
            <a:headEnd/>
            <a:tailEnd/>
          </a:ln>
        </p:spPr>
        <p:txBody>
          <a:bodyPr>
            <a:spAutoFit/>
          </a:bodyPr>
          <a:lstStyle/>
          <a:p>
            <a:pPr>
              <a:tabLst>
                <a:tab pos="6096000" algn="r"/>
              </a:tabLst>
            </a:pPr>
            <a:r>
              <a:rPr lang="fr-FR" sz="8000">
                <a:solidFill>
                  <a:srgbClr val="660066"/>
                </a:solidFill>
                <a:latin typeface="Gill Sans MT" pitchFamily="34" charset="0"/>
              </a:rPr>
              <a:t>	ecbi</a:t>
            </a:r>
            <a:r>
              <a:rPr lang="fr-FR" sz="5400">
                <a:solidFill>
                  <a:srgbClr val="660066"/>
                </a:solidFill>
                <a:latin typeface="Gill Sans MT" pitchFamily="34" charset="0"/>
              </a:rPr>
              <a:t>	</a:t>
            </a:r>
            <a:endParaRPr lang="en-GB" sz="5400">
              <a:solidFill>
                <a:srgbClr val="660066"/>
              </a:solidFill>
              <a:latin typeface="Gill Sans MT" pitchFamily="34" charset="0"/>
            </a:endParaRPr>
          </a:p>
        </p:txBody>
      </p:sp>
      <p:pic>
        <p:nvPicPr>
          <p:cNvPr id="5128" name="Picture 7"/>
          <p:cNvPicPr>
            <a:picLocks noChangeAspect="1" noChangeArrowheads="1"/>
          </p:cNvPicPr>
          <p:nvPr/>
        </p:nvPicPr>
        <p:blipFill>
          <a:blip r:embed="rId3" cstate="print"/>
          <a:srcRect r="1465" b="1465"/>
          <a:stretch>
            <a:fillRect/>
          </a:stretch>
        </p:blipFill>
        <p:spPr bwMode="auto">
          <a:xfrm>
            <a:off x="7691438" y="325438"/>
            <a:ext cx="1546225" cy="1546225"/>
          </a:xfrm>
          <a:prstGeom prst="rect">
            <a:avLst/>
          </a:prstGeom>
          <a:noFill/>
          <a:ln w="9525">
            <a:noFill/>
            <a:miter lim="800000"/>
            <a:headEnd/>
            <a:tailEnd/>
          </a:ln>
        </p:spPr>
      </p:pic>
      <p:sp>
        <p:nvSpPr>
          <p:cNvPr id="5129" name="Rectangle 11"/>
          <p:cNvSpPr>
            <a:spLocks noChangeArrowheads="1"/>
          </p:cNvSpPr>
          <p:nvPr/>
        </p:nvSpPr>
        <p:spPr bwMode="auto">
          <a:xfrm>
            <a:off x="1749425" y="5695950"/>
            <a:ext cx="7488238" cy="901700"/>
          </a:xfrm>
          <a:prstGeom prst="rect">
            <a:avLst/>
          </a:prstGeom>
          <a:noFill/>
          <a:ln w="9525">
            <a:noFill/>
            <a:miter lim="800000"/>
            <a:headEnd/>
            <a:tailEnd/>
          </a:ln>
        </p:spPr>
        <p:txBody>
          <a:bodyPr>
            <a:spAutoFit/>
          </a:bodyPr>
          <a:lstStyle/>
          <a:p>
            <a:r>
              <a:rPr lang="en-GB" sz="1600" dirty="0">
                <a:solidFill>
                  <a:srgbClr val="660066"/>
                </a:solidFill>
                <a:latin typeface="Gill Sans MT" pitchFamily="34" charset="0"/>
              </a:rPr>
              <a:t>for sustained capacity building in support of international climate change negotiations</a:t>
            </a:r>
            <a:endParaRPr lang="fr-FR" sz="1600" dirty="0">
              <a:solidFill>
                <a:srgbClr val="660066"/>
              </a:solidFill>
              <a:latin typeface="Gill Sans MT" pitchFamily="34" charset="0"/>
            </a:endParaRPr>
          </a:p>
          <a:p>
            <a:pPr>
              <a:spcBef>
                <a:spcPts val="600"/>
              </a:spcBef>
            </a:pPr>
            <a:r>
              <a:rPr lang="fr-FR" sz="1600" dirty="0">
                <a:solidFill>
                  <a:srgbClr val="660066"/>
                </a:solidFill>
                <a:latin typeface="Gill Sans MT" pitchFamily="34" charset="0"/>
              </a:rPr>
              <a:t>pour un renforcement durable des capacités en appui aux négociations internationales sur les changements climatiques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415925" y="225425"/>
            <a:ext cx="7308850" cy="460375"/>
          </a:xfrm>
          <a:prstGeom prst="rect">
            <a:avLst/>
          </a:prstGeom>
          <a:noFill/>
          <a:ln w="9525">
            <a:noFill/>
            <a:miter lim="800000"/>
            <a:headEnd/>
            <a:tailEnd/>
          </a:ln>
        </p:spPr>
        <p:txBody>
          <a:bodyPr>
            <a:spAutoFit/>
          </a:bodyPr>
          <a:lstStyle/>
          <a:p>
            <a:r>
              <a:rPr lang="en-GB" dirty="0" smtClean="0">
                <a:solidFill>
                  <a:srgbClr val="660066"/>
                </a:solidFill>
                <a:latin typeface="Gill Sans" pitchFamily="34" charset="0"/>
              </a:rPr>
              <a:t>Topics Covered</a:t>
            </a:r>
            <a:endParaRPr lang="en-GB" dirty="0">
              <a:solidFill>
                <a:srgbClr val="660066"/>
              </a:solidFill>
              <a:latin typeface="Gill Sans" pitchFamily="34" charset="0"/>
            </a:endParaRPr>
          </a:p>
        </p:txBody>
      </p:sp>
      <p:sp>
        <p:nvSpPr>
          <p:cNvPr id="6" name="TextBox 5"/>
          <p:cNvSpPr txBox="1"/>
          <p:nvPr/>
        </p:nvSpPr>
        <p:spPr>
          <a:xfrm>
            <a:off x="416781" y="1160748"/>
            <a:ext cx="8280920" cy="3477875"/>
          </a:xfrm>
          <a:prstGeom prst="rect">
            <a:avLst/>
          </a:prstGeom>
          <a:noFill/>
        </p:spPr>
        <p:txBody>
          <a:bodyPr wrap="square" rtlCol="0">
            <a:spAutoFit/>
          </a:bodyPr>
          <a:lstStyle/>
          <a:p>
            <a:pPr marL="457200" indent="-457200">
              <a:buFont typeface="+mj-lt"/>
              <a:buAutoNum type="arabicPeriod"/>
            </a:pPr>
            <a:r>
              <a:rPr lang="en-US" sz="2000" dirty="0" smtClean="0">
                <a:latin typeface="Gill Sans" charset="0"/>
                <a:ea typeface="Gill Sans" charset="0"/>
                <a:cs typeface="Gill Sans" charset="0"/>
              </a:rPr>
              <a:t>Context of the Stocktake</a:t>
            </a:r>
          </a:p>
          <a:p>
            <a:pPr marL="457200" indent="-457200">
              <a:buFont typeface="+mj-lt"/>
              <a:buAutoNum type="arabicPeriod"/>
            </a:pPr>
            <a:endParaRPr lang="en-US" sz="2000" dirty="0" smtClean="0">
              <a:latin typeface="Gill Sans" charset="0"/>
              <a:ea typeface="Gill Sans" charset="0"/>
              <a:cs typeface="Gill Sans" charset="0"/>
            </a:endParaRPr>
          </a:p>
          <a:p>
            <a:pPr marL="457200" indent="-457200">
              <a:buFont typeface="+mj-lt"/>
              <a:buAutoNum type="arabicPeriod"/>
            </a:pPr>
            <a:r>
              <a:rPr lang="en-US" sz="2000" dirty="0" smtClean="0">
                <a:latin typeface="Gill Sans" charset="0"/>
                <a:ea typeface="Gill Sans" charset="0"/>
                <a:cs typeface="Gill Sans" charset="0"/>
              </a:rPr>
              <a:t>Key Concepts</a:t>
            </a:r>
          </a:p>
          <a:p>
            <a:pPr marL="457200" indent="-457200">
              <a:buFont typeface="+mj-lt"/>
              <a:buAutoNum type="arabicPeriod"/>
            </a:pPr>
            <a:endParaRPr lang="en-US" sz="2000" dirty="0" smtClean="0">
              <a:latin typeface="Gill Sans" charset="0"/>
              <a:ea typeface="Gill Sans" charset="0"/>
              <a:cs typeface="Gill Sans" charset="0"/>
            </a:endParaRPr>
          </a:p>
          <a:p>
            <a:pPr marL="457200" indent="-457200">
              <a:buFont typeface="+mj-lt"/>
              <a:buAutoNum type="arabicPeriod"/>
            </a:pPr>
            <a:r>
              <a:rPr lang="en-US" sz="2000" dirty="0" smtClean="0">
                <a:latin typeface="Gill Sans" charset="0"/>
                <a:ea typeface="Gill Sans" charset="0"/>
                <a:cs typeface="Gill Sans" charset="0"/>
              </a:rPr>
              <a:t>Basic Structure of the Stocktake</a:t>
            </a:r>
          </a:p>
          <a:p>
            <a:pPr marL="457200" indent="-457200">
              <a:buFont typeface="+mj-lt"/>
              <a:buAutoNum type="arabicPeriod"/>
            </a:pPr>
            <a:endParaRPr lang="en-US" sz="2000" dirty="0" smtClean="0">
              <a:latin typeface="Gill Sans" charset="0"/>
              <a:ea typeface="Gill Sans" charset="0"/>
              <a:cs typeface="Gill Sans" charset="0"/>
            </a:endParaRPr>
          </a:p>
          <a:p>
            <a:pPr marL="457200" indent="-457200">
              <a:buFont typeface="+mj-lt"/>
              <a:buAutoNum type="arabicPeriod"/>
            </a:pPr>
            <a:r>
              <a:rPr lang="en-US" sz="2000" dirty="0" smtClean="0">
                <a:latin typeface="Gill Sans" charset="0"/>
                <a:ea typeface="Gill Sans" charset="0"/>
                <a:cs typeface="Gill Sans" charset="0"/>
              </a:rPr>
              <a:t>Inputs to the Stocktake</a:t>
            </a:r>
          </a:p>
          <a:p>
            <a:pPr marL="457200" indent="-457200">
              <a:buFont typeface="+mj-lt"/>
              <a:buAutoNum type="arabicPeriod"/>
            </a:pPr>
            <a:endParaRPr lang="en-US" sz="2000" dirty="0" smtClean="0">
              <a:latin typeface="Gill Sans" charset="0"/>
              <a:ea typeface="Gill Sans" charset="0"/>
              <a:cs typeface="Gill Sans" charset="0"/>
            </a:endParaRPr>
          </a:p>
          <a:p>
            <a:pPr marL="457200" indent="-457200">
              <a:buFont typeface="+mj-lt"/>
              <a:buAutoNum type="arabicPeriod"/>
            </a:pPr>
            <a:r>
              <a:rPr lang="en-US" sz="2000" dirty="0" smtClean="0">
                <a:latin typeface="Gill Sans" charset="0"/>
                <a:ea typeface="Gill Sans" charset="0"/>
                <a:cs typeface="Gill Sans" charset="0"/>
              </a:rPr>
              <a:t>Process &amp; Outputs of the Stocktake</a:t>
            </a:r>
          </a:p>
          <a:p>
            <a:pPr marL="457200" indent="-457200">
              <a:buFont typeface="+mj-lt"/>
              <a:buAutoNum type="arabicPeriod"/>
            </a:pPr>
            <a:endParaRPr lang="en-US" sz="2000" dirty="0" smtClean="0">
              <a:latin typeface="Gill Sans" charset="0"/>
              <a:ea typeface="Gill Sans" charset="0"/>
              <a:cs typeface="Gill Sans" charset="0"/>
            </a:endParaRPr>
          </a:p>
          <a:p>
            <a:pPr marL="457200" indent="-457200">
              <a:buFont typeface="+mj-lt"/>
              <a:buAutoNum type="arabicPeriod"/>
            </a:pPr>
            <a:r>
              <a:rPr lang="en-US" sz="2000" dirty="0" smtClean="0">
                <a:latin typeface="Gill Sans" charset="0"/>
                <a:ea typeface="Gill Sans" charset="0"/>
                <a:cs typeface="Gill Sans" charset="0"/>
              </a:rPr>
              <a:t>Conclusions</a:t>
            </a:r>
            <a:endParaRPr lang="en-US" sz="2000" dirty="0">
              <a:latin typeface="Gill Sans" charset="0"/>
              <a:ea typeface="Gill Sans" charset="0"/>
              <a:cs typeface="Gill Sans"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415925" y="225425"/>
            <a:ext cx="7308850" cy="460375"/>
          </a:xfrm>
          <a:prstGeom prst="rect">
            <a:avLst/>
          </a:prstGeom>
          <a:noFill/>
          <a:ln w="9525">
            <a:noFill/>
            <a:miter lim="800000"/>
            <a:headEnd/>
            <a:tailEnd/>
          </a:ln>
        </p:spPr>
        <p:txBody>
          <a:bodyPr>
            <a:spAutoFit/>
          </a:bodyPr>
          <a:lstStyle/>
          <a:p>
            <a:r>
              <a:rPr lang="en-GB" dirty="0" smtClean="0">
                <a:solidFill>
                  <a:srgbClr val="660066"/>
                </a:solidFill>
                <a:latin typeface="Gill Sans" pitchFamily="34" charset="0"/>
              </a:rPr>
              <a:t>Context of the Stocktake </a:t>
            </a:r>
            <a:endParaRPr lang="en-GB" dirty="0">
              <a:solidFill>
                <a:srgbClr val="660066"/>
              </a:solidFill>
              <a:latin typeface="Gill Sans" pitchFamily="34" charset="0"/>
            </a:endParaRPr>
          </a:p>
        </p:txBody>
      </p:sp>
      <p:sp>
        <p:nvSpPr>
          <p:cNvPr id="4" name="TextBox 3"/>
          <p:cNvSpPr txBox="1"/>
          <p:nvPr/>
        </p:nvSpPr>
        <p:spPr>
          <a:xfrm>
            <a:off x="416781" y="1160748"/>
            <a:ext cx="8280920" cy="4524315"/>
          </a:xfrm>
          <a:prstGeom prst="rect">
            <a:avLst/>
          </a:prstGeom>
          <a:noFill/>
        </p:spPr>
        <p:txBody>
          <a:bodyPr wrap="square" rtlCol="0">
            <a:spAutoFit/>
          </a:bodyPr>
          <a:lstStyle/>
          <a:p>
            <a:pPr marL="457200" indent="-457200" algn="just">
              <a:buFont typeface="Arial" charset="0"/>
              <a:buChar char="•"/>
            </a:pPr>
            <a:r>
              <a:rPr lang="en-GB" sz="1800" dirty="0" smtClean="0">
                <a:latin typeface="Gill Sans" charset="0"/>
                <a:ea typeface="Gill Sans" charset="0"/>
                <a:cs typeface="Gill Sans" charset="0"/>
              </a:rPr>
              <a:t>Objective: “</a:t>
            </a:r>
            <a:r>
              <a:rPr lang="en-GB" sz="1800" dirty="0">
                <a:latin typeface="Gill Sans" charset="0"/>
                <a:ea typeface="Gill Sans" charset="0"/>
                <a:cs typeface="Gill Sans" charset="0"/>
              </a:rPr>
              <a:t>periodically take stock of the implementation of this Agreement to assess the collective progress towards achieving the purpose of this Agreement and its long-term goals”</a:t>
            </a:r>
            <a:r>
              <a:rPr lang="en-US" sz="1800" dirty="0">
                <a:latin typeface="Gill Sans" charset="0"/>
                <a:ea typeface="Gill Sans" charset="0"/>
                <a:cs typeface="Gill Sans" charset="0"/>
              </a:rPr>
              <a:t> </a:t>
            </a:r>
            <a:r>
              <a:rPr lang="en-GB" sz="1800" dirty="0">
                <a:latin typeface="Gill Sans" charset="0"/>
                <a:ea typeface="Gill Sans" charset="0"/>
                <a:cs typeface="Gill Sans" charset="0"/>
              </a:rPr>
              <a:t>Article </a:t>
            </a:r>
            <a:r>
              <a:rPr lang="en-GB" sz="1800" dirty="0" smtClean="0">
                <a:latin typeface="Gill Sans" charset="0"/>
                <a:ea typeface="Gill Sans" charset="0"/>
                <a:cs typeface="Gill Sans" charset="0"/>
              </a:rPr>
              <a:t>14-1</a:t>
            </a:r>
          </a:p>
          <a:p>
            <a:pPr marL="457200" indent="-457200" algn="just">
              <a:buFont typeface="Arial" charset="0"/>
              <a:buChar char="•"/>
            </a:pPr>
            <a:endParaRPr lang="en-US" sz="1800" dirty="0">
              <a:latin typeface="Gill Sans" charset="0"/>
              <a:ea typeface="Gill Sans" charset="0"/>
              <a:cs typeface="Gill Sans" charset="0"/>
            </a:endParaRPr>
          </a:p>
          <a:p>
            <a:pPr marL="457200" indent="-457200" algn="just">
              <a:buFont typeface="Arial" charset="0"/>
              <a:buChar char="•"/>
            </a:pPr>
            <a:r>
              <a:rPr lang="en-US" sz="1800" dirty="0">
                <a:latin typeface="Gill Sans" charset="0"/>
                <a:ea typeface="Gill Sans" charset="0"/>
                <a:cs typeface="Gill Sans" charset="0"/>
              </a:rPr>
              <a:t>Purpose: </a:t>
            </a:r>
            <a:r>
              <a:rPr lang="en-GB" sz="1800" dirty="0">
                <a:latin typeface="Gill Sans" charset="0"/>
                <a:ea typeface="Gill Sans" charset="0"/>
                <a:cs typeface="Gill Sans" charset="0"/>
              </a:rPr>
              <a:t>“</a:t>
            </a:r>
            <a:r>
              <a:rPr lang="is-IS" sz="1800" dirty="0">
                <a:latin typeface="Gill Sans" charset="0"/>
                <a:ea typeface="Gill Sans" charset="0"/>
                <a:cs typeface="Gill Sans" charset="0"/>
              </a:rPr>
              <a:t>…</a:t>
            </a:r>
            <a:r>
              <a:rPr lang="en-GB" sz="1800" dirty="0">
                <a:latin typeface="Gill Sans" charset="0"/>
                <a:ea typeface="Gill Sans" charset="0"/>
                <a:cs typeface="Gill Sans" charset="0"/>
              </a:rPr>
              <a:t>inform Parties in updating and enhancing, in a nationally determined manner, action and support </a:t>
            </a:r>
            <a:r>
              <a:rPr lang="is-IS" sz="1800" dirty="0">
                <a:latin typeface="Gill Sans" charset="0"/>
                <a:ea typeface="Gill Sans" charset="0"/>
                <a:cs typeface="Gill Sans" charset="0"/>
              </a:rPr>
              <a:t>… </a:t>
            </a:r>
            <a:r>
              <a:rPr lang="en-US" sz="1800" dirty="0">
                <a:latin typeface="Gill Sans" charset="0"/>
                <a:ea typeface="Gill Sans" charset="0"/>
                <a:cs typeface="Gill Sans" charset="0"/>
              </a:rPr>
              <a:t>enhancing international cooperation for climate action</a:t>
            </a:r>
            <a:r>
              <a:rPr lang="en-GB" sz="1800" dirty="0">
                <a:latin typeface="Gill Sans" charset="0"/>
                <a:ea typeface="Gill Sans" charset="0"/>
                <a:cs typeface="Gill Sans" charset="0"/>
              </a:rPr>
              <a:t>” Article </a:t>
            </a:r>
            <a:r>
              <a:rPr lang="en-GB" sz="1800" dirty="0" smtClean="0">
                <a:latin typeface="Gill Sans" charset="0"/>
                <a:ea typeface="Gill Sans" charset="0"/>
                <a:cs typeface="Gill Sans" charset="0"/>
              </a:rPr>
              <a:t>14-3</a:t>
            </a:r>
            <a:endParaRPr lang="en-US" sz="1800" dirty="0" smtClean="0">
              <a:latin typeface="Gill Sans" charset="0"/>
              <a:ea typeface="Gill Sans" charset="0"/>
              <a:cs typeface="Gill Sans" charset="0"/>
            </a:endParaRPr>
          </a:p>
          <a:p>
            <a:pPr marL="457200" indent="-457200" algn="just">
              <a:buFont typeface="Arial" charset="0"/>
              <a:buChar char="•"/>
            </a:pPr>
            <a:endParaRPr lang="en-US" sz="1800" dirty="0">
              <a:latin typeface="Gill Sans" charset="0"/>
              <a:ea typeface="Gill Sans" charset="0"/>
              <a:cs typeface="Gill Sans" charset="0"/>
            </a:endParaRPr>
          </a:p>
          <a:p>
            <a:pPr marL="457200" indent="-457200" algn="just">
              <a:buFont typeface="Arial" charset="0"/>
              <a:buChar char="•"/>
            </a:pPr>
            <a:r>
              <a:rPr lang="en-US" sz="1800" dirty="0" smtClean="0">
                <a:latin typeface="Gill Sans" charset="0"/>
                <a:ea typeface="Gill Sans" charset="0"/>
                <a:cs typeface="Gill Sans" charset="0"/>
              </a:rPr>
              <a:t>Adequacy and Gaps: collective progress is assessed against purpose and goals, hence for mitigation Article 2a &amp; 4-1; Adaptation Article 2b &amp; 7-1; Finance Article 2c &amp; 9</a:t>
            </a:r>
          </a:p>
          <a:p>
            <a:pPr marL="457200" indent="-457200" algn="just">
              <a:buFont typeface="Arial" charset="0"/>
              <a:buChar char="•"/>
            </a:pPr>
            <a:endParaRPr lang="en-US" sz="1800" dirty="0">
              <a:latin typeface="Gill Sans" charset="0"/>
              <a:ea typeface="Gill Sans" charset="0"/>
              <a:cs typeface="Gill Sans" charset="0"/>
            </a:endParaRPr>
          </a:p>
          <a:p>
            <a:pPr marL="457200" indent="-457200" algn="just">
              <a:buFont typeface="Arial" charset="0"/>
              <a:buChar char="•"/>
            </a:pPr>
            <a:r>
              <a:rPr lang="en-US" sz="1800" dirty="0">
                <a:latin typeface="Gill Sans" charset="0"/>
                <a:ea typeface="Gill Sans" charset="0"/>
                <a:cs typeface="Gill Sans" charset="0"/>
              </a:rPr>
              <a:t>Considerations: </a:t>
            </a:r>
            <a:r>
              <a:rPr lang="en-US" sz="1800" dirty="0" smtClean="0">
                <a:latin typeface="Gill Sans" charset="0"/>
                <a:ea typeface="Gill Sans" charset="0"/>
                <a:cs typeface="Gill Sans" charset="0"/>
              </a:rPr>
              <a:t>“ </a:t>
            </a:r>
            <a:r>
              <a:rPr lang="is-IS" sz="1800" dirty="0" smtClean="0">
                <a:latin typeface="Gill Sans" charset="0"/>
                <a:ea typeface="Gill Sans" charset="0"/>
                <a:cs typeface="Gill Sans" charset="0"/>
              </a:rPr>
              <a:t>…</a:t>
            </a:r>
            <a:r>
              <a:rPr lang="en-US" sz="1800" dirty="0" smtClean="0">
                <a:latin typeface="Gill Sans" charset="0"/>
                <a:ea typeface="Gill Sans" charset="0"/>
                <a:cs typeface="Gill Sans" charset="0"/>
              </a:rPr>
              <a:t>a </a:t>
            </a:r>
            <a:r>
              <a:rPr lang="en-US" sz="1800" dirty="0">
                <a:latin typeface="Gill Sans" charset="0"/>
                <a:ea typeface="Gill Sans" charset="0"/>
                <a:cs typeface="Gill Sans" charset="0"/>
              </a:rPr>
              <a:t>comprehensive and facilitative manner, considering mitigation, adaptation and the means of implementation and support, and in the light of equity and the best available </a:t>
            </a:r>
            <a:r>
              <a:rPr lang="en-US" sz="1800" dirty="0" smtClean="0">
                <a:latin typeface="Gill Sans" charset="0"/>
                <a:ea typeface="Gill Sans" charset="0"/>
                <a:cs typeface="Gill Sans" charset="0"/>
              </a:rPr>
              <a:t>science.” Article 14-1 </a:t>
            </a:r>
            <a:endParaRPr lang="en-US" sz="1800" dirty="0">
              <a:latin typeface="Gill Sans" charset="0"/>
              <a:ea typeface="Gill Sans" charset="0"/>
              <a:cs typeface="Gill Sans" charset="0"/>
            </a:endParaRPr>
          </a:p>
          <a:p>
            <a:pPr marL="457200" indent="-457200" algn="just">
              <a:buFont typeface="Arial" charset="0"/>
              <a:buChar char="•"/>
            </a:pPr>
            <a:endParaRPr lang="en-US" sz="1800" dirty="0">
              <a:latin typeface="Gill Sans" charset="0"/>
              <a:ea typeface="Gill Sans" charset="0"/>
              <a:cs typeface="Gill Sans" charset="0"/>
            </a:endParaRPr>
          </a:p>
        </p:txBody>
      </p:sp>
    </p:spTree>
    <p:extLst>
      <p:ext uri="{BB962C8B-B14F-4D97-AF65-F5344CB8AC3E}">
        <p14:creationId xmlns:p14="http://schemas.microsoft.com/office/powerpoint/2010/main" val="1933157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415925" y="225425"/>
            <a:ext cx="7308850" cy="460375"/>
          </a:xfrm>
          <a:prstGeom prst="rect">
            <a:avLst/>
          </a:prstGeom>
          <a:noFill/>
          <a:ln w="9525">
            <a:noFill/>
            <a:miter lim="800000"/>
            <a:headEnd/>
            <a:tailEnd/>
          </a:ln>
        </p:spPr>
        <p:txBody>
          <a:bodyPr>
            <a:spAutoFit/>
          </a:bodyPr>
          <a:lstStyle/>
          <a:p>
            <a:r>
              <a:rPr lang="en-GB" dirty="0" smtClean="0">
                <a:solidFill>
                  <a:srgbClr val="660066"/>
                </a:solidFill>
                <a:latin typeface="Gill Sans" pitchFamily="34" charset="0"/>
              </a:rPr>
              <a:t>Key Concepts</a:t>
            </a:r>
            <a:endParaRPr lang="en-GB" dirty="0">
              <a:solidFill>
                <a:srgbClr val="660066"/>
              </a:solidFill>
              <a:latin typeface="Gill Sans" pitchFamily="34" charset="0"/>
            </a:endParaRPr>
          </a:p>
        </p:txBody>
      </p:sp>
      <p:sp>
        <p:nvSpPr>
          <p:cNvPr id="4" name="TextBox 3"/>
          <p:cNvSpPr txBox="1"/>
          <p:nvPr/>
        </p:nvSpPr>
        <p:spPr>
          <a:xfrm>
            <a:off x="415925" y="1016732"/>
            <a:ext cx="8280920" cy="5632311"/>
          </a:xfrm>
          <a:prstGeom prst="rect">
            <a:avLst/>
          </a:prstGeom>
          <a:noFill/>
        </p:spPr>
        <p:txBody>
          <a:bodyPr wrap="square" rtlCol="0">
            <a:spAutoFit/>
          </a:bodyPr>
          <a:lstStyle/>
          <a:p>
            <a:pPr marL="457200" indent="-457200" algn="just">
              <a:buFont typeface="Arial" charset="0"/>
              <a:buChar char="•"/>
            </a:pPr>
            <a:r>
              <a:rPr lang="en-US" sz="1800" dirty="0">
                <a:latin typeface="Gill Sans" charset="0"/>
                <a:ea typeface="Gill Sans" charset="0"/>
                <a:cs typeface="Gill Sans" charset="0"/>
              </a:rPr>
              <a:t>Review and Communication </a:t>
            </a:r>
            <a:r>
              <a:rPr lang="en-US" sz="1800" dirty="0" smtClean="0">
                <a:latin typeface="Gill Sans" charset="0"/>
                <a:ea typeface="Gill Sans" charset="0"/>
                <a:cs typeface="Gill Sans" charset="0"/>
              </a:rPr>
              <a:t>Periods (RCP), </a:t>
            </a:r>
            <a:r>
              <a:rPr lang="en-US" sz="1800" dirty="0">
                <a:latin typeface="Gill Sans" charset="0"/>
                <a:ea typeface="Gill Sans" charset="0"/>
                <a:cs typeface="Gill Sans" charset="0"/>
              </a:rPr>
              <a:t>named after the endpoint, e.g. RCP 2025; NDCs named on the basis of the end year of the period of </a:t>
            </a:r>
            <a:r>
              <a:rPr lang="en-US" sz="1800" dirty="0" smtClean="0">
                <a:latin typeface="Gill Sans" charset="0"/>
                <a:ea typeface="Gill Sans" charset="0"/>
                <a:cs typeface="Gill Sans" charset="0"/>
              </a:rPr>
              <a:t>implementation, e.g. NDC 2025; </a:t>
            </a:r>
            <a:r>
              <a:rPr lang="en-US" sz="1800" dirty="0">
                <a:latin typeface="Gill Sans" charset="0"/>
                <a:ea typeface="Gill Sans" charset="0"/>
                <a:cs typeface="Gill Sans" charset="0"/>
              </a:rPr>
              <a:t>both every 5 </a:t>
            </a:r>
            <a:r>
              <a:rPr lang="en-US" sz="1800" dirty="0" smtClean="0">
                <a:latin typeface="Gill Sans" charset="0"/>
                <a:ea typeface="Gill Sans" charset="0"/>
                <a:cs typeface="Gill Sans" charset="0"/>
              </a:rPr>
              <a:t>years</a:t>
            </a:r>
          </a:p>
          <a:p>
            <a:pPr marL="457200" indent="-457200" algn="just">
              <a:buFont typeface="Arial" charset="0"/>
              <a:buChar char="•"/>
            </a:pPr>
            <a:endParaRPr lang="en-US" sz="1800" dirty="0" smtClean="0">
              <a:latin typeface="Gill Sans" charset="0"/>
              <a:ea typeface="Gill Sans" charset="0"/>
              <a:cs typeface="Gill Sans" charset="0"/>
            </a:endParaRPr>
          </a:p>
          <a:p>
            <a:pPr marL="457200" indent="-457200" algn="just">
              <a:buFont typeface="Arial" charset="0"/>
              <a:buChar char="•"/>
            </a:pPr>
            <a:r>
              <a:rPr lang="en-US" sz="1800" dirty="0" smtClean="0">
                <a:latin typeface="Gill Sans" charset="0"/>
                <a:ea typeface="Gill Sans" charset="0"/>
                <a:cs typeface="Gill Sans" charset="0"/>
              </a:rPr>
              <a:t>Four tracks considered in each stock-take, viz. 1) previous RCP, 2) Current RCP 3) Upcoming RCP 4) Upcoming RCP+ 1, where the first two tracks are backward looking and the last two are forward looking, e.g. in the 2023 Stocktake,1) Cancun Pledges 2) RCP 2025 3) RCP 2030 4) RCP 2035</a:t>
            </a:r>
          </a:p>
          <a:p>
            <a:pPr marL="457200" indent="-457200" algn="just">
              <a:buFont typeface="Arial" charset="0"/>
              <a:buChar char="•"/>
            </a:pPr>
            <a:endParaRPr lang="en-US" sz="1800" dirty="0">
              <a:latin typeface="Gill Sans" charset="0"/>
              <a:ea typeface="Gill Sans" charset="0"/>
              <a:cs typeface="Gill Sans" charset="0"/>
            </a:endParaRPr>
          </a:p>
          <a:p>
            <a:pPr marL="457200" indent="-457200" algn="just">
              <a:buFont typeface="Arial" charset="0"/>
              <a:buChar char="•"/>
            </a:pPr>
            <a:r>
              <a:rPr lang="en-US" sz="1800" dirty="0" smtClean="0">
                <a:latin typeface="Gill Sans" charset="0"/>
                <a:ea typeface="Gill Sans" charset="0"/>
                <a:cs typeface="Gill Sans" charset="0"/>
              </a:rPr>
              <a:t>Scope is comprehensive applied </a:t>
            </a:r>
            <a:r>
              <a:rPr lang="en-US" sz="1800" dirty="0">
                <a:latin typeface="Gill Sans" charset="0"/>
                <a:ea typeface="Gill Sans" charset="0"/>
                <a:cs typeface="Gill Sans" charset="0"/>
              </a:rPr>
              <a:t>to Mitigation, Adaptation, Finance with benchmarks being a pledge/s in a previous RCP</a:t>
            </a:r>
            <a:r>
              <a:rPr lang="en-US" sz="1800" dirty="0" smtClean="0">
                <a:latin typeface="Gill Sans" charset="0"/>
                <a:ea typeface="Gill Sans" charset="0"/>
                <a:cs typeface="Gill Sans" charset="0"/>
              </a:rPr>
              <a:t>, </a:t>
            </a:r>
            <a:r>
              <a:rPr lang="en-US" sz="1800" dirty="0">
                <a:latin typeface="Gill Sans" charset="0"/>
                <a:ea typeface="Gill Sans" charset="0"/>
                <a:cs typeface="Gill Sans" charset="0"/>
              </a:rPr>
              <a:t>whilst it is Science for an upcoming RCP; Equity in the consideration of </a:t>
            </a:r>
            <a:r>
              <a:rPr lang="en-US" sz="1800" dirty="0" smtClean="0">
                <a:latin typeface="Gill Sans" charset="0"/>
                <a:ea typeface="Gill Sans" charset="0"/>
                <a:cs typeface="Gill Sans" charset="0"/>
              </a:rPr>
              <a:t>enhancement/update</a:t>
            </a:r>
          </a:p>
          <a:p>
            <a:pPr marL="457200" indent="-457200" algn="just">
              <a:buFont typeface="Arial" charset="0"/>
              <a:buChar char="•"/>
            </a:pPr>
            <a:endParaRPr lang="en-US" sz="1800" dirty="0">
              <a:latin typeface="Gill Sans" charset="0"/>
              <a:ea typeface="Gill Sans" charset="0"/>
              <a:cs typeface="Gill Sans" charset="0"/>
            </a:endParaRPr>
          </a:p>
          <a:p>
            <a:pPr marL="457200" indent="-457200" algn="just">
              <a:buFont typeface="Arial" charset="0"/>
              <a:buChar char="•"/>
            </a:pPr>
            <a:r>
              <a:rPr lang="en-US" sz="1800" dirty="0" smtClean="0">
                <a:latin typeface="Gill Sans" charset="0"/>
                <a:ea typeface="Gill Sans" charset="0"/>
                <a:cs typeface="Gill Sans" charset="0"/>
              </a:rPr>
              <a:t>m-NDC refers to the mitigation aspects of NDCs, whilst a-NDC refers to the adaptation component of NDCs, albeit alternative vehicle are possible for a-NDC. BCIS is the Biennial Communication of indicative support envisaged in Article 9-5</a:t>
            </a:r>
          </a:p>
          <a:p>
            <a:pPr marL="457200" indent="-457200" algn="just">
              <a:buFont typeface="Arial" charset="0"/>
              <a:buChar char="•"/>
            </a:pPr>
            <a:endParaRPr lang="en-US" sz="1800" dirty="0">
              <a:latin typeface="Gill Sans" charset="0"/>
              <a:ea typeface="Gill Sans" charset="0"/>
              <a:cs typeface="Gill Sans" charset="0"/>
            </a:endParaRPr>
          </a:p>
          <a:p>
            <a:pPr marL="457200" indent="-457200" algn="just">
              <a:buFont typeface="Arial" charset="0"/>
              <a:buChar char="•"/>
            </a:pPr>
            <a:r>
              <a:rPr lang="en-US" sz="1800" dirty="0" smtClean="0">
                <a:latin typeface="Gill Sans" charset="0"/>
                <a:ea typeface="Gill Sans" charset="0"/>
                <a:cs typeface="Gill Sans" charset="0"/>
              </a:rPr>
              <a:t>Inputs for the Stocktake are categorised into 3, viz. transparency framework outputs-compilation report; communicated undertakings-synthesis report; science and equity IPCC reports </a:t>
            </a:r>
            <a:endParaRPr lang="en-US" sz="1800" dirty="0">
              <a:latin typeface="Gill Sans" charset="0"/>
              <a:ea typeface="Gill Sans" charset="0"/>
              <a:cs typeface="Gill Sans" charset="0"/>
            </a:endParaRPr>
          </a:p>
        </p:txBody>
      </p:sp>
    </p:spTree>
    <p:extLst>
      <p:ext uri="{BB962C8B-B14F-4D97-AF65-F5344CB8AC3E}">
        <p14:creationId xmlns:p14="http://schemas.microsoft.com/office/powerpoint/2010/main" val="1230855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415925" y="225425"/>
            <a:ext cx="7308850" cy="460375"/>
          </a:xfrm>
          <a:prstGeom prst="rect">
            <a:avLst/>
          </a:prstGeom>
          <a:noFill/>
          <a:ln w="9525">
            <a:noFill/>
            <a:miter lim="800000"/>
            <a:headEnd/>
            <a:tailEnd/>
          </a:ln>
        </p:spPr>
        <p:txBody>
          <a:bodyPr>
            <a:spAutoFit/>
          </a:bodyPr>
          <a:lstStyle/>
          <a:p>
            <a:r>
              <a:rPr lang="en-GB" dirty="0" smtClean="0">
                <a:solidFill>
                  <a:srgbClr val="660066"/>
                </a:solidFill>
                <a:latin typeface="Gill Sans" pitchFamily="34" charset="0"/>
              </a:rPr>
              <a:t>Basic Structure of the Stocktake</a:t>
            </a:r>
            <a:endParaRPr lang="en-GB" dirty="0">
              <a:solidFill>
                <a:srgbClr val="660066"/>
              </a:solidFill>
              <a:latin typeface="Gill Sans" pitchFamily="34" charset="0"/>
            </a:endParaRPr>
          </a:p>
        </p:txBody>
      </p:sp>
      <p:sp>
        <p:nvSpPr>
          <p:cNvPr id="4" name="TextBox 3"/>
          <p:cNvSpPr txBox="1"/>
          <p:nvPr/>
        </p:nvSpPr>
        <p:spPr>
          <a:xfrm>
            <a:off x="432880" y="5054993"/>
            <a:ext cx="8280920" cy="1754326"/>
          </a:xfrm>
          <a:prstGeom prst="rect">
            <a:avLst/>
          </a:prstGeom>
          <a:noFill/>
        </p:spPr>
        <p:txBody>
          <a:bodyPr wrap="square" rtlCol="0">
            <a:spAutoFit/>
          </a:bodyPr>
          <a:lstStyle/>
          <a:p>
            <a:pPr marL="457200" indent="-457200" algn="just">
              <a:buFont typeface="Arial" charset="0"/>
              <a:buChar char="•"/>
            </a:pPr>
            <a:r>
              <a:rPr lang="en-US" sz="1800" dirty="0" smtClean="0">
                <a:latin typeface="Gill Sans" charset="0"/>
                <a:ea typeface="Gill Sans" charset="0"/>
                <a:cs typeface="Gill Sans" charset="0"/>
              </a:rPr>
              <a:t>Applied </a:t>
            </a:r>
            <a:r>
              <a:rPr lang="en-US" sz="1800" dirty="0" smtClean="0">
                <a:latin typeface="Gill Sans" charset="0"/>
                <a:ea typeface="Gill Sans" charset="0"/>
                <a:cs typeface="Gill Sans" charset="0"/>
              </a:rPr>
              <a:t>to Mitigation, Adaptation, Finance with benchmarks being a pledge/s in a previous RCP, whilst it is </a:t>
            </a:r>
            <a:r>
              <a:rPr lang="en-US" sz="1800" dirty="0" smtClean="0">
                <a:latin typeface="Gill Sans" charset="0"/>
                <a:ea typeface="Gill Sans" charset="0"/>
                <a:cs typeface="Gill Sans" charset="0"/>
              </a:rPr>
              <a:t>IPCC/ SCF Reports </a:t>
            </a:r>
            <a:r>
              <a:rPr lang="en-US" sz="1800" dirty="0" smtClean="0">
                <a:latin typeface="Gill Sans" charset="0"/>
                <a:ea typeface="Gill Sans" charset="0"/>
                <a:cs typeface="Gill Sans" charset="0"/>
              </a:rPr>
              <a:t>for an upcoming RCP; </a:t>
            </a:r>
            <a:endParaRPr lang="en-US" sz="1800" dirty="0" smtClean="0">
              <a:latin typeface="Gill Sans" charset="0"/>
              <a:ea typeface="Gill Sans" charset="0"/>
              <a:cs typeface="Gill Sans" charset="0"/>
            </a:endParaRPr>
          </a:p>
          <a:p>
            <a:pPr marL="457200" indent="-457200" algn="just">
              <a:buFont typeface="Arial" charset="0"/>
              <a:buChar char="•"/>
            </a:pPr>
            <a:r>
              <a:rPr lang="en-US" sz="1800" dirty="0" smtClean="0">
                <a:latin typeface="Gill Sans" charset="0"/>
                <a:ea typeface="Gill Sans" charset="0"/>
                <a:cs typeface="Gill Sans" charset="0"/>
              </a:rPr>
              <a:t>Direction of travel for Technology, Capacity Building, Loss and Damage, International Cooperative Initiatives - Article 6 -</a:t>
            </a:r>
          </a:p>
          <a:p>
            <a:pPr marL="457200" indent="-457200" algn="just">
              <a:buFont typeface="Arial" charset="0"/>
              <a:buChar char="•"/>
            </a:pPr>
            <a:r>
              <a:rPr lang="en-US" sz="1800" dirty="0" smtClean="0">
                <a:latin typeface="Gill Sans" charset="0"/>
                <a:ea typeface="Gill Sans" charset="0"/>
                <a:cs typeface="Gill Sans" charset="0"/>
              </a:rPr>
              <a:t>Equity </a:t>
            </a:r>
            <a:r>
              <a:rPr lang="en-US" sz="1800" dirty="0" smtClean="0">
                <a:latin typeface="Gill Sans" charset="0"/>
                <a:ea typeface="Gill Sans" charset="0"/>
                <a:cs typeface="Gill Sans" charset="0"/>
              </a:rPr>
              <a:t>in the consideration of </a:t>
            </a:r>
            <a:r>
              <a:rPr lang="en-US" sz="1800" dirty="0" smtClean="0">
                <a:latin typeface="Gill Sans" charset="0"/>
                <a:ea typeface="Gill Sans" charset="0"/>
                <a:cs typeface="Gill Sans" charset="0"/>
              </a:rPr>
              <a:t>enhancement/update &amp; cooperation for climate action</a:t>
            </a:r>
            <a:endParaRPr lang="en-US" sz="1800" dirty="0" smtClean="0">
              <a:latin typeface="Gill Sans" charset="0"/>
              <a:ea typeface="Gill Sans" charset="0"/>
              <a:cs typeface="Gill Sans"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91969676"/>
              </p:ext>
            </p:extLst>
          </p:nvPr>
        </p:nvGraphicFramePr>
        <p:xfrm>
          <a:off x="524508" y="872716"/>
          <a:ext cx="8028892" cy="4068452"/>
        </p:xfrm>
        <a:graphic>
          <a:graphicData uri="http://schemas.openxmlformats.org/drawingml/2006/table">
            <a:tbl>
              <a:tblPr firstRow="1" firstCol="1" bandRow="1"/>
              <a:tblGrid>
                <a:gridCol w="1449005"/>
                <a:gridCol w="2281614"/>
                <a:gridCol w="2037886"/>
                <a:gridCol w="2260387"/>
              </a:tblGrid>
              <a:tr h="670423">
                <a:tc>
                  <a:txBody>
                    <a:bodyPr/>
                    <a:lstStyle/>
                    <a:p>
                      <a:pPr algn="ctr"/>
                      <a:r>
                        <a:rPr lang="en-GB" sz="1200" b="1" dirty="0" smtClean="0">
                          <a:effectLst/>
                          <a:latin typeface="Calibri" charset="0"/>
                        </a:rPr>
                        <a:t>INPUTS</a:t>
                      </a:r>
                      <a:r>
                        <a:rPr lang="en-US" sz="1200" dirty="0" smtClean="0">
                          <a:effectLst/>
                          <a:latin typeface="Calibri" charset="0"/>
                        </a:rPr>
                        <a:t> </a:t>
                      </a:r>
                      <a:endParaRPr lang="en-US" sz="1200" dirty="0">
                        <a:effectLst/>
                        <a:latin typeface="Calibri"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300"/>
                        </a:spcBef>
                        <a:spcAft>
                          <a:spcPts val="300"/>
                        </a:spcAft>
                      </a:pPr>
                      <a:r>
                        <a:rPr lang="en-GB" sz="1200" b="1" dirty="0" smtClean="0">
                          <a:effectLst/>
                          <a:latin typeface="Calibri" charset="0"/>
                          <a:ea typeface="Calibri" charset="0"/>
                          <a:cs typeface="Times New Roman" charset="0"/>
                        </a:rPr>
                        <a:t>ELEMENTS</a:t>
                      </a:r>
                      <a:endParaRPr lang="en-US" sz="1100" dirty="0">
                        <a:effectLst/>
                        <a:latin typeface="Calibri" charset="0"/>
                        <a:ea typeface="Calibri" charset="0"/>
                        <a:cs typeface="Times New Roman"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300"/>
                        </a:spcBef>
                        <a:spcAft>
                          <a:spcPts val="300"/>
                        </a:spcAft>
                      </a:pPr>
                      <a:r>
                        <a:rPr lang="en-GB" sz="1200" b="1">
                          <a:effectLst/>
                          <a:latin typeface="Calibri" charset="0"/>
                          <a:ea typeface="Calibri" charset="0"/>
                          <a:cs typeface="Times New Roman" charset="0"/>
                        </a:rPr>
                        <a:t>OUTPUTS</a:t>
                      </a:r>
                      <a:endParaRPr lang="en-US" sz="1100">
                        <a:effectLst/>
                        <a:latin typeface="Calibri" charset="0"/>
                        <a:ea typeface="Calibri" charset="0"/>
                        <a:cs typeface="Times New Roman" charset="0"/>
                      </a:endParaRPr>
                    </a:p>
                  </a:txBody>
                  <a:tcPr marL="6858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300"/>
                        </a:spcBef>
                        <a:spcAft>
                          <a:spcPts val="300"/>
                        </a:spcAft>
                      </a:pPr>
                      <a:r>
                        <a:rPr lang="en-GB" sz="1200" b="1">
                          <a:effectLst/>
                          <a:latin typeface="Calibri" charset="0"/>
                          <a:ea typeface="Calibri" charset="0"/>
                          <a:cs typeface="Times New Roman" charset="0"/>
                        </a:rPr>
                        <a:t>PURPOSE</a:t>
                      </a:r>
                      <a:endParaRPr lang="en-US" sz="1100">
                        <a:effectLst/>
                        <a:latin typeface="Calibri" charset="0"/>
                        <a:ea typeface="Calibri" charset="0"/>
                        <a:cs typeface="Times New Roman"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734709">
                <a:tc>
                  <a:txBody>
                    <a:bodyPr/>
                    <a:lstStyle/>
                    <a:p>
                      <a:pPr marL="342900" marR="0" lvl="0" indent="-342900" algn="l">
                        <a:spcBef>
                          <a:spcPts val="300"/>
                        </a:spcBef>
                        <a:spcAft>
                          <a:spcPts val="300"/>
                        </a:spcAft>
                        <a:buFont typeface="Symbol" charset="2"/>
                        <a:buChar char=""/>
                      </a:pPr>
                      <a:r>
                        <a:rPr lang="en-GB" sz="1000">
                          <a:effectLst/>
                          <a:latin typeface="Calibri" charset="0"/>
                          <a:ea typeface="Calibri" charset="0"/>
                          <a:cs typeface="Times New Roman" charset="0"/>
                        </a:rPr>
                        <a:t>information to determine the benchmark</a:t>
                      </a:r>
                      <a:endParaRPr lang="en-US" sz="11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dot"/>
                      <a:round/>
                      <a:headEnd type="none" w="med" len="med"/>
                      <a:tailEnd type="none" w="med" len="med"/>
                    </a:lnB>
                  </a:tcPr>
                </a:tc>
                <a:tc>
                  <a:txBody>
                    <a:bodyPr/>
                    <a:lstStyle/>
                    <a:p>
                      <a:pPr marL="0" marR="0" algn="ctr">
                        <a:spcBef>
                          <a:spcPts val="300"/>
                        </a:spcBef>
                        <a:spcAft>
                          <a:spcPts val="300"/>
                        </a:spcAft>
                      </a:pPr>
                      <a:endParaRPr lang="en-US" sz="1100">
                        <a:effectLst/>
                        <a:latin typeface="Calibri" charset="0"/>
                        <a:ea typeface="Calibri" charset="0"/>
                        <a:cs typeface="Times New Roman" charset="0"/>
                      </a:endParaRPr>
                    </a:p>
                    <a:p>
                      <a:pPr marL="0" marR="0" algn="ctr">
                        <a:spcBef>
                          <a:spcPts val="0"/>
                        </a:spcBef>
                        <a:spcAft>
                          <a:spcPts val="0"/>
                        </a:spcAft>
                      </a:pPr>
                      <a:r>
                        <a:rPr lang="en-GB" sz="1100" b="1">
                          <a:effectLst/>
                          <a:latin typeface="Calibri" charset="0"/>
                          <a:ea typeface="Calibri" charset="0"/>
                          <a:cs typeface="Times New Roman" charset="0"/>
                        </a:rPr>
                        <a:t>PROCESS</a:t>
                      </a:r>
                      <a:endParaRPr lang="en-US" sz="1100">
                        <a:effectLst/>
                        <a:latin typeface="Calibri" charset="0"/>
                        <a:ea typeface="Calibri" charset="0"/>
                        <a:cs typeface="Times New Roman" charset="0"/>
                      </a:endParaRPr>
                    </a:p>
                    <a:p>
                      <a:pPr marL="0" marR="0" algn="ctr">
                        <a:spcBef>
                          <a:spcPts val="0"/>
                        </a:spcBef>
                        <a:spcAft>
                          <a:spcPts val="0"/>
                        </a:spcAft>
                      </a:pPr>
                      <a:r>
                        <a:rPr lang="en-GB" sz="1200" b="1">
                          <a:effectLst/>
                          <a:latin typeface="Calibri" charset="0"/>
                          <a:ea typeface="Calibri" charset="0"/>
                          <a:cs typeface="Times New Roman" charset="0"/>
                        </a:rPr>
                        <a:t>BENCHMARK</a:t>
                      </a:r>
                      <a:endParaRPr lang="en-GB" sz="1100">
                        <a:effectLst/>
                        <a:latin typeface="Calibri" charset="0"/>
                        <a:ea typeface="Calibri" charset="0"/>
                        <a:cs typeface="Times New Roman" charset="0"/>
                      </a:endParaRPr>
                    </a:p>
                  </a:txBody>
                  <a:tcPr marL="68580" marR="68580" marT="0" marB="0" anchor="ctr">
                    <a:lnL>
                      <a:noFill/>
                    </a:lnL>
                    <a:lnR>
                      <a:noFill/>
                    </a:lnR>
                    <a:lnT>
                      <a:noFill/>
                    </a:lnT>
                    <a:lnB w="12700" cap="flat" cmpd="sng" algn="ctr">
                      <a:solidFill>
                        <a:srgbClr val="000000"/>
                      </a:solidFill>
                      <a:prstDash val="dot"/>
                      <a:round/>
                      <a:headEnd type="none" w="med" len="med"/>
                      <a:tailEnd type="none" w="med" len="med"/>
                    </a:lnB>
                  </a:tcPr>
                </a:tc>
                <a:tc>
                  <a:txBody>
                    <a:bodyPr/>
                    <a:lstStyle/>
                    <a:p>
                      <a:pPr marL="342900" marR="0" lvl="0" indent="-342900" algn="l">
                        <a:spcBef>
                          <a:spcPts val="300"/>
                        </a:spcBef>
                        <a:spcAft>
                          <a:spcPts val="300"/>
                        </a:spcAft>
                        <a:buFont typeface="Symbol" charset="2"/>
                        <a:buChar char=""/>
                      </a:pPr>
                      <a:r>
                        <a:rPr lang="en-GB" sz="1000" dirty="0">
                          <a:effectLst/>
                          <a:latin typeface="Calibri" charset="0"/>
                          <a:ea typeface="Calibri" charset="0"/>
                          <a:cs typeface="Times New Roman" charset="0"/>
                        </a:rPr>
                        <a:t>understanding of/agreement about the benchmark</a:t>
                      </a:r>
                      <a:endParaRPr lang="en-US" sz="1100" dirty="0">
                        <a:effectLst/>
                        <a:latin typeface="Calibri" charset="0"/>
                        <a:ea typeface="Calibri" charset="0"/>
                        <a:cs typeface="Times New Roman" charset="0"/>
                      </a:endParaRPr>
                    </a:p>
                  </a:txBody>
                  <a:tcPr marL="68580" marR="0" marT="0" marB="0">
                    <a:lnL>
                      <a:noFill/>
                    </a:lnL>
                    <a:lnR>
                      <a:noFill/>
                    </a:lnR>
                    <a:lnT>
                      <a:noFill/>
                    </a:lnT>
                    <a:lnB w="12700" cap="flat" cmpd="sng" algn="ctr">
                      <a:solidFill>
                        <a:srgbClr val="000000"/>
                      </a:solidFill>
                      <a:prstDash val="dot"/>
                      <a:round/>
                      <a:headEnd type="none" w="med" len="med"/>
                      <a:tailEnd type="none" w="med" len="med"/>
                    </a:lnB>
                  </a:tcPr>
                </a:tc>
                <a:tc>
                  <a:txBody>
                    <a:bodyPr/>
                    <a:lstStyle/>
                    <a:p>
                      <a:pPr marL="356235" marR="0" indent="-137795" algn="l">
                        <a:spcBef>
                          <a:spcPts val="300"/>
                        </a:spcBef>
                        <a:spcAft>
                          <a:spcPts val="300"/>
                        </a:spcAft>
                      </a:pPr>
                      <a:r>
                        <a:rPr lang="en-US" sz="1100" dirty="0" smtClean="0">
                          <a:effectLst/>
                          <a:latin typeface="Calibri" charset="0"/>
                          <a:ea typeface="Calibri" charset="0"/>
                          <a:cs typeface="Times New Roman" charset="0"/>
                        </a:rPr>
                        <a:t>Adequacy in relation</a:t>
                      </a:r>
                      <a:r>
                        <a:rPr lang="en-US" sz="1100" baseline="0" dirty="0" smtClean="0">
                          <a:effectLst/>
                          <a:latin typeface="Calibri" charset="0"/>
                          <a:ea typeface="Calibri" charset="0"/>
                          <a:cs typeface="Times New Roman" charset="0"/>
                        </a:rPr>
                        <a:t> to the </a:t>
                      </a:r>
                      <a:r>
                        <a:rPr lang="en-US" sz="1100" dirty="0" smtClean="0">
                          <a:effectLst/>
                          <a:latin typeface="Calibri" charset="0"/>
                          <a:ea typeface="Calibri" charset="0"/>
                          <a:cs typeface="Times New Roman" charset="0"/>
                        </a:rPr>
                        <a:t>Temperature </a:t>
                      </a:r>
                      <a:r>
                        <a:rPr lang="en-US" sz="1100" dirty="0" smtClean="0">
                          <a:effectLst/>
                          <a:latin typeface="Calibri" charset="0"/>
                          <a:ea typeface="Calibri" charset="0"/>
                          <a:cs typeface="Times New Roman" charset="0"/>
                        </a:rPr>
                        <a:t>Goal</a:t>
                      </a:r>
                      <a:endParaRPr lang="en-US" sz="1100" dirty="0">
                        <a:effectLst/>
                        <a:latin typeface="Calibri" charset="0"/>
                        <a:ea typeface="Calibri" charset="0"/>
                        <a:cs typeface="Times New Roman"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tcPr>
                </a:tc>
              </a:tr>
              <a:tr h="1102063">
                <a:tc>
                  <a:txBody>
                    <a:bodyPr/>
                    <a:lstStyle/>
                    <a:p>
                      <a:pPr marL="0" marR="0" algn="l">
                        <a:spcBef>
                          <a:spcPts val="300"/>
                        </a:spcBef>
                        <a:spcAft>
                          <a:spcPts val="300"/>
                        </a:spcAft>
                      </a:pPr>
                      <a:r>
                        <a:rPr lang="en-GB" sz="1000">
                          <a:effectLst/>
                          <a:latin typeface="Calibri" charset="0"/>
                          <a:ea typeface="Calibri" charset="0"/>
                          <a:cs typeface="Times New Roman" charset="0"/>
                        </a:rPr>
                        <a:t> </a:t>
                      </a:r>
                      <a:endParaRPr lang="en-US" sz="110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ctr">
                        <a:spcBef>
                          <a:spcPts val="0"/>
                        </a:spcBef>
                        <a:spcAft>
                          <a:spcPts val="0"/>
                        </a:spcAft>
                      </a:pPr>
                      <a:r>
                        <a:rPr lang="en-GB" sz="1200" b="1">
                          <a:effectLst/>
                          <a:latin typeface="Calibri" charset="0"/>
                          <a:ea typeface="Calibri" charset="0"/>
                          <a:cs typeface="Times New Roman" charset="0"/>
                        </a:rPr>
                        <a:t>GAP</a:t>
                      </a:r>
                      <a:endParaRPr lang="en-GB" sz="1100">
                        <a:effectLst/>
                        <a:latin typeface="Calibri" charset="0"/>
                        <a:ea typeface="Calibri" charset="0"/>
                        <a:cs typeface="Times New Roman" charset="0"/>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342900" marR="0" lvl="0" indent="-342900" algn="l">
                        <a:spcBef>
                          <a:spcPts val="300"/>
                        </a:spcBef>
                        <a:spcAft>
                          <a:spcPts val="300"/>
                        </a:spcAft>
                        <a:buFont typeface="Symbol" charset="2"/>
                        <a:buChar char=""/>
                      </a:pPr>
                      <a:r>
                        <a:rPr lang="en-GB" sz="1000">
                          <a:effectLst/>
                          <a:latin typeface="Calibri" charset="0"/>
                          <a:ea typeface="Calibri" charset="0"/>
                          <a:cs typeface="Times New Roman" charset="0"/>
                        </a:rPr>
                        <a:t>estimation of the scale, </a:t>
                      </a:r>
                      <a:br>
                        <a:rPr lang="en-GB" sz="1000">
                          <a:effectLst/>
                          <a:latin typeface="Calibri" charset="0"/>
                          <a:ea typeface="Calibri" charset="0"/>
                          <a:cs typeface="Times New Roman" charset="0"/>
                        </a:rPr>
                      </a:br>
                      <a:r>
                        <a:rPr lang="en-GB" sz="1000">
                          <a:effectLst/>
                          <a:latin typeface="Calibri" charset="0"/>
                          <a:ea typeface="Calibri" charset="0"/>
                          <a:cs typeface="Times New Roman" charset="0"/>
                        </a:rPr>
                        <a:t>size, nature of the gap</a:t>
                      </a:r>
                      <a:endParaRPr lang="en-US" sz="1100">
                        <a:effectLst/>
                        <a:latin typeface="Calibri" charset="0"/>
                        <a:ea typeface="Calibri" charset="0"/>
                        <a:cs typeface="Times New Roman" charset="0"/>
                      </a:endParaRPr>
                    </a:p>
                    <a:p>
                      <a:pPr marL="342900" marR="0" lvl="0" indent="-342900" algn="l">
                        <a:spcBef>
                          <a:spcPts val="300"/>
                        </a:spcBef>
                        <a:spcAft>
                          <a:spcPts val="300"/>
                        </a:spcAft>
                        <a:buFont typeface="Symbol" charset="2"/>
                        <a:buChar char=""/>
                      </a:pPr>
                      <a:r>
                        <a:rPr lang="en-GB" sz="1000">
                          <a:effectLst/>
                          <a:latin typeface="Calibri" charset="0"/>
                          <a:ea typeface="Calibri" charset="0"/>
                          <a:cs typeface="Times New Roman" charset="0"/>
                        </a:rPr>
                        <a:t>information about </a:t>
                      </a:r>
                      <a:br>
                        <a:rPr lang="en-GB" sz="1000">
                          <a:effectLst/>
                          <a:latin typeface="Calibri" charset="0"/>
                          <a:ea typeface="Calibri" charset="0"/>
                          <a:cs typeface="Times New Roman" charset="0"/>
                        </a:rPr>
                      </a:br>
                      <a:r>
                        <a:rPr lang="en-GB" sz="1000">
                          <a:effectLst/>
                          <a:latin typeface="Calibri" charset="0"/>
                          <a:ea typeface="Calibri" charset="0"/>
                          <a:cs typeface="Times New Roman" charset="0"/>
                        </a:rPr>
                        <a:t>options to close the gap</a:t>
                      </a:r>
                      <a:endParaRPr lang="en-US" sz="1100">
                        <a:effectLst/>
                        <a:latin typeface="Calibri" charset="0"/>
                        <a:ea typeface="Calibri" charset="0"/>
                        <a:cs typeface="Times New Roman" charset="0"/>
                      </a:endParaRPr>
                    </a:p>
                    <a:p>
                      <a:pPr marL="342900" marR="0" lvl="0" indent="-342900" algn="l">
                        <a:spcBef>
                          <a:spcPts val="300"/>
                        </a:spcBef>
                        <a:spcAft>
                          <a:spcPts val="300"/>
                        </a:spcAft>
                        <a:buFont typeface="Symbol" charset="2"/>
                        <a:buChar char=""/>
                      </a:pPr>
                      <a:r>
                        <a:rPr lang="en-GB" sz="1000">
                          <a:effectLst/>
                          <a:latin typeface="Calibri" charset="0"/>
                          <a:ea typeface="Calibri" charset="0"/>
                          <a:cs typeface="Times New Roman" charset="0"/>
                        </a:rPr>
                        <a:t>…</a:t>
                      </a:r>
                      <a:endParaRPr lang="en-US" sz="1100">
                        <a:effectLst/>
                        <a:latin typeface="Calibri" charset="0"/>
                        <a:ea typeface="Calibri" charset="0"/>
                        <a:cs typeface="Times New Roman" charset="0"/>
                      </a:endParaRPr>
                    </a:p>
                  </a:txBody>
                  <a:tcPr marL="68580" marR="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436880" marR="0" algn="l">
                        <a:spcBef>
                          <a:spcPts val="300"/>
                        </a:spcBef>
                        <a:spcAft>
                          <a:spcPts val="300"/>
                        </a:spcAft>
                      </a:pPr>
                      <a:r>
                        <a:rPr lang="en-US" sz="1000" dirty="0">
                          <a:effectLst/>
                          <a:latin typeface="Calibri" charset="0"/>
                          <a:ea typeface="Calibri" charset="0"/>
                          <a:cs typeface="Times New Roman" charset="0"/>
                        </a:rPr>
                        <a:t> </a:t>
                      </a:r>
                      <a:endParaRPr lang="en-US" sz="1100" dirty="0">
                        <a:effectLst/>
                        <a:latin typeface="Calibri" charset="0"/>
                        <a:ea typeface="Calibri" charset="0"/>
                        <a:cs typeface="Times New Roman" charset="0"/>
                      </a:endParaRPr>
                    </a:p>
                    <a:p>
                      <a:pPr marL="342900" marR="0" lvl="0" indent="-342900" algn="l">
                        <a:spcBef>
                          <a:spcPts val="300"/>
                        </a:spcBef>
                        <a:spcAft>
                          <a:spcPts val="300"/>
                        </a:spcAft>
                        <a:buFont typeface="Symbol" charset="2"/>
                        <a:buChar char=""/>
                      </a:pPr>
                      <a:r>
                        <a:rPr lang="en-US" sz="1000" dirty="0">
                          <a:effectLst/>
                          <a:latin typeface="Calibri" charset="0"/>
                          <a:ea typeface="Calibri" charset="0"/>
                          <a:cs typeface="Times New Roman" charset="0"/>
                        </a:rPr>
                        <a:t>activities to ultimately enhance ambition and close the </a:t>
                      </a:r>
                      <a:r>
                        <a:rPr lang="en-US" sz="1000" dirty="0" smtClean="0">
                          <a:effectLst/>
                          <a:latin typeface="Calibri" charset="0"/>
                          <a:ea typeface="Calibri" charset="0"/>
                          <a:cs typeface="Times New Roman" charset="0"/>
                        </a:rPr>
                        <a:t>gap, Equity considerations</a:t>
                      </a:r>
                      <a:endParaRPr lang="en-US" sz="1100" dirty="0">
                        <a:effectLst/>
                        <a:latin typeface="Calibri" charset="0"/>
                        <a:ea typeface="Calibri" charset="0"/>
                        <a:cs typeface="Times New Roman"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1561257">
                <a:tc>
                  <a:txBody>
                    <a:bodyPr/>
                    <a:lstStyle/>
                    <a:p>
                      <a:pPr marL="342900" marR="0" lvl="0" indent="-342900" algn="l">
                        <a:spcBef>
                          <a:spcPts val="300"/>
                        </a:spcBef>
                        <a:spcAft>
                          <a:spcPts val="300"/>
                        </a:spcAft>
                        <a:buFont typeface="Symbol" charset="2"/>
                        <a:buChar char=""/>
                      </a:pPr>
                      <a:r>
                        <a:rPr lang="en-GB" sz="1000">
                          <a:effectLst/>
                          <a:latin typeface="Calibri" charset="0"/>
                          <a:ea typeface="Calibri" charset="0"/>
                          <a:cs typeface="Times New Roman" charset="0"/>
                        </a:rPr>
                        <a:t>information to </a:t>
                      </a:r>
                      <a:br>
                        <a:rPr lang="en-GB" sz="1000">
                          <a:effectLst/>
                          <a:latin typeface="Calibri" charset="0"/>
                          <a:ea typeface="Calibri" charset="0"/>
                          <a:cs typeface="Times New Roman" charset="0"/>
                        </a:rPr>
                      </a:br>
                      <a:r>
                        <a:rPr lang="en-GB" sz="1000">
                          <a:effectLst/>
                          <a:latin typeface="Calibri" charset="0"/>
                          <a:ea typeface="Calibri" charset="0"/>
                          <a:cs typeface="Times New Roman" charset="0"/>
                        </a:rPr>
                        <a:t>assess or estimate</a:t>
                      </a:r>
                      <a:br>
                        <a:rPr lang="en-GB" sz="1000">
                          <a:effectLst/>
                          <a:latin typeface="Calibri" charset="0"/>
                          <a:ea typeface="Calibri" charset="0"/>
                          <a:cs typeface="Times New Roman" charset="0"/>
                        </a:rPr>
                      </a:br>
                      <a:r>
                        <a:rPr lang="en-GB" sz="1000">
                          <a:effectLst/>
                          <a:latin typeface="Calibri" charset="0"/>
                          <a:ea typeface="Calibri" charset="0"/>
                          <a:cs typeface="Times New Roman" charset="0"/>
                        </a:rPr>
                        <a:t>the current state</a:t>
                      </a:r>
                      <a:endParaRPr lang="en-US" sz="1100">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200" b="1">
                          <a:effectLst/>
                          <a:latin typeface="Calibri" charset="0"/>
                          <a:ea typeface="Calibri" charset="0"/>
                          <a:cs typeface="Times New Roman" charset="0"/>
                        </a:rPr>
                        <a:t>CURRENT STATE</a:t>
                      </a:r>
                      <a:endParaRPr lang="en-GB" sz="1100">
                        <a:effectLst/>
                        <a:latin typeface="Calibri" charset="0"/>
                        <a:ea typeface="Calibri" charset="0"/>
                        <a:cs typeface="Times New Roman" charset="0"/>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300"/>
                        </a:spcBef>
                        <a:spcAft>
                          <a:spcPts val="300"/>
                        </a:spcAft>
                        <a:buFont typeface="Symbol" charset="2"/>
                        <a:buChar char=""/>
                      </a:pPr>
                      <a:r>
                        <a:rPr lang="en-GB" sz="1000">
                          <a:effectLst/>
                          <a:latin typeface="Calibri" charset="0"/>
                          <a:ea typeface="Calibri" charset="0"/>
                          <a:cs typeface="Times New Roman" charset="0"/>
                        </a:rPr>
                        <a:t>estimation of current state in aggregate (collective progress)</a:t>
                      </a:r>
                      <a:endParaRPr lang="en-US" sz="1100">
                        <a:effectLst/>
                        <a:latin typeface="Calibri" charset="0"/>
                        <a:ea typeface="Calibri" charset="0"/>
                        <a:cs typeface="Times New Roman" charset="0"/>
                      </a:endParaRPr>
                    </a:p>
                    <a:p>
                      <a:pPr marL="342900" marR="0" lvl="0" indent="-342900" algn="l">
                        <a:spcBef>
                          <a:spcPts val="300"/>
                        </a:spcBef>
                        <a:spcAft>
                          <a:spcPts val="300"/>
                        </a:spcAft>
                        <a:buFont typeface="Symbol" charset="2"/>
                        <a:buChar char=""/>
                      </a:pPr>
                      <a:r>
                        <a:rPr lang="en-GB" sz="1000">
                          <a:effectLst/>
                          <a:latin typeface="Calibri" charset="0"/>
                          <a:ea typeface="Calibri" charset="0"/>
                          <a:cs typeface="Times New Roman" charset="0"/>
                        </a:rPr>
                        <a:t>enhanced understanding/ clarity of individual undertakings (collective undertaking)</a:t>
                      </a:r>
                      <a:endParaRPr lang="en-US" sz="1100">
                        <a:effectLst/>
                        <a:latin typeface="Calibri" charset="0"/>
                        <a:ea typeface="Calibri" charset="0"/>
                        <a:cs typeface="Times New Roman" charset="0"/>
                      </a:endParaRPr>
                    </a:p>
                  </a:txBody>
                  <a:tcPr marL="68580" marR="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6235" marR="0" algn="l">
                        <a:spcBef>
                          <a:spcPts val="300"/>
                        </a:spcBef>
                        <a:spcAft>
                          <a:spcPts val="300"/>
                        </a:spcAft>
                      </a:pPr>
                      <a:r>
                        <a:rPr lang="en-GB" sz="1000" dirty="0">
                          <a:effectLst/>
                          <a:latin typeface="Calibri" charset="0"/>
                          <a:ea typeface="Calibri" charset="0"/>
                          <a:cs typeface="Times New Roman" charset="0"/>
                        </a:rPr>
                        <a:t> </a:t>
                      </a:r>
                      <a:endParaRPr lang="en-US" sz="1100" dirty="0">
                        <a:effectLst/>
                        <a:latin typeface="Calibri" charset="0"/>
                        <a:ea typeface="Calibri" charset="0"/>
                        <a:cs typeface="Times New Roman" charset="0"/>
                      </a:endParaRPr>
                    </a:p>
                    <a:p>
                      <a:pPr marL="342900" marR="0" lvl="0" indent="-342900" algn="l">
                        <a:spcBef>
                          <a:spcPts val="300"/>
                        </a:spcBef>
                        <a:spcAft>
                          <a:spcPts val="300"/>
                        </a:spcAft>
                        <a:buFont typeface="Symbol" charset="2"/>
                        <a:buChar char=""/>
                      </a:pPr>
                      <a:r>
                        <a:rPr lang="en-GB" sz="1000" dirty="0">
                          <a:effectLst/>
                          <a:latin typeface="Calibri" charset="0"/>
                          <a:ea typeface="Calibri" charset="0"/>
                          <a:cs typeface="Times New Roman" charset="0"/>
                        </a:rPr>
                        <a:t>activities/guidance leading to updating and enhancing of action, support and cooperation</a:t>
                      </a:r>
                      <a:endParaRPr lang="en-US" sz="1100" dirty="0">
                        <a:effectLst/>
                        <a:latin typeface="Calibri" charset="0"/>
                        <a:ea typeface="Calibri" charset="0"/>
                        <a:cs typeface="Times New Roman"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ight Arrow 12"/>
          <p:cNvSpPr/>
          <p:nvPr/>
        </p:nvSpPr>
        <p:spPr>
          <a:xfrm>
            <a:off x="4262836" y="1531302"/>
            <a:ext cx="333375" cy="2525713"/>
          </a:xfrm>
          <a:prstGeom prst="rightArrow">
            <a:avLst>
              <a:gd name="adj1" fmla="val 50000"/>
              <a:gd name="adj2" fmla="val 78820"/>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GB" sz="1100" b="1">
                <a:effectLst/>
                <a:ea typeface="Calibri" charset="0"/>
                <a:cs typeface="Times New Roman" charset="0"/>
              </a:rPr>
              <a:t>PROCESS</a:t>
            </a:r>
            <a:endParaRPr lang="en-US" sz="1100">
              <a:effectLst/>
              <a:ea typeface="Calibri" charset="0"/>
              <a:cs typeface="Times New Roman" charset="0"/>
            </a:endParaRPr>
          </a:p>
        </p:txBody>
      </p:sp>
      <p:sp>
        <p:nvSpPr>
          <p:cNvPr id="14" name="Right Arrow 13"/>
          <p:cNvSpPr/>
          <p:nvPr/>
        </p:nvSpPr>
        <p:spPr>
          <a:xfrm>
            <a:off x="1843049" y="1579417"/>
            <a:ext cx="331787" cy="2525713"/>
          </a:xfrm>
          <a:prstGeom prst="rightArrow">
            <a:avLst>
              <a:gd name="adj1" fmla="val 50000"/>
              <a:gd name="adj2" fmla="val 78820"/>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GB" sz="1100" b="1">
                <a:effectLst/>
                <a:ea typeface="Calibri" charset="0"/>
                <a:cs typeface="Times New Roman" charset="0"/>
              </a:rPr>
              <a:t>PROCESS</a:t>
            </a:r>
            <a:endParaRPr lang="en-US" sz="1100">
              <a:effectLst/>
              <a:ea typeface="Calibri" charset="0"/>
              <a:cs typeface="Times New Roman" charset="0"/>
            </a:endParaRPr>
          </a:p>
        </p:txBody>
      </p:sp>
      <p:sp>
        <p:nvSpPr>
          <p:cNvPr id="15" name="Right Arrow 14"/>
          <p:cNvSpPr/>
          <p:nvPr/>
        </p:nvSpPr>
        <p:spPr>
          <a:xfrm>
            <a:off x="6285148" y="1663811"/>
            <a:ext cx="379114" cy="2525713"/>
          </a:xfrm>
          <a:prstGeom prst="rightArrow">
            <a:avLst>
              <a:gd name="adj1" fmla="val 50000"/>
              <a:gd name="adj2" fmla="val 78820"/>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GB" sz="1100" b="1">
                <a:effectLst/>
                <a:ea typeface="Calibri" charset="0"/>
                <a:cs typeface="Times New Roman" charset="0"/>
              </a:rPr>
              <a:t>PROCESS</a:t>
            </a:r>
            <a:endParaRPr lang="en-US" sz="1100">
              <a:effectLst/>
              <a:ea typeface="Calibri" charset="0"/>
              <a:cs typeface="Times New Roman" charset="0"/>
            </a:endParaRPr>
          </a:p>
        </p:txBody>
      </p:sp>
      <p:sp>
        <p:nvSpPr>
          <p:cNvPr id="12" name="Rectangle 19"/>
          <p:cNvSpPr>
            <a:spLocks noChangeArrowheads="1"/>
          </p:cNvSpPr>
          <p:nvPr/>
        </p:nvSpPr>
        <p:spPr bwMode="auto">
          <a:xfrm>
            <a:off x="1712640" y="2240868"/>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6"/>
          <p:cNvSpPr/>
          <p:nvPr/>
        </p:nvSpPr>
        <p:spPr>
          <a:xfrm>
            <a:off x="2270768" y="1662670"/>
            <a:ext cx="1436688" cy="5873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GB" sz="1200" b="1">
                <a:effectLst/>
                <a:ea typeface="Calibri" charset="0"/>
                <a:cs typeface="Times New Roman" charset="0"/>
              </a:rPr>
              <a:t>BENCHMARK</a:t>
            </a:r>
            <a:endParaRPr lang="en-US" sz="1100" dirty="0">
              <a:effectLst/>
              <a:ea typeface="Calibri" charset="0"/>
              <a:cs typeface="Times New Roman" charset="0"/>
            </a:endParaRPr>
          </a:p>
        </p:txBody>
      </p:sp>
      <p:sp>
        <p:nvSpPr>
          <p:cNvPr id="18" name="Cloud 17"/>
          <p:cNvSpPr/>
          <p:nvPr/>
        </p:nvSpPr>
        <p:spPr>
          <a:xfrm>
            <a:off x="2272356" y="2446192"/>
            <a:ext cx="1435100" cy="792162"/>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GB" sz="1200" b="1">
                <a:effectLst/>
                <a:ea typeface="Calibri" charset="0"/>
                <a:cs typeface="Times New Roman" charset="0"/>
              </a:rPr>
              <a:t>GAP</a:t>
            </a:r>
            <a:endParaRPr lang="en-US" sz="1100">
              <a:effectLst/>
              <a:ea typeface="Calibri" charset="0"/>
              <a:cs typeface="Times New Roman" charset="0"/>
            </a:endParaRPr>
          </a:p>
        </p:txBody>
      </p:sp>
      <p:sp>
        <p:nvSpPr>
          <p:cNvPr id="19" name="Rectangle 18"/>
          <p:cNvSpPr/>
          <p:nvPr/>
        </p:nvSpPr>
        <p:spPr>
          <a:xfrm>
            <a:off x="2270768" y="3763327"/>
            <a:ext cx="1436688" cy="587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GB" sz="1200" b="1">
                <a:effectLst/>
                <a:ea typeface="Calibri" charset="0"/>
                <a:cs typeface="Times New Roman" charset="0"/>
              </a:rPr>
              <a:t>CURRENT STATE</a:t>
            </a:r>
            <a:endParaRPr lang="en-US" sz="1100">
              <a:effectLst/>
              <a:ea typeface="Calibri" charset="0"/>
              <a:cs typeface="Times New Roman" charset="0"/>
            </a:endParaRPr>
          </a:p>
        </p:txBody>
      </p:sp>
      <p:sp>
        <p:nvSpPr>
          <p:cNvPr id="16" name="Rectangle 26"/>
          <p:cNvSpPr>
            <a:spLocks noChangeArrowheads="1"/>
          </p:cNvSpPr>
          <p:nvPr/>
        </p:nvSpPr>
        <p:spPr bwMode="auto">
          <a:xfrm>
            <a:off x="1712640" y="2698068"/>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42779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415925" y="225425"/>
            <a:ext cx="7308850" cy="460375"/>
          </a:xfrm>
          <a:prstGeom prst="rect">
            <a:avLst/>
          </a:prstGeom>
          <a:noFill/>
          <a:ln w="9525">
            <a:noFill/>
            <a:miter lim="800000"/>
            <a:headEnd/>
            <a:tailEnd/>
          </a:ln>
        </p:spPr>
        <p:txBody>
          <a:bodyPr>
            <a:spAutoFit/>
          </a:bodyPr>
          <a:lstStyle/>
          <a:p>
            <a:r>
              <a:rPr lang="en-GB" dirty="0" smtClean="0">
                <a:solidFill>
                  <a:srgbClr val="660066"/>
                </a:solidFill>
                <a:latin typeface="Gill Sans" pitchFamily="34" charset="0"/>
              </a:rPr>
              <a:t>Inputs to the Stocktake</a:t>
            </a:r>
            <a:endParaRPr lang="en-GB" dirty="0">
              <a:solidFill>
                <a:srgbClr val="660066"/>
              </a:solidFill>
              <a:latin typeface="Gill Sans" pitchFamily="34" charset="0"/>
            </a:endParaRPr>
          </a:p>
        </p:txBody>
      </p:sp>
      <p:sp>
        <p:nvSpPr>
          <p:cNvPr id="4" name="TextBox 3"/>
          <p:cNvSpPr txBox="1"/>
          <p:nvPr/>
        </p:nvSpPr>
        <p:spPr>
          <a:xfrm>
            <a:off x="6008726" y="1052736"/>
            <a:ext cx="3156743" cy="5755422"/>
          </a:xfrm>
          <a:prstGeom prst="rect">
            <a:avLst/>
          </a:prstGeom>
          <a:noFill/>
        </p:spPr>
        <p:txBody>
          <a:bodyPr wrap="square" rtlCol="0">
            <a:spAutoFit/>
          </a:bodyPr>
          <a:lstStyle/>
          <a:p>
            <a:pPr marL="457200" indent="-457200" algn="just">
              <a:buFont typeface="Arial" charset="0"/>
              <a:buChar char="•"/>
            </a:pPr>
            <a:endParaRPr lang="en-US" sz="1400" dirty="0" smtClean="0">
              <a:latin typeface="Gill Sans" charset="0"/>
              <a:ea typeface="Gill Sans" charset="0"/>
              <a:cs typeface="Gill Sans" charset="0"/>
            </a:endParaRPr>
          </a:p>
          <a:p>
            <a:pPr marL="457200" indent="-457200" algn="just">
              <a:buFont typeface="Arial" charset="0"/>
              <a:buChar char="•"/>
            </a:pPr>
            <a:r>
              <a:rPr lang="en-US" sz="1400" dirty="0" smtClean="0">
                <a:latin typeface="Gill Sans" charset="0"/>
                <a:ea typeface="Gill Sans" charset="0"/>
                <a:cs typeface="Gill Sans" charset="0"/>
              </a:rPr>
              <a:t>Mitigation: compilation report of the transparency outputs</a:t>
            </a:r>
          </a:p>
          <a:p>
            <a:pPr marL="457200" indent="-457200" algn="just">
              <a:buFont typeface="Arial" charset="0"/>
              <a:buChar char="•"/>
            </a:pPr>
            <a:endParaRPr lang="en-US" sz="1200" dirty="0">
              <a:latin typeface="Gill Sans" charset="0"/>
              <a:ea typeface="Gill Sans" charset="0"/>
              <a:cs typeface="Gill Sans" charset="0"/>
            </a:endParaRPr>
          </a:p>
          <a:p>
            <a:pPr marL="457200" indent="-457200" algn="just">
              <a:buFont typeface="Arial" charset="0"/>
              <a:buChar char="•"/>
            </a:pPr>
            <a:r>
              <a:rPr lang="en-US" sz="1400" dirty="0" smtClean="0">
                <a:latin typeface="Gill Sans" charset="0"/>
                <a:ea typeface="Gill Sans" charset="0"/>
                <a:cs typeface="Gill Sans" charset="0"/>
              </a:rPr>
              <a:t>Adaptation: compilation of the transparency outputs in respect of support and needs; NatComms for vulnerability &amp; priorities; plans and actions</a:t>
            </a:r>
          </a:p>
          <a:p>
            <a:pPr marL="457200" indent="-457200" algn="just">
              <a:buFont typeface="Arial" charset="0"/>
              <a:buChar char="•"/>
            </a:pPr>
            <a:endParaRPr lang="en-US" sz="1200" dirty="0">
              <a:latin typeface="Gill Sans" charset="0"/>
              <a:ea typeface="Gill Sans" charset="0"/>
              <a:cs typeface="Gill Sans" charset="0"/>
            </a:endParaRPr>
          </a:p>
          <a:p>
            <a:pPr marL="457200" indent="-457200" algn="just">
              <a:buFont typeface="Arial" charset="0"/>
              <a:buChar char="•"/>
            </a:pPr>
            <a:r>
              <a:rPr lang="en-US" sz="1400" dirty="0" smtClean="0">
                <a:latin typeface="Gill Sans" charset="0"/>
                <a:ea typeface="Gill Sans" charset="0"/>
                <a:cs typeface="Gill Sans" charset="0"/>
              </a:rPr>
              <a:t>Finance: BRs and BURs, and reports of the Operational Mechanisms</a:t>
            </a:r>
          </a:p>
          <a:p>
            <a:pPr marL="457200" indent="-457200" algn="just">
              <a:buFont typeface="Arial" charset="0"/>
              <a:buChar char="•"/>
            </a:pPr>
            <a:endParaRPr lang="en-US" sz="1200" dirty="0">
              <a:latin typeface="Gill Sans" charset="0"/>
              <a:ea typeface="Gill Sans" charset="0"/>
              <a:cs typeface="Gill Sans" charset="0"/>
            </a:endParaRPr>
          </a:p>
          <a:p>
            <a:pPr marL="457200" indent="-457200" algn="just">
              <a:buFont typeface="Arial" charset="0"/>
              <a:buChar char="•"/>
            </a:pPr>
            <a:r>
              <a:rPr lang="en-US" sz="1400" dirty="0" smtClean="0">
                <a:latin typeface="Gill Sans" charset="0"/>
                <a:ea typeface="Gill Sans" charset="0"/>
                <a:cs typeface="Gill Sans" charset="0"/>
              </a:rPr>
              <a:t>IPCC Emissions Gap Report; Special Report on Climate Impacts; SCF Special </a:t>
            </a:r>
            <a:r>
              <a:rPr lang="en-US" sz="1400" dirty="0" smtClean="0">
                <a:latin typeface="Gill Sans" charset="0"/>
                <a:ea typeface="Gill Sans" charset="0"/>
                <a:cs typeface="Gill Sans" charset="0"/>
              </a:rPr>
              <a:t>Report</a:t>
            </a:r>
            <a:endParaRPr lang="en-US" sz="1400" dirty="0" smtClean="0">
              <a:latin typeface="Gill Sans" charset="0"/>
              <a:ea typeface="Gill Sans" charset="0"/>
              <a:cs typeface="Gill Sans" charset="0"/>
            </a:endParaRPr>
          </a:p>
          <a:p>
            <a:pPr marL="457200" indent="-457200" algn="just">
              <a:buFont typeface="Arial" charset="0"/>
              <a:buChar char="•"/>
            </a:pPr>
            <a:endParaRPr lang="en-US" sz="1200" dirty="0">
              <a:latin typeface="Gill Sans" charset="0"/>
              <a:ea typeface="Gill Sans" charset="0"/>
              <a:cs typeface="Gill Sans" charset="0"/>
            </a:endParaRPr>
          </a:p>
          <a:p>
            <a:pPr marL="457200" indent="-457200" algn="just">
              <a:buFont typeface="Arial" charset="0"/>
              <a:buChar char="•"/>
            </a:pPr>
            <a:r>
              <a:rPr lang="en-US" sz="1400" dirty="0" smtClean="0">
                <a:latin typeface="Gill Sans" charset="0"/>
                <a:ea typeface="Gill Sans" charset="0"/>
                <a:cs typeface="Gill Sans" charset="0"/>
              </a:rPr>
              <a:t>Critical success factors, further guidance to m-NDC, a-NDC, BCIS, periodic IPCC </a:t>
            </a:r>
            <a:r>
              <a:rPr lang="en-US" sz="1400" dirty="0" smtClean="0">
                <a:latin typeface="Gill Sans" charset="0"/>
                <a:ea typeface="Gill Sans" charset="0"/>
                <a:cs typeface="Gill Sans" charset="0"/>
              </a:rPr>
              <a:t>and SCF Reports</a:t>
            </a:r>
            <a:r>
              <a:rPr lang="en-US" sz="1400" dirty="0" smtClean="0">
                <a:latin typeface="Gill Sans" charset="0"/>
                <a:ea typeface="Gill Sans" charset="0"/>
                <a:cs typeface="Gill Sans" charset="0"/>
              </a:rPr>
              <a:t>;</a:t>
            </a:r>
          </a:p>
          <a:p>
            <a:pPr marL="457200" indent="-457200" algn="just">
              <a:buFont typeface="Arial" charset="0"/>
              <a:buChar char="•"/>
            </a:pPr>
            <a:endParaRPr lang="en-US" sz="1200" dirty="0">
              <a:latin typeface="Gill Sans" charset="0"/>
              <a:ea typeface="Gill Sans" charset="0"/>
              <a:cs typeface="Gill Sans" charset="0"/>
            </a:endParaRPr>
          </a:p>
          <a:p>
            <a:pPr marL="457200" indent="-457200" algn="just">
              <a:buFont typeface="Arial" charset="0"/>
              <a:buChar char="•"/>
            </a:pPr>
            <a:r>
              <a:rPr lang="en-US" sz="1400" dirty="0" smtClean="0">
                <a:latin typeface="Gill Sans" charset="0"/>
                <a:ea typeface="Gill Sans" charset="0"/>
                <a:cs typeface="Gill Sans" charset="0"/>
              </a:rPr>
              <a:t>Equity </a:t>
            </a:r>
            <a:r>
              <a:rPr lang="en-US" sz="1400" dirty="0" smtClean="0">
                <a:latin typeface="Gill Sans" charset="0"/>
                <a:ea typeface="Gill Sans" charset="0"/>
                <a:cs typeface="Gill Sans" charset="0"/>
              </a:rPr>
              <a:t>Review clusters of metrics with similar outcomes, nationally chosen, self applied, reported as part of NDC/Undertaking</a:t>
            </a:r>
            <a:endParaRPr lang="en-US" sz="1400" dirty="0" smtClean="0">
              <a:latin typeface="Gill Sans" charset="0"/>
              <a:ea typeface="Gill Sans" charset="0"/>
              <a:cs typeface="Gill Sans" charset="0"/>
            </a:endParaRPr>
          </a:p>
        </p:txBody>
      </p:sp>
      <p:pic>
        <p:nvPicPr>
          <p:cNvPr id="2" name="Picture 1"/>
          <p:cNvPicPr>
            <a:picLocks noChangeAspect="1"/>
          </p:cNvPicPr>
          <p:nvPr/>
        </p:nvPicPr>
        <p:blipFill rotWithShape="1">
          <a:blip r:embed="rId3"/>
          <a:srcRect l="36189" t="8130" r="7476" b="4641"/>
          <a:stretch/>
        </p:blipFill>
        <p:spPr>
          <a:xfrm>
            <a:off x="428106" y="836712"/>
            <a:ext cx="5580620" cy="5400600"/>
          </a:xfrm>
          <a:prstGeom prst="rect">
            <a:avLst/>
          </a:prstGeom>
        </p:spPr>
      </p:pic>
    </p:spTree>
    <p:extLst>
      <p:ext uri="{BB962C8B-B14F-4D97-AF65-F5344CB8AC3E}">
        <p14:creationId xmlns:p14="http://schemas.microsoft.com/office/powerpoint/2010/main" val="216216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415925" y="225425"/>
            <a:ext cx="7308850" cy="460375"/>
          </a:xfrm>
          <a:prstGeom prst="rect">
            <a:avLst/>
          </a:prstGeom>
          <a:noFill/>
          <a:ln w="9525">
            <a:noFill/>
            <a:miter lim="800000"/>
            <a:headEnd/>
            <a:tailEnd/>
          </a:ln>
        </p:spPr>
        <p:txBody>
          <a:bodyPr>
            <a:spAutoFit/>
          </a:bodyPr>
          <a:lstStyle/>
          <a:p>
            <a:r>
              <a:rPr lang="en-GB" dirty="0" smtClean="0">
                <a:solidFill>
                  <a:srgbClr val="660066"/>
                </a:solidFill>
                <a:latin typeface="Gill Sans" pitchFamily="34" charset="0"/>
              </a:rPr>
              <a:t>Process &amp; Outputs of the Stocktake</a:t>
            </a:r>
            <a:endParaRPr lang="en-GB" dirty="0">
              <a:solidFill>
                <a:srgbClr val="660066"/>
              </a:solidFill>
              <a:latin typeface="Gill Sans" pitchFamily="34" charset="0"/>
            </a:endParaRPr>
          </a:p>
        </p:txBody>
      </p:sp>
      <p:sp>
        <p:nvSpPr>
          <p:cNvPr id="4" name="TextBox 3"/>
          <p:cNvSpPr txBox="1"/>
          <p:nvPr/>
        </p:nvSpPr>
        <p:spPr>
          <a:xfrm>
            <a:off x="0" y="5373216"/>
            <a:ext cx="8749470" cy="1384995"/>
          </a:xfrm>
          <a:prstGeom prst="rect">
            <a:avLst/>
          </a:prstGeom>
          <a:noFill/>
        </p:spPr>
        <p:txBody>
          <a:bodyPr wrap="square" rtlCol="0">
            <a:spAutoFit/>
          </a:bodyPr>
          <a:lstStyle/>
          <a:p>
            <a:pPr marL="457200" indent="-457200" algn="just">
              <a:buFont typeface="Arial" charset="0"/>
              <a:buChar char="•"/>
            </a:pPr>
            <a:r>
              <a:rPr lang="en-US" sz="1400" dirty="0" smtClean="0">
                <a:latin typeface="Gill Sans" charset="0"/>
                <a:ea typeface="Gill Sans" charset="0"/>
                <a:cs typeface="Gill Sans" charset="0"/>
              </a:rPr>
              <a:t>Guidance to, and report by the Secretariat on approach-methodologies-presentation of results in the </a:t>
            </a:r>
            <a:r>
              <a:rPr lang="en-US" sz="1400" dirty="0" err="1" smtClean="0">
                <a:latin typeface="Gill Sans" charset="0"/>
                <a:ea typeface="Gill Sans" charset="0"/>
                <a:cs typeface="Gill Sans" charset="0"/>
              </a:rPr>
              <a:t>syntheis</a:t>
            </a:r>
            <a:r>
              <a:rPr lang="en-US" sz="1400" dirty="0" smtClean="0">
                <a:latin typeface="Gill Sans" charset="0"/>
                <a:ea typeface="Gill Sans" charset="0"/>
                <a:cs typeface="Gill Sans" charset="0"/>
              </a:rPr>
              <a:t> reports</a:t>
            </a:r>
          </a:p>
          <a:p>
            <a:pPr marL="457200" indent="-457200" algn="just">
              <a:buFont typeface="Arial" charset="0"/>
              <a:buChar char="•"/>
            </a:pPr>
            <a:r>
              <a:rPr lang="en-US" sz="1400" dirty="0" smtClean="0">
                <a:latin typeface="Gill Sans" charset="0"/>
                <a:ea typeface="Gill Sans" charset="0"/>
                <a:cs typeface="Gill Sans" charset="0"/>
              </a:rPr>
              <a:t>Critical </a:t>
            </a:r>
            <a:r>
              <a:rPr lang="en-US" sz="1400" dirty="0" smtClean="0">
                <a:latin typeface="Gill Sans" charset="0"/>
                <a:ea typeface="Gill Sans" charset="0"/>
                <a:cs typeface="Gill Sans" charset="0"/>
              </a:rPr>
              <a:t>success factors include some level of disaggregation of the ‘collective’ assessment of progress to at least developed/developing/LDCs + </a:t>
            </a:r>
            <a:r>
              <a:rPr lang="en-US" sz="1400" dirty="0" smtClean="0">
                <a:latin typeface="Gill Sans" charset="0"/>
                <a:ea typeface="Gill Sans" charset="0"/>
                <a:cs typeface="Gill Sans" charset="0"/>
              </a:rPr>
              <a:t>SIDS</a:t>
            </a:r>
            <a:endParaRPr lang="en-US" sz="1400" dirty="0" smtClean="0">
              <a:latin typeface="Gill Sans" charset="0"/>
              <a:ea typeface="Gill Sans" charset="0"/>
              <a:cs typeface="Gill Sans" charset="0"/>
            </a:endParaRPr>
          </a:p>
          <a:p>
            <a:pPr marL="457200" indent="-457200" algn="just">
              <a:buFont typeface="Arial" charset="0"/>
              <a:buChar char="•"/>
            </a:pPr>
            <a:r>
              <a:rPr lang="en-US" sz="1400" dirty="0" smtClean="0">
                <a:latin typeface="Gill Sans" charset="0"/>
                <a:ea typeface="Gill Sans" charset="0"/>
                <a:cs typeface="Gill Sans" charset="0"/>
              </a:rPr>
              <a:t>The accounting regime for international cooperative actions which over and above national undertakings, TEM, </a:t>
            </a:r>
            <a:r>
              <a:rPr lang="en-US" sz="1400" dirty="0" smtClean="0">
                <a:latin typeface="Gill Sans" charset="0"/>
                <a:ea typeface="Gill Sans" charset="0"/>
                <a:cs typeface="Gill Sans" charset="0"/>
              </a:rPr>
              <a:t>TEP-A</a:t>
            </a:r>
            <a:r>
              <a:rPr lang="en-US" sz="1400" dirty="0">
                <a:latin typeface="Gill Sans" charset="0"/>
                <a:ea typeface="Gill Sans" charset="0"/>
                <a:cs typeface="Gill Sans" charset="0"/>
              </a:rPr>
              <a:t> </a:t>
            </a:r>
            <a:r>
              <a:rPr lang="en-US" sz="1400" dirty="0" smtClean="0">
                <a:latin typeface="Gill Sans" charset="0"/>
                <a:ea typeface="Gill Sans" charset="0"/>
                <a:cs typeface="Gill Sans" charset="0"/>
              </a:rPr>
              <a:t>equivalents</a:t>
            </a:r>
            <a:endParaRPr lang="en-US" sz="1400" dirty="0" smtClean="0">
              <a:latin typeface="Gill Sans" charset="0"/>
              <a:ea typeface="Gill Sans" charset="0"/>
              <a:cs typeface="Gill Sans" charset="0"/>
            </a:endParaRPr>
          </a:p>
        </p:txBody>
      </p:sp>
      <p:graphicFrame>
        <p:nvGraphicFramePr>
          <p:cNvPr id="5" name="Diagram 4"/>
          <p:cNvGraphicFramePr/>
          <p:nvPr>
            <p:extLst>
              <p:ext uri="{D42A27DB-BD31-4B8C-83A1-F6EECF244321}">
                <p14:modId xmlns:p14="http://schemas.microsoft.com/office/powerpoint/2010/main" val="1817770299"/>
              </p:ext>
            </p:extLst>
          </p:nvPr>
        </p:nvGraphicFramePr>
        <p:xfrm>
          <a:off x="452995" y="659255"/>
          <a:ext cx="8280425" cy="4566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0656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415925" y="225425"/>
            <a:ext cx="7308850" cy="460375"/>
          </a:xfrm>
          <a:prstGeom prst="rect">
            <a:avLst/>
          </a:prstGeom>
          <a:noFill/>
          <a:ln w="9525">
            <a:noFill/>
            <a:miter lim="800000"/>
            <a:headEnd/>
            <a:tailEnd/>
          </a:ln>
        </p:spPr>
        <p:txBody>
          <a:bodyPr>
            <a:spAutoFit/>
          </a:bodyPr>
          <a:lstStyle/>
          <a:p>
            <a:r>
              <a:rPr lang="en-GB" dirty="0" smtClean="0">
                <a:solidFill>
                  <a:srgbClr val="660066"/>
                </a:solidFill>
                <a:latin typeface="Gill Sans" pitchFamily="34" charset="0"/>
              </a:rPr>
              <a:t>Ke</a:t>
            </a:r>
            <a:r>
              <a:rPr lang="en-GB" dirty="0" smtClean="0">
                <a:solidFill>
                  <a:srgbClr val="660066"/>
                </a:solidFill>
                <a:latin typeface="Gill Sans" pitchFamily="34" charset="0"/>
              </a:rPr>
              <a:t>y issues for Marrakech</a:t>
            </a:r>
            <a:endParaRPr lang="en-GB" dirty="0">
              <a:solidFill>
                <a:srgbClr val="660066"/>
              </a:solidFill>
              <a:latin typeface="Gill Sans" pitchFamily="34" charset="0"/>
            </a:endParaRPr>
          </a:p>
        </p:txBody>
      </p:sp>
      <p:sp>
        <p:nvSpPr>
          <p:cNvPr id="4" name="TextBox 3"/>
          <p:cNvSpPr txBox="1"/>
          <p:nvPr/>
        </p:nvSpPr>
        <p:spPr>
          <a:xfrm>
            <a:off x="308484" y="961326"/>
            <a:ext cx="8496944" cy="5693866"/>
          </a:xfrm>
          <a:prstGeom prst="rect">
            <a:avLst/>
          </a:prstGeom>
          <a:noFill/>
        </p:spPr>
        <p:txBody>
          <a:bodyPr wrap="square" rtlCol="0">
            <a:spAutoFit/>
          </a:bodyPr>
          <a:lstStyle/>
          <a:p>
            <a:pPr marL="285750" lvl="0" indent="-285750" algn="just">
              <a:buFont typeface="Arial" charset="0"/>
              <a:buChar char="•"/>
            </a:pPr>
            <a:r>
              <a:rPr lang="en-GB" sz="1400" dirty="0" smtClean="0">
                <a:latin typeface="Gill Sans" charset="0"/>
                <a:ea typeface="Gill Sans" charset="0"/>
                <a:cs typeface="Gill Sans" charset="0"/>
              </a:rPr>
              <a:t>Further elaboration on stocktake modalities in relation technology, capacity building, </a:t>
            </a:r>
            <a:r>
              <a:rPr lang="en-GB" sz="1400" dirty="0">
                <a:latin typeface="Gill Sans" charset="0"/>
                <a:ea typeface="Gill Sans" charset="0"/>
                <a:cs typeface="Gill Sans" charset="0"/>
              </a:rPr>
              <a:t>cooperative initiatives, loss &amp; </a:t>
            </a:r>
            <a:r>
              <a:rPr lang="en-GB" sz="1400" dirty="0" smtClean="0">
                <a:latin typeface="Gill Sans" charset="0"/>
                <a:ea typeface="Gill Sans" charset="0"/>
                <a:cs typeface="Gill Sans" charset="0"/>
              </a:rPr>
              <a:t>damage; e.g. </a:t>
            </a:r>
            <a:r>
              <a:rPr lang="en-GB" sz="1400" dirty="0">
                <a:latin typeface="Gill Sans" charset="0"/>
                <a:ea typeface="Gill Sans" charset="0"/>
                <a:cs typeface="Gill Sans" charset="0"/>
              </a:rPr>
              <a:t>of L&amp;D inputs could be based on Article 8.4 activities; inputs being L&amp;D Needs Assessments; WIM Report on implementation and support; benchmark being direction of </a:t>
            </a:r>
            <a:r>
              <a:rPr lang="en-GB" sz="1400" dirty="0" smtClean="0">
                <a:latin typeface="Gill Sans" charset="0"/>
                <a:ea typeface="Gill Sans" charset="0"/>
                <a:cs typeface="Gill Sans" charset="0"/>
              </a:rPr>
              <a:t>travel</a:t>
            </a:r>
            <a:endParaRPr lang="en-US" sz="1400" dirty="0">
              <a:latin typeface="Gill Sans" charset="0"/>
              <a:ea typeface="Gill Sans" charset="0"/>
              <a:cs typeface="Gill Sans" charset="0"/>
            </a:endParaRPr>
          </a:p>
          <a:p>
            <a:pPr marL="285750" indent="-285750" algn="just">
              <a:buFont typeface="Arial" charset="0"/>
              <a:buChar char="•"/>
            </a:pPr>
            <a:endParaRPr lang="en-US" sz="1400" dirty="0">
              <a:latin typeface="Gill Sans" charset="0"/>
              <a:ea typeface="Gill Sans" charset="0"/>
              <a:cs typeface="Gill Sans" charset="0"/>
            </a:endParaRPr>
          </a:p>
          <a:p>
            <a:pPr marL="285750" indent="-285750" algn="just">
              <a:buFont typeface="Arial" charset="0"/>
              <a:buChar char="•"/>
            </a:pPr>
            <a:r>
              <a:rPr lang="en-GB" sz="1400" dirty="0" smtClean="0">
                <a:latin typeface="Gill Sans" charset="0"/>
                <a:ea typeface="Gill Sans" charset="0"/>
                <a:cs typeface="Gill Sans" charset="0"/>
              </a:rPr>
              <a:t>Further </a:t>
            </a:r>
            <a:r>
              <a:rPr lang="en-GB" sz="1400" dirty="0">
                <a:latin typeface="Gill Sans" charset="0"/>
                <a:ea typeface="Gill Sans" charset="0"/>
                <a:cs typeface="Gill Sans" charset="0"/>
              </a:rPr>
              <a:t>work required on the character </a:t>
            </a:r>
            <a:r>
              <a:rPr lang="en-GB" sz="1400" dirty="0" smtClean="0">
                <a:latin typeface="Gill Sans" charset="0"/>
                <a:ea typeface="Gill Sans" charset="0"/>
                <a:cs typeface="Gill Sans" charset="0"/>
              </a:rPr>
              <a:t>and information contained in undertakings for m-NDCs</a:t>
            </a:r>
            <a:r>
              <a:rPr lang="en-GB" sz="1400" dirty="0">
                <a:latin typeface="Gill Sans" charset="0"/>
                <a:ea typeface="Gill Sans" charset="0"/>
                <a:cs typeface="Gill Sans" charset="0"/>
              </a:rPr>
              <a:t>, a-NDCs and BCIS, </a:t>
            </a:r>
            <a:r>
              <a:rPr lang="en-GB" sz="1400" dirty="0" smtClean="0">
                <a:latin typeface="Gill Sans" charset="0"/>
                <a:ea typeface="Gill Sans" charset="0"/>
                <a:cs typeface="Gill Sans" charset="0"/>
              </a:rPr>
              <a:t>building from para 14 of 1.CP/20, Articles 7-10 and 7-3, and decision 9./CP21 for mitigation , adaptation, finance respectively</a:t>
            </a:r>
          </a:p>
          <a:p>
            <a:pPr marL="285750" indent="-285750" algn="just">
              <a:buFont typeface="Arial" charset="0"/>
              <a:buChar char="•"/>
            </a:pPr>
            <a:endParaRPr lang="en-GB" sz="1400" dirty="0">
              <a:latin typeface="Gill Sans" charset="0"/>
              <a:ea typeface="Gill Sans" charset="0"/>
              <a:cs typeface="Gill Sans" charset="0"/>
            </a:endParaRPr>
          </a:p>
          <a:p>
            <a:pPr marL="285750" indent="-285750" algn="just">
              <a:buFont typeface="Arial" charset="0"/>
              <a:buChar char="•"/>
            </a:pPr>
            <a:r>
              <a:rPr lang="en-GB" sz="1400" dirty="0" smtClean="0">
                <a:latin typeface="Gill Sans" charset="0"/>
                <a:ea typeface="Gill Sans" charset="0"/>
                <a:cs typeface="Gill Sans" charset="0"/>
              </a:rPr>
              <a:t>Further guidance on sources/inputs</a:t>
            </a:r>
          </a:p>
          <a:p>
            <a:pPr marL="742950" lvl="1" indent="-285750" algn="just">
              <a:buFont typeface="Arial" charset="0"/>
              <a:buChar char="•"/>
            </a:pPr>
            <a:r>
              <a:rPr lang="en-GB" sz="1400" dirty="0" smtClean="0">
                <a:latin typeface="Gill Sans" charset="0"/>
                <a:ea typeface="Gill Sans" charset="0"/>
                <a:cs typeface="Gill Sans" charset="0"/>
              </a:rPr>
              <a:t>informed by information provided in the undertakings- on </a:t>
            </a:r>
            <a:r>
              <a:rPr lang="en-GB" sz="1400" dirty="0">
                <a:latin typeface="Gill Sans" charset="0"/>
                <a:ea typeface="Gill Sans" charset="0"/>
                <a:cs typeface="Gill Sans" charset="0"/>
              </a:rPr>
              <a:t>benchmark information </a:t>
            </a:r>
            <a:r>
              <a:rPr lang="en-GB" sz="1400" dirty="0">
                <a:latin typeface="Gill Sans" charset="0"/>
                <a:ea typeface="Gill Sans" charset="0"/>
                <a:cs typeface="Gill Sans" charset="0"/>
              </a:rPr>
              <a:t>from organisations such as the IPCC </a:t>
            </a:r>
            <a:r>
              <a:rPr lang="en-GB" sz="1400" dirty="0" smtClean="0">
                <a:latin typeface="Gill Sans" charset="0"/>
                <a:ea typeface="Gill Sans" charset="0"/>
                <a:cs typeface="Gill Sans" charset="0"/>
              </a:rPr>
              <a:t>and SCF to facilitate the interpretation of progress in relation to the the goals</a:t>
            </a:r>
          </a:p>
          <a:p>
            <a:pPr marL="742950" lvl="1" indent="-285750" algn="just">
              <a:buFont typeface="Arial" charset="0"/>
              <a:buChar char="•"/>
            </a:pPr>
            <a:r>
              <a:rPr lang="en-GB" sz="1400" dirty="0" smtClean="0">
                <a:latin typeface="Gill Sans" charset="0"/>
                <a:ea typeface="Gill Sans" charset="0"/>
                <a:cs typeface="Gill Sans" charset="0"/>
              </a:rPr>
              <a:t>How to reflect outcomes of the transparency framework for each of the elements considered in the stocktake, such as compilation/synthesis reports, including considerations in their preparation</a:t>
            </a:r>
          </a:p>
          <a:p>
            <a:pPr marL="742950" lvl="1" indent="-285750" algn="just">
              <a:buFont typeface="Arial" charset="0"/>
              <a:buChar char="•"/>
            </a:pPr>
            <a:r>
              <a:rPr lang="en-GB" sz="1400" dirty="0" smtClean="0">
                <a:latin typeface="Gill Sans" charset="0"/>
                <a:ea typeface="Gill Sans" charset="0"/>
                <a:cs typeface="Gill Sans" charset="0"/>
              </a:rPr>
              <a:t>Approaches and methodologies of synthesising communications for upcoming RCPs building from lessons learnt in the 2015 INDC Synthesis Report</a:t>
            </a:r>
            <a:endParaRPr lang="en-GB" sz="1400" dirty="0" smtClean="0">
              <a:latin typeface="Gill Sans" charset="0"/>
              <a:ea typeface="Gill Sans" charset="0"/>
              <a:cs typeface="Gill Sans" charset="0"/>
            </a:endParaRPr>
          </a:p>
          <a:p>
            <a:pPr marL="285750" indent="-285750" algn="just">
              <a:buFont typeface="Arial" charset="0"/>
              <a:buChar char="•"/>
            </a:pPr>
            <a:endParaRPr lang="en-GB" sz="1400" dirty="0">
              <a:latin typeface="Gill Sans" charset="0"/>
              <a:ea typeface="Gill Sans" charset="0"/>
              <a:cs typeface="Gill Sans" charset="0"/>
            </a:endParaRPr>
          </a:p>
          <a:p>
            <a:pPr marL="285750" lvl="0" indent="-285750" algn="just">
              <a:buFont typeface="Arial" charset="0"/>
              <a:buChar char="•"/>
            </a:pPr>
            <a:r>
              <a:rPr lang="en-GB" sz="1400" dirty="0" smtClean="0">
                <a:latin typeface="Gill Sans" charset="0"/>
                <a:ea typeface="Gill Sans" charset="0"/>
                <a:cs typeface="Gill Sans" charset="0"/>
              </a:rPr>
              <a:t>How outputs of the stocktake will translate to increasing ambition</a:t>
            </a:r>
          </a:p>
          <a:p>
            <a:pPr marL="742950" lvl="1" indent="-285750" algn="just">
              <a:buFont typeface="Arial" charset="0"/>
              <a:buChar char="•"/>
            </a:pPr>
            <a:r>
              <a:rPr lang="en-GB" sz="1400" dirty="0" smtClean="0">
                <a:latin typeface="Gill Sans" charset="0"/>
                <a:ea typeface="Gill Sans" charset="0"/>
                <a:cs typeface="Gill Sans" charset="0"/>
              </a:rPr>
              <a:t>Update/enhancement of NDCs</a:t>
            </a:r>
            <a:r>
              <a:rPr lang="en-GB" sz="1400" dirty="0">
                <a:latin typeface="Gill Sans" charset="0"/>
                <a:ea typeface="Gill Sans" charset="0"/>
                <a:cs typeface="Gill Sans" charset="0"/>
              </a:rPr>
              <a:t>, </a:t>
            </a:r>
            <a:r>
              <a:rPr lang="en-GB" sz="1400" dirty="0" smtClean="0">
                <a:latin typeface="Gill Sans" charset="0"/>
                <a:ea typeface="Gill Sans" charset="0"/>
                <a:cs typeface="Gill Sans" charset="0"/>
              </a:rPr>
              <a:t>cluster equity metrics, nationally chosen, self applied, reported in NDCs; disaggregation in light of collective being ineffective, and individual not palatable; common timeframes resolution of on RCP &amp; RCP+1 communication</a:t>
            </a:r>
          </a:p>
          <a:p>
            <a:pPr marL="742950" lvl="1" indent="-285750" algn="just">
              <a:buFont typeface="Arial" charset="0"/>
              <a:buChar char="•"/>
            </a:pPr>
            <a:r>
              <a:rPr lang="en-GB" sz="1400" dirty="0" smtClean="0">
                <a:latin typeface="Gill Sans" charset="0"/>
                <a:ea typeface="Gill Sans" charset="0"/>
                <a:cs typeface="Gill Sans" charset="0"/>
              </a:rPr>
              <a:t>International Cooperative Initiatives </a:t>
            </a:r>
            <a:r>
              <a:rPr lang="en-GB" sz="1400" dirty="0">
                <a:latin typeface="Gill Sans" charset="0"/>
                <a:ea typeface="Gill Sans" charset="0"/>
                <a:cs typeface="Gill Sans" charset="0"/>
              </a:rPr>
              <a:t>(TEM and TEP-A </a:t>
            </a:r>
            <a:r>
              <a:rPr lang="en-GB" sz="1400" dirty="0" smtClean="0">
                <a:latin typeface="Gill Sans" charset="0"/>
                <a:ea typeface="Gill Sans" charset="0"/>
                <a:cs typeface="Gill Sans" charset="0"/>
              </a:rPr>
              <a:t>equivalents) e.g. Forum </a:t>
            </a:r>
            <a:r>
              <a:rPr lang="en-GB" sz="1400" dirty="0">
                <a:latin typeface="Gill Sans" charset="0"/>
                <a:ea typeface="Gill Sans" charset="0"/>
                <a:cs typeface="Gill Sans" charset="0"/>
              </a:rPr>
              <a:t>of Clean Energy for the the Americas, International Solar </a:t>
            </a:r>
            <a:r>
              <a:rPr lang="en-GB" sz="1400" dirty="0" smtClean="0">
                <a:latin typeface="Gill Sans" charset="0"/>
                <a:ea typeface="Gill Sans" charset="0"/>
                <a:cs typeface="Gill Sans" charset="0"/>
              </a:rPr>
              <a:t>Alliance, Africa Adaptation Initiative, etc.; including reporting </a:t>
            </a:r>
            <a:r>
              <a:rPr lang="en-GB" sz="1400" dirty="0">
                <a:latin typeface="Gill Sans" charset="0"/>
                <a:ea typeface="Gill Sans" charset="0"/>
                <a:cs typeface="Gill Sans" charset="0"/>
              </a:rPr>
              <a:t>by </a:t>
            </a:r>
            <a:r>
              <a:rPr lang="en-GB" sz="1400" dirty="0" smtClean="0">
                <a:latin typeface="Gill Sans" charset="0"/>
                <a:ea typeface="Gill Sans" charset="0"/>
                <a:cs typeface="Gill Sans" charset="0"/>
              </a:rPr>
              <a:t>initiatives</a:t>
            </a:r>
          </a:p>
          <a:p>
            <a:pPr marL="742950" lvl="1" indent="-285750" algn="just">
              <a:buFont typeface="Arial" charset="0"/>
              <a:buChar char="•"/>
            </a:pPr>
            <a:endParaRPr lang="en-GB" sz="1400" dirty="0">
              <a:latin typeface="Gill Sans" charset="0"/>
              <a:ea typeface="Gill Sans" charset="0"/>
              <a:cs typeface="Gill Sans" charset="0"/>
            </a:endParaRPr>
          </a:p>
          <a:p>
            <a:pPr marL="285750" indent="-285750" algn="just">
              <a:buFont typeface="Arial" charset="0"/>
              <a:buChar char="•"/>
            </a:pPr>
            <a:r>
              <a:rPr lang="en-GB" sz="1400" dirty="0" smtClean="0">
                <a:latin typeface="Gill Sans" charset="0"/>
                <a:ea typeface="Gill Sans" charset="0"/>
                <a:cs typeface="Gill Sans" charset="0"/>
              </a:rPr>
              <a:t>Another </a:t>
            </a:r>
            <a:r>
              <a:rPr lang="en-GB" sz="1400" dirty="0">
                <a:latin typeface="Gill Sans" charset="0"/>
                <a:ea typeface="Gill Sans" charset="0"/>
                <a:cs typeface="Gill Sans" charset="0"/>
              </a:rPr>
              <a:t>set of key questions relate to </a:t>
            </a:r>
            <a:r>
              <a:rPr lang="en-GB" sz="1400" dirty="0" smtClean="0">
                <a:latin typeface="Gill Sans" charset="0"/>
                <a:ea typeface="Gill Sans" charset="0"/>
                <a:cs typeface="Gill Sans" charset="0"/>
              </a:rPr>
              <a:t>the </a:t>
            </a:r>
            <a:r>
              <a:rPr lang="en-GB" sz="1400" dirty="0">
                <a:latin typeface="Gill Sans" charset="0"/>
                <a:ea typeface="Gill Sans" charset="0"/>
                <a:cs typeface="Gill Sans" charset="0"/>
              </a:rPr>
              <a:t>length of implementation period, </a:t>
            </a:r>
            <a:r>
              <a:rPr lang="en-GB" sz="1400" dirty="0" smtClean="0">
                <a:latin typeface="Gill Sans" charset="0"/>
                <a:ea typeface="Gill Sans" charset="0"/>
                <a:cs typeface="Gill Sans" charset="0"/>
              </a:rPr>
              <a:t>of which 5-years is seen as consistent with the communication and </a:t>
            </a:r>
            <a:r>
              <a:rPr lang="en-GB" sz="1400" dirty="0" smtClean="0">
                <a:latin typeface="Gill Sans" charset="0"/>
                <a:ea typeface="Gill Sans" charset="0"/>
                <a:cs typeface="Gill Sans" charset="0"/>
              </a:rPr>
              <a:t>review; 10 year view for domestic purposes of some; 5-year and 10-year indicative figure; what gets communicated n 2020??</a:t>
            </a:r>
            <a:endParaRPr lang="en-GB" sz="1400" dirty="0" smtClean="0">
              <a:latin typeface="Gill Sans" charset="0"/>
              <a:ea typeface="Gill Sans" charset="0"/>
              <a:cs typeface="Gill Sans" charset="0"/>
            </a:endParaRPr>
          </a:p>
        </p:txBody>
      </p:sp>
    </p:spTree>
    <p:extLst>
      <p:ext uri="{BB962C8B-B14F-4D97-AF65-F5344CB8AC3E}">
        <p14:creationId xmlns:p14="http://schemas.microsoft.com/office/powerpoint/2010/main" val="1786702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16056</TotalTime>
  <Words>1125</Words>
  <Application>Microsoft Macintosh PowerPoint</Application>
  <PresentationFormat>A4 Paper (210x297 mm)</PresentationFormat>
  <Paragraphs>127</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Calibri</vt:lpstr>
      <vt:lpstr>Gill Sans</vt:lpstr>
      <vt:lpstr>Gill Sans MT</vt:lpstr>
      <vt:lpstr>Symbol</vt:lpstr>
      <vt:lpstr>Times New Roman</vt: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Negotiation Indices</dc:title>
  <dc:creator>Müller</dc:creator>
  <cp:lastModifiedBy>Xolisa Ngwadla</cp:lastModifiedBy>
  <cp:revision>508</cp:revision>
  <dcterms:created xsi:type="dcterms:W3CDTF">2003-02-10T11:42:57Z</dcterms:created>
  <dcterms:modified xsi:type="dcterms:W3CDTF">2016-09-01T06:50:30Z</dcterms:modified>
</cp:coreProperties>
</file>