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1896"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en-GB"/>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GB"/>
          </a:p>
        </p:txBody>
      </p:sp>
      <p:sp>
        <p:nvSpPr>
          <p:cNvPr id="4" name="Plassholder for dato 3"/>
          <p:cNvSpPr>
            <a:spLocks noGrp="1"/>
          </p:cNvSpPr>
          <p:nvPr>
            <p:ph type="dt" sz="half" idx="10"/>
          </p:nvPr>
        </p:nvSpPr>
        <p:spPr/>
        <p:txBody>
          <a:bodyPr/>
          <a:lstStyle/>
          <a:p>
            <a:fld id="{02A6A757-7457-4170-A452-64010D212D25}" type="datetimeFigureOut">
              <a:rPr lang="en-GB" smtClean="0"/>
              <a:t>31/08/2017</a:t>
            </a:fld>
            <a:endParaRPr lang="en-GB"/>
          </a:p>
        </p:txBody>
      </p:sp>
      <p:sp>
        <p:nvSpPr>
          <p:cNvPr id="5" name="Plassholder for bunntekst 4"/>
          <p:cNvSpPr>
            <a:spLocks noGrp="1"/>
          </p:cNvSpPr>
          <p:nvPr>
            <p:ph type="ftr" sz="quarter" idx="11"/>
          </p:nvPr>
        </p:nvSpPr>
        <p:spPr/>
        <p:txBody>
          <a:bodyPr/>
          <a:lstStyle/>
          <a:p>
            <a:endParaRPr lang="en-GB"/>
          </a:p>
        </p:txBody>
      </p:sp>
      <p:sp>
        <p:nvSpPr>
          <p:cNvPr id="6" name="Plassholder for lysbildenummer 5"/>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3178067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GB"/>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dato 3"/>
          <p:cNvSpPr>
            <a:spLocks noGrp="1"/>
          </p:cNvSpPr>
          <p:nvPr>
            <p:ph type="dt" sz="half" idx="10"/>
          </p:nvPr>
        </p:nvSpPr>
        <p:spPr/>
        <p:txBody>
          <a:bodyPr/>
          <a:lstStyle/>
          <a:p>
            <a:fld id="{02A6A757-7457-4170-A452-64010D212D25}" type="datetimeFigureOut">
              <a:rPr lang="en-GB" smtClean="0"/>
              <a:t>31/08/2017</a:t>
            </a:fld>
            <a:endParaRPr lang="en-GB"/>
          </a:p>
        </p:txBody>
      </p:sp>
      <p:sp>
        <p:nvSpPr>
          <p:cNvPr id="5" name="Plassholder for bunntekst 4"/>
          <p:cNvSpPr>
            <a:spLocks noGrp="1"/>
          </p:cNvSpPr>
          <p:nvPr>
            <p:ph type="ftr" sz="quarter" idx="11"/>
          </p:nvPr>
        </p:nvSpPr>
        <p:spPr/>
        <p:txBody>
          <a:bodyPr/>
          <a:lstStyle/>
          <a:p>
            <a:endParaRPr lang="en-GB"/>
          </a:p>
        </p:txBody>
      </p:sp>
      <p:sp>
        <p:nvSpPr>
          <p:cNvPr id="6" name="Plassholder for lysbildenummer 5"/>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305940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en-GB"/>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dato 3"/>
          <p:cNvSpPr>
            <a:spLocks noGrp="1"/>
          </p:cNvSpPr>
          <p:nvPr>
            <p:ph type="dt" sz="half" idx="10"/>
          </p:nvPr>
        </p:nvSpPr>
        <p:spPr/>
        <p:txBody>
          <a:bodyPr/>
          <a:lstStyle/>
          <a:p>
            <a:fld id="{02A6A757-7457-4170-A452-64010D212D25}" type="datetimeFigureOut">
              <a:rPr lang="en-GB" smtClean="0"/>
              <a:t>31/08/2017</a:t>
            </a:fld>
            <a:endParaRPr lang="en-GB"/>
          </a:p>
        </p:txBody>
      </p:sp>
      <p:sp>
        <p:nvSpPr>
          <p:cNvPr id="5" name="Plassholder for bunntekst 4"/>
          <p:cNvSpPr>
            <a:spLocks noGrp="1"/>
          </p:cNvSpPr>
          <p:nvPr>
            <p:ph type="ftr" sz="quarter" idx="11"/>
          </p:nvPr>
        </p:nvSpPr>
        <p:spPr/>
        <p:txBody>
          <a:bodyPr/>
          <a:lstStyle/>
          <a:p>
            <a:endParaRPr lang="en-GB"/>
          </a:p>
        </p:txBody>
      </p:sp>
      <p:sp>
        <p:nvSpPr>
          <p:cNvPr id="6" name="Plassholder for lysbildenummer 5"/>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62314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GB"/>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dato 3"/>
          <p:cNvSpPr>
            <a:spLocks noGrp="1"/>
          </p:cNvSpPr>
          <p:nvPr>
            <p:ph type="dt" sz="half" idx="10"/>
          </p:nvPr>
        </p:nvSpPr>
        <p:spPr/>
        <p:txBody>
          <a:bodyPr/>
          <a:lstStyle/>
          <a:p>
            <a:fld id="{02A6A757-7457-4170-A452-64010D212D25}" type="datetimeFigureOut">
              <a:rPr lang="en-GB" smtClean="0"/>
              <a:t>31/08/2017</a:t>
            </a:fld>
            <a:endParaRPr lang="en-GB"/>
          </a:p>
        </p:txBody>
      </p:sp>
      <p:sp>
        <p:nvSpPr>
          <p:cNvPr id="5" name="Plassholder for bunntekst 4"/>
          <p:cNvSpPr>
            <a:spLocks noGrp="1"/>
          </p:cNvSpPr>
          <p:nvPr>
            <p:ph type="ftr" sz="quarter" idx="11"/>
          </p:nvPr>
        </p:nvSpPr>
        <p:spPr/>
        <p:txBody>
          <a:bodyPr/>
          <a:lstStyle/>
          <a:p>
            <a:endParaRPr lang="en-GB"/>
          </a:p>
        </p:txBody>
      </p:sp>
      <p:sp>
        <p:nvSpPr>
          <p:cNvPr id="6" name="Plassholder for lysbildenummer 5"/>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171224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en-GB"/>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02A6A757-7457-4170-A452-64010D212D25}" type="datetimeFigureOut">
              <a:rPr lang="en-GB" smtClean="0"/>
              <a:t>31/08/2017</a:t>
            </a:fld>
            <a:endParaRPr lang="en-GB"/>
          </a:p>
        </p:txBody>
      </p:sp>
      <p:sp>
        <p:nvSpPr>
          <p:cNvPr id="5" name="Plassholder for bunntekst 4"/>
          <p:cNvSpPr>
            <a:spLocks noGrp="1"/>
          </p:cNvSpPr>
          <p:nvPr>
            <p:ph type="ftr" sz="quarter" idx="11"/>
          </p:nvPr>
        </p:nvSpPr>
        <p:spPr/>
        <p:txBody>
          <a:bodyPr/>
          <a:lstStyle/>
          <a:p>
            <a:endParaRPr lang="en-GB"/>
          </a:p>
        </p:txBody>
      </p:sp>
      <p:sp>
        <p:nvSpPr>
          <p:cNvPr id="6" name="Plassholder for lysbildenummer 5"/>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703809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GB"/>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5" name="Plassholder for dato 4"/>
          <p:cNvSpPr>
            <a:spLocks noGrp="1"/>
          </p:cNvSpPr>
          <p:nvPr>
            <p:ph type="dt" sz="half" idx="10"/>
          </p:nvPr>
        </p:nvSpPr>
        <p:spPr/>
        <p:txBody>
          <a:bodyPr/>
          <a:lstStyle/>
          <a:p>
            <a:fld id="{02A6A757-7457-4170-A452-64010D212D25}" type="datetimeFigureOut">
              <a:rPr lang="en-GB" smtClean="0"/>
              <a:t>31/08/2017</a:t>
            </a:fld>
            <a:endParaRPr lang="en-GB"/>
          </a:p>
        </p:txBody>
      </p:sp>
      <p:sp>
        <p:nvSpPr>
          <p:cNvPr id="6" name="Plassholder for bunntekst 5"/>
          <p:cNvSpPr>
            <a:spLocks noGrp="1"/>
          </p:cNvSpPr>
          <p:nvPr>
            <p:ph type="ftr" sz="quarter" idx="11"/>
          </p:nvPr>
        </p:nvSpPr>
        <p:spPr/>
        <p:txBody>
          <a:bodyPr/>
          <a:lstStyle/>
          <a:p>
            <a:endParaRPr lang="en-GB"/>
          </a:p>
        </p:txBody>
      </p:sp>
      <p:sp>
        <p:nvSpPr>
          <p:cNvPr id="7" name="Plassholder for lysbildenummer 6"/>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402068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en-GB"/>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7" name="Plassholder for dato 6"/>
          <p:cNvSpPr>
            <a:spLocks noGrp="1"/>
          </p:cNvSpPr>
          <p:nvPr>
            <p:ph type="dt" sz="half" idx="10"/>
          </p:nvPr>
        </p:nvSpPr>
        <p:spPr/>
        <p:txBody>
          <a:bodyPr/>
          <a:lstStyle/>
          <a:p>
            <a:fld id="{02A6A757-7457-4170-A452-64010D212D25}" type="datetimeFigureOut">
              <a:rPr lang="en-GB" smtClean="0"/>
              <a:t>31/08/2017</a:t>
            </a:fld>
            <a:endParaRPr lang="en-GB"/>
          </a:p>
        </p:txBody>
      </p:sp>
      <p:sp>
        <p:nvSpPr>
          <p:cNvPr id="8" name="Plassholder for bunntekst 7"/>
          <p:cNvSpPr>
            <a:spLocks noGrp="1"/>
          </p:cNvSpPr>
          <p:nvPr>
            <p:ph type="ftr" sz="quarter" idx="11"/>
          </p:nvPr>
        </p:nvSpPr>
        <p:spPr/>
        <p:txBody>
          <a:bodyPr/>
          <a:lstStyle/>
          <a:p>
            <a:endParaRPr lang="en-GB"/>
          </a:p>
        </p:txBody>
      </p:sp>
      <p:sp>
        <p:nvSpPr>
          <p:cNvPr id="9" name="Plassholder for lysbildenummer 8"/>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1533813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GB"/>
          </a:p>
        </p:txBody>
      </p:sp>
      <p:sp>
        <p:nvSpPr>
          <p:cNvPr id="3" name="Plassholder for dato 2"/>
          <p:cNvSpPr>
            <a:spLocks noGrp="1"/>
          </p:cNvSpPr>
          <p:nvPr>
            <p:ph type="dt" sz="half" idx="10"/>
          </p:nvPr>
        </p:nvSpPr>
        <p:spPr/>
        <p:txBody>
          <a:bodyPr/>
          <a:lstStyle/>
          <a:p>
            <a:fld id="{02A6A757-7457-4170-A452-64010D212D25}" type="datetimeFigureOut">
              <a:rPr lang="en-GB" smtClean="0"/>
              <a:t>31/08/2017</a:t>
            </a:fld>
            <a:endParaRPr lang="en-GB"/>
          </a:p>
        </p:txBody>
      </p:sp>
      <p:sp>
        <p:nvSpPr>
          <p:cNvPr id="4" name="Plassholder for bunntekst 3"/>
          <p:cNvSpPr>
            <a:spLocks noGrp="1"/>
          </p:cNvSpPr>
          <p:nvPr>
            <p:ph type="ftr" sz="quarter" idx="11"/>
          </p:nvPr>
        </p:nvSpPr>
        <p:spPr/>
        <p:txBody>
          <a:bodyPr/>
          <a:lstStyle/>
          <a:p>
            <a:endParaRPr lang="en-GB"/>
          </a:p>
        </p:txBody>
      </p:sp>
      <p:sp>
        <p:nvSpPr>
          <p:cNvPr id="5" name="Plassholder for lysbildenummer 4"/>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903813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02A6A757-7457-4170-A452-64010D212D25}" type="datetimeFigureOut">
              <a:rPr lang="en-GB" smtClean="0"/>
              <a:t>31/08/2017</a:t>
            </a:fld>
            <a:endParaRPr lang="en-GB"/>
          </a:p>
        </p:txBody>
      </p:sp>
      <p:sp>
        <p:nvSpPr>
          <p:cNvPr id="3" name="Plassholder for bunntekst 2"/>
          <p:cNvSpPr>
            <a:spLocks noGrp="1"/>
          </p:cNvSpPr>
          <p:nvPr>
            <p:ph type="ftr" sz="quarter" idx="11"/>
          </p:nvPr>
        </p:nvSpPr>
        <p:spPr/>
        <p:txBody>
          <a:bodyPr/>
          <a:lstStyle/>
          <a:p>
            <a:endParaRPr lang="en-GB"/>
          </a:p>
        </p:txBody>
      </p:sp>
      <p:sp>
        <p:nvSpPr>
          <p:cNvPr id="4" name="Plassholder for lysbildenummer 3"/>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420565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en-GB"/>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02A6A757-7457-4170-A452-64010D212D25}" type="datetimeFigureOut">
              <a:rPr lang="en-GB" smtClean="0"/>
              <a:t>31/08/2017</a:t>
            </a:fld>
            <a:endParaRPr lang="en-GB"/>
          </a:p>
        </p:txBody>
      </p:sp>
      <p:sp>
        <p:nvSpPr>
          <p:cNvPr id="6" name="Plassholder for bunntekst 5"/>
          <p:cNvSpPr>
            <a:spLocks noGrp="1"/>
          </p:cNvSpPr>
          <p:nvPr>
            <p:ph type="ftr" sz="quarter" idx="11"/>
          </p:nvPr>
        </p:nvSpPr>
        <p:spPr/>
        <p:txBody>
          <a:bodyPr/>
          <a:lstStyle/>
          <a:p>
            <a:endParaRPr lang="en-GB"/>
          </a:p>
        </p:txBody>
      </p:sp>
      <p:sp>
        <p:nvSpPr>
          <p:cNvPr id="7" name="Plassholder for lysbildenummer 6"/>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164321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en-GB"/>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02A6A757-7457-4170-A452-64010D212D25}" type="datetimeFigureOut">
              <a:rPr lang="en-GB" smtClean="0"/>
              <a:t>31/08/2017</a:t>
            </a:fld>
            <a:endParaRPr lang="en-GB"/>
          </a:p>
        </p:txBody>
      </p:sp>
      <p:sp>
        <p:nvSpPr>
          <p:cNvPr id="6" name="Plassholder for bunntekst 5"/>
          <p:cNvSpPr>
            <a:spLocks noGrp="1"/>
          </p:cNvSpPr>
          <p:nvPr>
            <p:ph type="ftr" sz="quarter" idx="11"/>
          </p:nvPr>
        </p:nvSpPr>
        <p:spPr/>
        <p:txBody>
          <a:bodyPr/>
          <a:lstStyle/>
          <a:p>
            <a:endParaRPr lang="en-GB"/>
          </a:p>
        </p:txBody>
      </p:sp>
      <p:sp>
        <p:nvSpPr>
          <p:cNvPr id="7" name="Plassholder for lysbildenummer 6"/>
          <p:cNvSpPr>
            <a:spLocks noGrp="1"/>
          </p:cNvSpPr>
          <p:nvPr>
            <p:ph type="sldNum" sz="quarter" idx="12"/>
          </p:nvPr>
        </p:nvSpPr>
        <p:spPr/>
        <p:txBody>
          <a:bodyPr/>
          <a:lstStyle/>
          <a:p>
            <a:fld id="{6EE51112-DF89-4648-8551-3F9CC566DA58}" type="slidenum">
              <a:rPr lang="en-GB" smtClean="0"/>
              <a:t>‹#›</a:t>
            </a:fld>
            <a:endParaRPr lang="en-GB"/>
          </a:p>
        </p:txBody>
      </p:sp>
    </p:spTree>
    <p:extLst>
      <p:ext uri="{BB962C8B-B14F-4D97-AF65-F5344CB8AC3E}">
        <p14:creationId xmlns:p14="http://schemas.microsoft.com/office/powerpoint/2010/main" val="3211045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en-GB"/>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6A757-7457-4170-A452-64010D212D25}" type="datetimeFigureOut">
              <a:rPr lang="en-GB" smtClean="0"/>
              <a:t>31/08/2017</a:t>
            </a:fld>
            <a:endParaRPr lang="en-GB"/>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51112-DF89-4648-8551-3F9CC566DA58}" type="slidenum">
              <a:rPr lang="en-GB" smtClean="0"/>
              <a:t>‹#›</a:t>
            </a:fld>
            <a:endParaRPr lang="en-GB"/>
          </a:p>
        </p:txBody>
      </p:sp>
    </p:spTree>
    <p:extLst>
      <p:ext uri="{BB962C8B-B14F-4D97-AF65-F5344CB8AC3E}">
        <p14:creationId xmlns:p14="http://schemas.microsoft.com/office/powerpoint/2010/main" val="2527776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n-GB" dirty="0" smtClean="0"/>
              <a:t>Efficiency and effectiveness of the GST</a:t>
            </a:r>
            <a:endParaRPr lang="en-GB" dirty="0"/>
          </a:p>
        </p:txBody>
      </p:sp>
      <p:sp>
        <p:nvSpPr>
          <p:cNvPr id="3" name="Undertittel 2"/>
          <p:cNvSpPr>
            <a:spLocks noGrp="1"/>
          </p:cNvSpPr>
          <p:nvPr>
            <p:ph type="subTitle" idx="1"/>
          </p:nvPr>
        </p:nvSpPr>
        <p:spPr/>
        <p:txBody>
          <a:bodyPr>
            <a:normAutofit lnSpcReduction="10000"/>
          </a:bodyPr>
          <a:lstStyle/>
          <a:p>
            <a:r>
              <a:rPr lang="en-GB" dirty="0" smtClean="0"/>
              <a:t>where are we, where do we need to be and how do we get there?</a:t>
            </a:r>
          </a:p>
          <a:p>
            <a:endParaRPr lang="en-GB" dirty="0"/>
          </a:p>
          <a:p>
            <a:endParaRPr lang="en-GB" dirty="0" smtClean="0"/>
          </a:p>
          <a:p>
            <a:r>
              <a:rPr lang="en-GB" dirty="0" smtClean="0"/>
              <a:t>Marianne Karlsen, Ministry of Climate and Environment, Norway</a:t>
            </a:r>
            <a:endParaRPr lang="en-GB" dirty="0"/>
          </a:p>
        </p:txBody>
      </p:sp>
    </p:spTree>
    <p:extLst>
      <p:ext uri="{BB962C8B-B14F-4D97-AF65-F5344CB8AC3E}">
        <p14:creationId xmlns:p14="http://schemas.microsoft.com/office/powerpoint/2010/main" val="3095499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Comparability and consistency is the basis</a:t>
            </a:r>
            <a:endParaRPr lang="en-GB" dirty="0"/>
          </a:p>
        </p:txBody>
      </p:sp>
      <p:sp>
        <p:nvSpPr>
          <p:cNvPr id="3" name="Plassholder for innhold 2"/>
          <p:cNvSpPr>
            <a:spLocks noGrp="1"/>
          </p:cNvSpPr>
          <p:nvPr>
            <p:ph sz="half" idx="1"/>
          </p:nvPr>
        </p:nvSpPr>
        <p:spPr/>
        <p:txBody>
          <a:bodyPr/>
          <a:lstStyle/>
          <a:p>
            <a:r>
              <a:rPr lang="en-GB" dirty="0" smtClean="0"/>
              <a:t>In communication</a:t>
            </a:r>
          </a:p>
          <a:p>
            <a:pPr lvl="1"/>
            <a:r>
              <a:rPr lang="en-GB" dirty="0" smtClean="0"/>
              <a:t>ICTU, </a:t>
            </a:r>
            <a:r>
              <a:rPr lang="en-GB" dirty="0" smtClean="0"/>
              <a:t>Adaptation Communication, Technology Needs Assessments</a:t>
            </a:r>
            <a:endParaRPr lang="en-GB" dirty="0" smtClean="0"/>
          </a:p>
          <a:p>
            <a:r>
              <a:rPr lang="en-GB" dirty="0" smtClean="0"/>
              <a:t>In reporting </a:t>
            </a:r>
          </a:p>
          <a:p>
            <a:pPr lvl="1"/>
            <a:r>
              <a:rPr lang="en-GB" dirty="0" smtClean="0"/>
              <a:t>Tracking progress on NDCs, adaptation and MOI and support</a:t>
            </a:r>
          </a:p>
          <a:p>
            <a:r>
              <a:rPr lang="en-GB" dirty="0" smtClean="0"/>
              <a:t>In questions for the GST –measure progress on the provisions of the PA</a:t>
            </a:r>
            <a:endParaRPr lang="en-GB" dirty="0" smtClean="0"/>
          </a:p>
        </p:txBody>
      </p:sp>
      <p:pic>
        <p:nvPicPr>
          <p:cNvPr id="5" name="Plassholder for innhold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84464" y="2095500"/>
            <a:ext cx="4786443" cy="3185160"/>
          </a:xfrm>
        </p:spPr>
      </p:pic>
    </p:spTree>
    <p:extLst>
      <p:ext uri="{BB962C8B-B14F-4D97-AF65-F5344CB8AC3E}">
        <p14:creationId xmlns:p14="http://schemas.microsoft.com/office/powerpoint/2010/main" val="424370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GB" dirty="0" smtClean="0"/>
              <a:t>Review questions for the GST: </a:t>
            </a:r>
            <a:endParaRPr lang="en-GB" dirty="0"/>
          </a:p>
        </p:txBody>
      </p:sp>
      <p:sp>
        <p:nvSpPr>
          <p:cNvPr id="3" name="Plassholder for innhold 2"/>
          <p:cNvSpPr>
            <a:spLocks noGrp="1"/>
          </p:cNvSpPr>
          <p:nvPr>
            <p:ph sz="half" idx="1"/>
          </p:nvPr>
        </p:nvSpPr>
        <p:spPr>
          <a:xfrm>
            <a:off x="124690" y="1825624"/>
            <a:ext cx="3311929" cy="4979035"/>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marL="0" indent="0">
              <a:buNone/>
            </a:pPr>
            <a:r>
              <a:rPr lang="en-GB" sz="11200" dirty="0" smtClean="0"/>
              <a:t>Mitigation</a:t>
            </a:r>
          </a:p>
          <a:p>
            <a:pPr lvl="0"/>
            <a:r>
              <a:rPr lang="en-GB" i="1" dirty="0" smtClean="0"/>
              <a:t>What is the current and projected accumulated concentration of GHG</a:t>
            </a:r>
            <a:r>
              <a:rPr lang="en-US" i="1" dirty="0"/>
              <a:t>s</a:t>
            </a:r>
            <a:r>
              <a:rPr lang="en-GB" i="1" dirty="0" smtClean="0"/>
              <a:t> in the atmosphere and temperature rise?</a:t>
            </a:r>
          </a:p>
          <a:p>
            <a:r>
              <a:rPr lang="en-GB" i="1" dirty="0"/>
              <a:t>What do the emission pathways to stay well below 2 °C above pre-industrial levels and also to limit the temperature increase to 1.5 °C above pre-industrial levels look like?</a:t>
            </a:r>
            <a:endParaRPr lang="nb-NO" dirty="0"/>
          </a:p>
          <a:p>
            <a:pPr lvl="0"/>
            <a:r>
              <a:rPr lang="en-GB" i="1" dirty="0"/>
              <a:t>What is the overall effect by the nationally determined contributions implemented and/or reported by the parties? (ref art 13.5, 13.7</a:t>
            </a:r>
            <a:r>
              <a:rPr lang="en-GB" i="1" dirty="0" smtClean="0"/>
              <a:t>)</a:t>
            </a:r>
          </a:p>
          <a:p>
            <a:pPr lvl="0"/>
            <a:r>
              <a:rPr lang="en-GB" i="1" dirty="0"/>
              <a:t>What is the gap between the estimated level of global emissions in 2030 if the </a:t>
            </a:r>
            <a:r>
              <a:rPr lang="en-GB" i="1" dirty="0" smtClean="0"/>
              <a:t>NDCs are </a:t>
            </a:r>
            <a:r>
              <a:rPr lang="en-GB" i="1" dirty="0"/>
              <a:t>fully implemented, and the range consistent with the well below 2oC or 1.5oC temperature goal? </a:t>
            </a:r>
            <a:r>
              <a:rPr lang="en-US" i="1" dirty="0"/>
              <a:t> </a:t>
            </a:r>
            <a:endParaRPr lang="nb-NO" i="1" dirty="0"/>
          </a:p>
          <a:p>
            <a:pPr lvl="0"/>
            <a:r>
              <a:rPr lang="en-GB" i="1" dirty="0"/>
              <a:t>What is the gap between estimated global emissions and the long term global goal (Art. 2.1a) and Art. 4.1) throughout the century? </a:t>
            </a:r>
            <a:r>
              <a:rPr lang="en-US" i="1" dirty="0"/>
              <a:t> </a:t>
            </a:r>
            <a:endParaRPr lang="nb-NO" i="1" dirty="0"/>
          </a:p>
          <a:p>
            <a:r>
              <a:rPr lang="en-US" i="1" dirty="0"/>
              <a:t> </a:t>
            </a:r>
            <a:r>
              <a:rPr lang="en-US" i="1" dirty="0" smtClean="0"/>
              <a:t>What </a:t>
            </a:r>
            <a:r>
              <a:rPr lang="en-US" i="1" dirty="0"/>
              <a:t>reductions in global emissions are needed to be on the pathway consistent with </a:t>
            </a:r>
            <a:r>
              <a:rPr lang="en-US" i="1" dirty="0" smtClean="0"/>
              <a:t>the</a:t>
            </a:r>
            <a:r>
              <a:rPr lang="en-GB" i="1" dirty="0" smtClean="0"/>
              <a:t> the long term global goal (Art. 2.1a) and Art. 4.1) </a:t>
            </a:r>
            <a:endParaRPr lang="nb-NO" i="1" dirty="0"/>
          </a:p>
          <a:p>
            <a:pPr lvl="0"/>
            <a:r>
              <a:rPr lang="en-US" i="1" dirty="0"/>
              <a:t> </a:t>
            </a:r>
            <a:r>
              <a:rPr lang="en-GB" i="1" dirty="0"/>
              <a:t> What are the opportunities, good practises and barriers </a:t>
            </a:r>
            <a:r>
              <a:rPr lang="en-US" i="1" dirty="0"/>
              <a:t> </a:t>
            </a:r>
            <a:r>
              <a:rPr lang="en-GB" i="1" dirty="0"/>
              <a:t>for enhanced climate actions?</a:t>
            </a:r>
            <a:r>
              <a:rPr lang="en-US" i="1" dirty="0"/>
              <a:t> </a:t>
            </a:r>
            <a:endParaRPr lang="nb-NO" i="1" dirty="0"/>
          </a:p>
          <a:p>
            <a:pPr lvl="0"/>
            <a:r>
              <a:rPr lang="en-GB" i="1" dirty="0">
                <a:solidFill>
                  <a:srgbClr val="FF0000"/>
                </a:solidFill>
              </a:rPr>
              <a:t>What can Parties, collectively or individually do to enhance climate action to the level needed to achieve the mitigation goals in Art. 2.1 a) and Art. 4.1?</a:t>
            </a:r>
            <a:endParaRPr lang="nb-NO" i="1" dirty="0">
              <a:solidFill>
                <a:srgbClr val="FF0000"/>
              </a:solidFill>
            </a:endParaRPr>
          </a:p>
          <a:p>
            <a:r>
              <a:rPr lang="en-US" i="1" dirty="0" smtClean="0">
                <a:solidFill>
                  <a:srgbClr val="FF0000"/>
                </a:solidFill>
              </a:rPr>
              <a:t>What barriers can be identified </a:t>
            </a:r>
            <a:r>
              <a:rPr lang="en-US" i="1" dirty="0">
                <a:solidFill>
                  <a:srgbClr val="FF0000"/>
                </a:solidFill>
              </a:rPr>
              <a:t>and how </a:t>
            </a:r>
            <a:r>
              <a:rPr lang="en-US" i="1" dirty="0" smtClean="0">
                <a:solidFill>
                  <a:srgbClr val="FF0000"/>
                </a:solidFill>
              </a:rPr>
              <a:t>can they be address </a:t>
            </a:r>
            <a:r>
              <a:rPr lang="en-US" i="1" dirty="0">
                <a:solidFill>
                  <a:srgbClr val="FF0000"/>
                </a:solidFill>
              </a:rPr>
              <a:t>them</a:t>
            </a:r>
            <a:r>
              <a:rPr lang="en-US" i="1" dirty="0" smtClean="0">
                <a:solidFill>
                  <a:srgbClr val="FF0000"/>
                </a:solidFill>
              </a:rPr>
              <a:t>?</a:t>
            </a:r>
            <a:endParaRPr lang="nb-NO" i="1" dirty="0">
              <a:solidFill>
                <a:srgbClr val="FF0000"/>
              </a:solidFill>
            </a:endParaRPr>
          </a:p>
          <a:p>
            <a:r>
              <a:rPr lang="en-US" i="1" dirty="0" smtClean="0">
                <a:solidFill>
                  <a:srgbClr val="FF0000"/>
                </a:solidFill>
              </a:rPr>
              <a:t>What opportunities </a:t>
            </a:r>
            <a:r>
              <a:rPr lang="en-US" i="1" dirty="0">
                <a:solidFill>
                  <a:srgbClr val="FF0000"/>
                </a:solidFill>
              </a:rPr>
              <a:t>and good </a:t>
            </a:r>
            <a:r>
              <a:rPr lang="en-US" i="1" dirty="0" smtClean="0">
                <a:solidFill>
                  <a:srgbClr val="FF0000"/>
                </a:solidFill>
              </a:rPr>
              <a:t>practices exist and </a:t>
            </a:r>
            <a:r>
              <a:rPr lang="en-US" i="1" dirty="0">
                <a:solidFill>
                  <a:srgbClr val="FF0000"/>
                </a:solidFill>
              </a:rPr>
              <a:t>how to enhance and scale up?  </a:t>
            </a:r>
            <a:endParaRPr lang="nb-NO" i="1" dirty="0">
              <a:solidFill>
                <a:srgbClr val="FF0000"/>
              </a:solidFill>
            </a:endParaRPr>
          </a:p>
          <a:p>
            <a:endParaRPr lang="nb-NO" dirty="0">
              <a:solidFill>
                <a:srgbClr val="FF0000"/>
              </a:solidFill>
            </a:endParaRPr>
          </a:p>
          <a:p>
            <a:pPr lvl="0"/>
            <a:endParaRPr lang="nb-NO" sz="1100" dirty="0"/>
          </a:p>
        </p:txBody>
      </p:sp>
      <p:sp>
        <p:nvSpPr>
          <p:cNvPr id="4" name="Plassholder for innhold 3"/>
          <p:cNvSpPr>
            <a:spLocks noGrp="1"/>
          </p:cNvSpPr>
          <p:nvPr>
            <p:ph sz="half" idx="2"/>
          </p:nvPr>
        </p:nvSpPr>
        <p:spPr>
          <a:xfrm>
            <a:off x="3436619" y="1820332"/>
            <a:ext cx="3272063" cy="4984328"/>
          </a:xfrm>
        </p:spPr>
        <p:style>
          <a:lnRef idx="2">
            <a:schemeClr val="dk1"/>
          </a:lnRef>
          <a:fillRef idx="1">
            <a:schemeClr val="lt1"/>
          </a:fillRef>
          <a:effectRef idx="0">
            <a:schemeClr val="dk1"/>
          </a:effectRef>
          <a:fontRef idx="minor">
            <a:schemeClr val="dk1"/>
          </a:fontRef>
        </p:style>
        <p:txBody>
          <a:bodyPr>
            <a:normAutofit fontScale="32500" lnSpcReduction="20000"/>
          </a:bodyPr>
          <a:lstStyle/>
          <a:p>
            <a:pPr marL="0" indent="0">
              <a:buNone/>
            </a:pPr>
            <a:r>
              <a:rPr lang="en-GB" sz="11200" dirty="0" smtClean="0"/>
              <a:t>Adaptation</a:t>
            </a:r>
          </a:p>
          <a:p>
            <a:pPr lvl="0"/>
            <a:r>
              <a:rPr lang="en-GB" i="1" dirty="0"/>
              <a:t>What progress has been made to enhance adaptive capacity at national, subnational and local level; through adaptation planning processes including assessment of climate change impacts taking into account vulnerable people, places and ecosystems, processes to formulate and implement national adaptation plans and monitoring and evaluation of adaptation plans, policies and actions</a:t>
            </a:r>
            <a:r>
              <a:rPr lang="en-US" i="1" dirty="0"/>
              <a:t> </a:t>
            </a:r>
            <a:endParaRPr lang="en-US" i="1" dirty="0" smtClean="0"/>
          </a:p>
          <a:p>
            <a:pPr lvl="0"/>
            <a:r>
              <a:rPr lang="en-GB" i="1" dirty="0"/>
              <a:t>What progress has been made in building resilience and reducing vulnerability to the impacts of climate change, including in socioeconomic and ecological system, through</a:t>
            </a:r>
            <a:r>
              <a:rPr lang="en-US" sz="1600" i="1" dirty="0"/>
              <a:t> </a:t>
            </a:r>
            <a:endParaRPr lang="nb-NO" dirty="0"/>
          </a:p>
          <a:p>
            <a:pPr lvl="1"/>
            <a:r>
              <a:rPr lang="en-GB" i="1" dirty="0"/>
              <a:t>Implementation of adaptation actions and undertakings and/or efforts</a:t>
            </a:r>
            <a:endParaRPr lang="nb-NO" dirty="0"/>
          </a:p>
          <a:p>
            <a:pPr lvl="1"/>
            <a:r>
              <a:rPr lang="en-GB" i="1" dirty="0"/>
              <a:t>economic diversification and sustainable management of natural resources</a:t>
            </a:r>
            <a:endParaRPr lang="nb-NO" dirty="0"/>
          </a:p>
          <a:p>
            <a:r>
              <a:rPr lang="en-GB" i="1" dirty="0"/>
              <a:t>What are the opportunities and good practises and barriers for enhanced adaptation to the impacts of climate </a:t>
            </a:r>
            <a:r>
              <a:rPr lang="en-GB" i="1" dirty="0" smtClean="0"/>
              <a:t>change?</a:t>
            </a:r>
          </a:p>
          <a:p>
            <a:pPr lvl="0"/>
            <a:r>
              <a:rPr lang="en-GB" i="1" dirty="0" smtClean="0">
                <a:solidFill>
                  <a:srgbClr val="FF0000"/>
                </a:solidFill>
              </a:rPr>
              <a:t>What can Parties, collectively or individually do to enhance adaptation to achieve the GGA ?</a:t>
            </a:r>
            <a:endParaRPr lang="nb-NO" i="1" dirty="0" smtClean="0">
              <a:solidFill>
                <a:srgbClr val="FF0000"/>
              </a:solidFill>
            </a:endParaRPr>
          </a:p>
          <a:p>
            <a:r>
              <a:rPr lang="en-US" i="1" dirty="0" smtClean="0">
                <a:solidFill>
                  <a:srgbClr val="FF0000"/>
                </a:solidFill>
              </a:rPr>
              <a:t>What barriers can be identified and how can they be address them?</a:t>
            </a:r>
            <a:endParaRPr lang="nb-NO" i="1" dirty="0" smtClean="0">
              <a:solidFill>
                <a:srgbClr val="FF0000"/>
              </a:solidFill>
            </a:endParaRPr>
          </a:p>
          <a:p>
            <a:r>
              <a:rPr lang="en-US" i="1" dirty="0" smtClean="0">
                <a:solidFill>
                  <a:srgbClr val="FF0000"/>
                </a:solidFill>
              </a:rPr>
              <a:t>What opportunities and good practices exist and how to enhance and scale up?  </a:t>
            </a:r>
            <a:endParaRPr lang="nb-NO" i="1" dirty="0" smtClean="0">
              <a:solidFill>
                <a:srgbClr val="FF0000"/>
              </a:solidFill>
            </a:endParaRPr>
          </a:p>
          <a:p>
            <a:endParaRPr lang="nb-NO" dirty="0" smtClean="0">
              <a:solidFill>
                <a:srgbClr val="FF0000"/>
              </a:solidFill>
            </a:endParaRPr>
          </a:p>
          <a:p>
            <a:endParaRPr lang="nb-NO" dirty="0"/>
          </a:p>
          <a:p>
            <a:pPr marL="0" indent="0">
              <a:buNone/>
            </a:pPr>
            <a:endParaRPr lang="en-GB" dirty="0"/>
          </a:p>
        </p:txBody>
      </p:sp>
      <p:sp>
        <p:nvSpPr>
          <p:cNvPr id="5" name="Plassholder for innhold 3"/>
          <p:cNvSpPr txBox="1">
            <a:spLocks/>
          </p:cNvSpPr>
          <p:nvPr/>
        </p:nvSpPr>
        <p:spPr>
          <a:xfrm>
            <a:off x="7914796" y="890672"/>
            <a:ext cx="2232891" cy="46736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Technology</a:t>
            </a:r>
          </a:p>
          <a:p>
            <a:pPr marL="0" indent="0">
              <a:buNone/>
            </a:pPr>
            <a:endParaRPr lang="en-GB" dirty="0"/>
          </a:p>
        </p:txBody>
      </p:sp>
      <p:sp>
        <p:nvSpPr>
          <p:cNvPr id="7" name="Plassholder for innhold 3"/>
          <p:cNvSpPr txBox="1">
            <a:spLocks/>
          </p:cNvSpPr>
          <p:nvPr/>
        </p:nvSpPr>
        <p:spPr>
          <a:xfrm>
            <a:off x="6728461" y="1820311"/>
            <a:ext cx="3948702" cy="4984349"/>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Financial flows and finance</a:t>
            </a:r>
          </a:p>
          <a:p>
            <a:r>
              <a:rPr lang="nb-NO" sz="900" i="1" dirty="0" err="1"/>
              <a:t>What</a:t>
            </a:r>
            <a:r>
              <a:rPr lang="nb-NO" sz="900" i="1" dirty="0"/>
              <a:t> progress has </a:t>
            </a:r>
            <a:r>
              <a:rPr lang="nb-NO" sz="900" i="1" dirty="0" err="1"/>
              <a:t>been</a:t>
            </a:r>
            <a:r>
              <a:rPr lang="nb-NO" sz="900" i="1" dirty="0"/>
              <a:t> </a:t>
            </a:r>
            <a:r>
              <a:rPr lang="nb-NO" sz="900" i="1" dirty="0" err="1"/>
              <a:t>made</a:t>
            </a:r>
            <a:r>
              <a:rPr lang="nb-NO" sz="900" i="1" dirty="0"/>
              <a:t> in </a:t>
            </a:r>
            <a:r>
              <a:rPr lang="nb-NO" sz="900" i="1" dirty="0" err="1"/>
              <a:t>making</a:t>
            </a:r>
            <a:r>
              <a:rPr lang="nb-NO" sz="900" i="1" dirty="0"/>
              <a:t> </a:t>
            </a:r>
            <a:r>
              <a:rPr lang="nb-NO" sz="900" i="1" dirty="0" err="1"/>
              <a:t>finance</a:t>
            </a:r>
            <a:r>
              <a:rPr lang="nb-NO" sz="900" i="1" dirty="0"/>
              <a:t> </a:t>
            </a:r>
            <a:r>
              <a:rPr lang="nb-NO" sz="900" i="1" dirty="0" err="1"/>
              <a:t>flows</a:t>
            </a:r>
            <a:r>
              <a:rPr lang="nb-NO" sz="900" i="1" dirty="0"/>
              <a:t> </a:t>
            </a:r>
            <a:r>
              <a:rPr lang="nb-NO" sz="900" i="1" dirty="0" err="1"/>
              <a:t>consistent</a:t>
            </a:r>
            <a:r>
              <a:rPr lang="nb-NO" sz="900" i="1" dirty="0"/>
              <a:t> </a:t>
            </a:r>
            <a:r>
              <a:rPr lang="nb-NO" sz="900" i="1" dirty="0" err="1"/>
              <a:t>with</a:t>
            </a:r>
            <a:r>
              <a:rPr lang="nb-NO" sz="900" i="1" dirty="0"/>
              <a:t> a </a:t>
            </a:r>
            <a:r>
              <a:rPr lang="nb-NO" sz="900" i="1" dirty="0" err="1"/>
              <a:t>pathway</a:t>
            </a:r>
            <a:r>
              <a:rPr lang="nb-NO" sz="900" i="1" dirty="0"/>
              <a:t> </a:t>
            </a:r>
            <a:r>
              <a:rPr lang="nb-NO" sz="900" i="1" dirty="0" err="1"/>
              <a:t>towards</a:t>
            </a:r>
            <a:r>
              <a:rPr lang="nb-NO" sz="900" i="1" dirty="0"/>
              <a:t> </a:t>
            </a:r>
            <a:r>
              <a:rPr lang="nb-NO" sz="900" i="1" dirty="0" err="1"/>
              <a:t>low</a:t>
            </a:r>
            <a:r>
              <a:rPr lang="nb-NO" sz="900" i="1" dirty="0"/>
              <a:t> greenhouse gas </a:t>
            </a:r>
            <a:r>
              <a:rPr lang="nb-NO" sz="900" i="1" dirty="0" err="1"/>
              <a:t>emissions</a:t>
            </a:r>
            <a:r>
              <a:rPr lang="nb-NO" sz="900" i="1" dirty="0"/>
              <a:t> and </a:t>
            </a:r>
            <a:r>
              <a:rPr lang="nb-NO" sz="900" i="1" dirty="0" err="1"/>
              <a:t>climate-resilient</a:t>
            </a:r>
            <a:r>
              <a:rPr lang="nb-NO" sz="900" i="1" dirty="0"/>
              <a:t> </a:t>
            </a:r>
            <a:r>
              <a:rPr lang="nb-NO" sz="900" i="1" dirty="0" err="1"/>
              <a:t>development</a:t>
            </a:r>
            <a:r>
              <a:rPr lang="nb-NO" sz="900" i="1" dirty="0"/>
              <a:t>?; and </a:t>
            </a:r>
            <a:r>
              <a:rPr lang="nb-NO" sz="900" i="1" dirty="0" err="1"/>
              <a:t>what</a:t>
            </a:r>
            <a:r>
              <a:rPr lang="nb-NO" sz="900" i="1" dirty="0"/>
              <a:t> progress has </a:t>
            </a:r>
            <a:r>
              <a:rPr lang="nb-NO" sz="900" i="1" dirty="0" err="1"/>
              <a:t>been</a:t>
            </a:r>
            <a:r>
              <a:rPr lang="nb-NO" sz="900" i="1" dirty="0"/>
              <a:t> </a:t>
            </a:r>
            <a:r>
              <a:rPr lang="nb-NO" sz="900" i="1" dirty="0" err="1"/>
              <a:t>made</a:t>
            </a:r>
            <a:r>
              <a:rPr lang="nb-NO" sz="900" i="1" dirty="0"/>
              <a:t> </a:t>
            </a:r>
            <a:r>
              <a:rPr lang="nb-NO" sz="900" i="1" dirty="0" err="1"/>
              <a:t>related</a:t>
            </a:r>
            <a:r>
              <a:rPr lang="nb-NO" sz="900" i="1" dirty="0"/>
              <a:t> to </a:t>
            </a:r>
            <a:r>
              <a:rPr lang="nb-NO" sz="900" i="1" dirty="0" err="1"/>
              <a:t>Article</a:t>
            </a:r>
            <a:r>
              <a:rPr lang="nb-NO" sz="900" i="1" dirty="0"/>
              <a:t> 9,10 and 11 </a:t>
            </a:r>
            <a:r>
              <a:rPr lang="nb-NO" sz="900" i="1" dirty="0" err="1"/>
              <a:t>of</a:t>
            </a:r>
            <a:r>
              <a:rPr lang="nb-NO" sz="900" i="1" dirty="0"/>
              <a:t> </a:t>
            </a:r>
            <a:r>
              <a:rPr lang="nb-NO" sz="900" i="1" dirty="0" err="1"/>
              <a:t>the</a:t>
            </a:r>
            <a:r>
              <a:rPr lang="nb-NO" sz="900" i="1" dirty="0"/>
              <a:t> Paris Agreement? </a:t>
            </a:r>
            <a:endParaRPr lang="nb-NO" sz="900" i="1" dirty="0" smtClean="0"/>
          </a:p>
          <a:p>
            <a:r>
              <a:rPr lang="nb-NO" sz="900" i="1" dirty="0" err="1"/>
              <a:t>What</a:t>
            </a:r>
            <a:r>
              <a:rPr lang="nb-NO" sz="900" i="1" dirty="0"/>
              <a:t> is </a:t>
            </a:r>
            <a:r>
              <a:rPr lang="nb-NO" sz="900" i="1" dirty="0" err="1"/>
              <a:t>the</a:t>
            </a:r>
            <a:r>
              <a:rPr lang="nb-NO" sz="900" i="1" dirty="0"/>
              <a:t> </a:t>
            </a:r>
            <a:r>
              <a:rPr lang="nb-NO" sz="900" i="1" dirty="0" err="1"/>
              <a:t>current</a:t>
            </a:r>
            <a:r>
              <a:rPr lang="nb-NO" sz="900" i="1" dirty="0"/>
              <a:t> </a:t>
            </a:r>
            <a:r>
              <a:rPr lang="nb-NO" sz="900" i="1" dirty="0" err="1"/>
              <a:t>level</a:t>
            </a:r>
            <a:r>
              <a:rPr lang="nb-NO" sz="900" i="1" dirty="0"/>
              <a:t> and status </a:t>
            </a:r>
            <a:r>
              <a:rPr lang="nb-NO" sz="900" i="1" dirty="0" err="1"/>
              <a:t>of</a:t>
            </a:r>
            <a:r>
              <a:rPr lang="nb-NO" sz="900" i="1" dirty="0"/>
              <a:t> global </a:t>
            </a:r>
            <a:r>
              <a:rPr lang="nb-NO" sz="900" i="1" dirty="0" err="1"/>
              <a:t>climate</a:t>
            </a:r>
            <a:r>
              <a:rPr lang="nb-NO" sz="900" i="1" dirty="0"/>
              <a:t> </a:t>
            </a:r>
            <a:r>
              <a:rPr lang="nb-NO" sz="900" i="1" dirty="0" err="1"/>
              <a:t>financial</a:t>
            </a:r>
            <a:r>
              <a:rPr lang="nb-NO" sz="900" i="1" dirty="0"/>
              <a:t> </a:t>
            </a:r>
            <a:r>
              <a:rPr lang="nb-NO" sz="900" i="1" dirty="0" err="1"/>
              <a:t>flows</a:t>
            </a:r>
            <a:r>
              <a:rPr lang="nb-NO" sz="900" i="1" dirty="0"/>
              <a:t>, </a:t>
            </a:r>
            <a:r>
              <a:rPr lang="nb-NO" sz="900" i="1" dirty="0" err="1"/>
              <a:t>including</a:t>
            </a:r>
            <a:r>
              <a:rPr lang="nb-NO" sz="900" i="1" dirty="0"/>
              <a:t> </a:t>
            </a:r>
            <a:r>
              <a:rPr lang="nb-NO" sz="900" i="1" dirty="0" err="1"/>
              <a:t>information</a:t>
            </a:r>
            <a:r>
              <a:rPr lang="nb-NO" sz="900" i="1" dirty="0"/>
              <a:t> </a:t>
            </a:r>
            <a:r>
              <a:rPr lang="nb-NO" sz="900" i="1" dirty="0" err="1"/>
              <a:t>on</a:t>
            </a:r>
            <a:r>
              <a:rPr lang="nb-NO" sz="900" i="1" dirty="0"/>
              <a:t> </a:t>
            </a:r>
            <a:r>
              <a:rPr lang="nb-NO" sz="900" i="1" dirty="0" err="1"/>
              <a:t>the</a:t>
            </a:r>
            <a:r>
              <a:rPr lang="nb-NO" sz="900" i="1" dirty="0"/>
              <a:t> </a:t>
            </a:r>
            <a:r>
              <a:rPr lang="nb-NO" sz="900" i="1" dirty="0" err="1"/>
              <a:t>geographic</a:t>
            </a:r>
            <a:r>
              <a:rPr lang="nb-NO" sz="900" i="1" dirty="0"/>
              <a:t> and </a:t>
            </a:r>
            <a:r>
              <a:rPr lang="nb-NO" sz="900" i="1" dirty="0" err="1"/>
              <a:t>thematic</a:t>
            </a:r>
            <a:r>
              <a:rPr lang="nb-NO" sz="900" i="1" dirty="0"/>
              <a:t> </a:t>
            </a:r>
            <a:r>
              <a:rPr lang="nb-NO" sz="900" i="1" dirty="0" err="1"/>
              <a:t>balance</a:t>
            </a:r>
            <a:r>
              <a:rPr lang="nb-NO" sz="900" i="1" dirty="0"/>
              <a:t> </a:t>
            </a:r>
            <a:r>
              <a:rPr lang="nb-NO" sz="900" i="1" dirty="0" err="1"/>
              <a:t>of</a:t>
            </a:r>
            <a:r>
              <a:rPr lang="nb-NO" sz="900" i="1" dirty="0"/>
              <a:t> </a:t>
            </a:r>
            <a:r>
              <a:rPr lang="nb-NO" sz="900" i="1" dirty="0" err="1"/>
              <a:t>such</a:t>
            </a:r>
            <a:r>
              <a:rPr lang="nb-NO" sz="900" i="1" dirty="0"/>
              <a:t> </a:t>
            </a:r>
            <a:r>
              <a:rPr lang="nb-NO" sz="900" i="1" dirty="0" err="1"/>
              <a:t>flows</a:t>
            </a:r>
            <a:r>
              <a:rPr lang="nb-NO" sz="900" i="1" dirty="0"/>
              <a:t>? </a:t>
            </a:r>
            <a:endParaRPr lang="nb-NO" sz="900" i="1" dirty="0" smtClean="0"/>
          </a:p>
          <a:p>
            <a:pPr lvl="0"/>
            <a:r>
              <a:rPr lang="en-GB" sz="900" i="1" dirty="0"/>
              <a:t>How effective has Parties and the Operating </a:t>
            </a:r>
            <a:r>
              <a:rPr lang="en-GB" sz="900" i="1" dirty="0" err="1"/>
              <a:t>Entitities</a:t>
            </a:r>
            <a:r>
              <a:rPr lang="en-GB" sz="900" i="1" dirty="0"/>
              <a:t> of the Financial Mechanism been in meeting obligations, objectives and principles in article 9,10 and 11 of the Paris Agreement and in shifting finance flows towards</a:t>
            </a:r>
            <a:r>
              <a:rPr lang="nb-NO" sz="900" i="1" dirty="0"/>
              <a:t> a </a:t>
            </a:r>
            <a:r>
              <a:rPr lang="nb-NO" sz="900" i="1" dirty="0" err="1"/>
              <a:t>low</a:t>
            </a:r>
            <a:r>
              <a:rPr lang="nb-NO" sz="900" i="1" dirty="0"/>
              <a:t> greenhouse gas </a:t>
            </a:r>
            <a:r>
              <a:rPr lang="nb-NO" sz="900" i="1" dirty="0" err="1"/>
              <a:t>emissions</a:t>
            </a:r>
            <a:r>
              <a:rPr lang="nb-NO" sz="900" i="1" dirty="0"/>
              <a:t> and </a:t>
            </a:r>
            <a:r>
              <a:rPr lang="nb-NO" sz="900" i="1" dirty="0" err="1"/>
              <a:t>climate-resilient</a:t>
            </a:r>
            <a:r>
              <a:rPr lang="nb-NO" sz="900" i="1" dirty="0"/>
              <a:t> </a:t>
            </a:r>
            <a:r>
              <a:rPr lang="nb-NO" sz="900" i="1" dirty="0" err="1"/>
              <a:t>development</a:t>
            </a:r>
            <a:r>
              <a:rPr lang="en-GB" sz="900" i="1" dirty="0"/>
              <a:t> ?, including through assessing the coherence and coordination in the delivery of climate finance, rationalization of </a:t>
            </a:r>
            <a:r>
              <a:rPr lang="en-GB" sz="900" i="1" dirty="0" smtClean="0"/>
              <a:t>the </a:t>
            </a:r>
            <a:r>
              <a:rPr lang="en-GB" sz="900" i="1" dirty="0"/>
              <a:t>financial mechanisms, mobilization of financial resources, reporting and verification of the support provided</a:t>
            </a:r>
            <a:r>
              <a:rPr lang="en-US" sz="900" dirty="0"/>
              <a:t> </a:t>
            </a:r>
            <a:r>
              <a:rPr lang="en-GB" sz="900" i="1" dirty="0"/>
              <a:t>? </a:t>
            </a:r>
            <a:endParaRPr lang="en-GB" sz="900" i="1" dirty="0" smtClean="0"/>
          </a:p>
          <a:p>
            <a:r>
              <a:rPr lang="en-GB" sz="900" i="1" dirty="0"/>
              <a:t>What  are the opportunities and good practises and barriers for </a:t>
            </a:r>
            <a:r>
              <a:rPr lang="nb-NO" sz="900" i="1" dirty="0" err="1"/>
              <a:t>making</a:t>
            </a:r>
            <a:r>
              <a:rPr lang="nb-NO" sz="900" i="1" dirty="0"/>
              <a:t> </a:t>
            </a:r>
            <a:r>
              <a:rPr lang="nb-NO" sz="900" i="1" dirty="0" err="1"/>
              <a:t>finance</a:t>
            </a:r>
            <a:r>
              <a:rPr lang="nb-NO" sz="900" i="1" dirty="0"/>
              <a:t> </a:t>
            </a:r>
            <a:r>
              <a:rPr lang="nb-NO" sz="900" i="1" dirty="0" err="1"/>
              <a:t>flows</a:t>
            </a:r>
            <a:r>
              <a:rPr lang="nb-NO" sz="900" i="1" dirty="0"/>
              <a:t> </a:t>
            </a:r>
            <a:r>
              <a:rPr lang="nb-NO" sz="900" i="1" dirty="0" err="1"/>
              <a:t>consistent</a:t>
            </a:r>
            <a:r>
              <a:rPr lang="nb-NO" sz="900" i="1" dirty="0"/>
              <a:t> </a:t>
            </a:r>
            <a:r>
              <a:rPr lang="nb-NO" sz="900" i="1" dirty="0" err="1"/>
              <a:t>with</a:t>
            </a:r>
            <a:r>
              <a:rPr lang="nb-NO" sz="900" i="1" dirty="0"/>
              <a:t> a </a:t>
            </a:r>
            <a:r>
              <a:rPr lang="nb-NO" sz="900" i="1" dirty="0" err="1"/>
              <a:t>pathway</a:t>
            </a:r>
            <a:r>
              <a:rPr lang="nb-NO" sz="900" i="1" dirty="0"/>
              <a:t> </a:t>
            </a:r>
            <a:r>
              <a:rPr lang="nb-NO" sz="900" i="1" dirty="0" err="1"/>
              <a:t>towards</a:t>
            </a:r>
            <a:r>
              <a:rPr lang="nb-NO" sz="900" i="1" dirty="0"/>
              <a:t> </a:t>
            </a:r>
            <a:r>
              <a:rPr lang="nb-NO" sz="900" i="1" dirty="0" err="1"/>
              <a:t>low</a:t>
            </a:r>
            <a:r>
              <a:rPr lang="nb-NO" sz="900" i="1" dirty="0"/>
              <a:t> greenhouse gas </a:t>
            </a:r>
            <a:r>
              <a:rPr lang="nb-NO" sz="900" i="1" dirty="0" err="1"/>
              <a:t>emissions</a:t>
            </a:r>
            <a:r>
              <a:rPr lang="nb-NO" sz="900" i="1" dirty="0"/>
              <a:t> and </a:t>
            </a:r>
            <a:r>
              <a:rPr lang="nb-NO" sz="900" i="1" dirty="0" err="1"/>
              <a:t>climate-resilient</a:t>
            </a:r>
            <a:r>
              <a:rPr lang="nb-NO" sz="900" i="1" dirty="0"/>
              <a:t> </a:t>
            </a:r>
            <a:r>
              <a:rPr lang="nb-NO" sz="900" i="1" dirty="0" err="1"/>
              <a:t>development</a:t>
            </a:r>
            <a:r>
              <a:rPr lang="nb-NO" sz="900" i="1" dirty="0"/>
              <a:t> </a:t>
            </a:r>
            <a:r>
              <a:rPr lang="en-GB" sz="900" i="1" dirty="0" smtClean="0"/>
              <a:t>?</a:t>
            </a:r>
          </a:p>
          <a:p>
            <a:r>
              <a:rPr lang="en-GB" sz="900" i="1" dirty="0">
                <a:solidFill>
                  <a:srgbClr val="FF0000"/>
                </a:solidFill>
              </a:rPr>
              <a:t>What can Parties do, collectively or individually, to meet objectives and principles in article 9,10 and 11 of the Paris Agreement, in particular mobilizing financial resources for climate action in developing countries, developing and transferring technology, and building capacity in developing countries.  </a:t>
            </a:r>
            <a:endParaRPr lang="nb-NO" sz="900" dirty="0">
              <a:solidFill>
                <a:srgbClr val="FF0000"/>
              </a:solidFill>
            </a:endParaRPr>
          </a:p>
          <a:p>
            <a:endParaRPr lang="nb-NO" sz="900" dirty="0"/>
          </a:p>
          <a:p>
            <a:pPr lvl="0"/>
            <a:endParaRPr lang="nb-NO" sz="1000" dirty="0"/>
          </a:p>
          <a:p>
            <a:endParaRPr lang="nb-NO" sz="1600" dirty="0"/>
          </a:p>
          <a:p>
            <a:endParaRPr lang="nb-NO" sz="1600" dirty="0"/>
          </a:p>
          <a:p>
            <a:endParaRPr lang="en-GB" sz="1600" dirty="0" smtClean="0"/>
          </a:p>
        </p:txBody>
      </p:sp>
      <p:sp>
        <p:nvSpPr>
          <p:cNvPr id="6" name="Plassholder for innhold 3"/>
          <p:cNvSpPr txBox="1">
            <a:spLocks/>
          </p:cNvSpPr>
          <p:nvPr/>
        </p:nvSpPr>
        <p:spPr>
          <a:xfrm>
            <a:off x="10677162" y="1820322"/>
            <a:ext cx="1740362" cy="4673602"/>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Capacity Building</a:t>
            </a:r>
          </a:p>
          <a:p>
            <a:pPr marL="0" indent="0">
              <a:buNone/>
            </a:pPr>
            <a:endParaRPr lang="en-GB" dirty="0"/>
          </a:p>
        </p:txBody>
      </p:sp>
    </p:spTree>
    <p:extLst>
      <p:ext uri="{BB962C8B-B14F-4D97-AF65-F5344CB8AC3E}">
        <p14:creationId xmlns:p14="http://schemas.microsoft.com/office/powerpoint/2010/main" val="388713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Managing input</a:t>
            </a:r>
            <a:endParaRPr lang="en-GB" dirty="0"/>
          </a:p>
        </p:txBody>
      </p:sp>
      <p:sp>
        <p:nvSpPr>
          <p:cNvPr id="3" name="Plassholder for innhold 2"/>
          <p:cNvSpPr>
            <a:spLocks noGrp="1"/>
          </p:cNvSpPr>
          <p:nvPr>
            <p:ph sz="half" idx="1"/>
          </p:nvPr>
        </p:nvSpPr>
        <p:spPr>
          <a:xfrm>
            <a:off x="124691" y="1820323"/>
            <a:ext cx="2245976" cy="4673610"/>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dirty="0" smtClean="0"/>
              <a:t>Mitigation</a:t>
            </a:r>
          </a:p>
          <a:p>
            <a:pPr marL="0" indent="0">
              <a:buNone/>
            </a:pPr>
            <a:endParaRPr lang="en-GB" dirty="0"/>
          </a:p>
          <a:p>
            <a:pPr marL="0" indent="0">
              <a:buNone/>
            </a:pPr>
            <a:r>
              <a:rPr lang="en-GB" dirty="0" smtClean="0"/>
              <a:t>UNFCCC Secretariat synthesis report of NDCs</a:t>
            </a:r>
          </a:p>
          <a:p>
            <a:pPr marL="0" indent="0">
              <a:buNone/>
            </a:pPr>
            <a:r>
              <a:rPr lang="en-GB" dirty="0" smtClean="0"/>
              <a:t>UNFCCC Secretariat "Gap"-report</a:t>
            </a:r>
            <a:endParaRPr lang="en-GB" dirty="0"/>
          </a:p>
        </p:txBody>
      </p:sp>
      <p:sp>
        <p:nvSpPr>
          <p:cNvPr id="4" name="Plassholder for innhold 3"/>
          <p:cNvSpPr>
            <a:spLocks noGrp="1"/>
          </p:cNvSpPr>
          <p:nvPr>
            <p:ph sz="half" idx="2"/>
          </p:nvPr>
        </p:nvSpPr>
        <p:spPr>
          <a:xfrm>
            <a:off x="2370667" y="1820332"/>
            <a:ext cx="1961957" cy="4673599"/>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GB" dirty="0" smtClean="0"/>
              <a:t>Adaptation</a:t>
            </a:r>
          </a:p>
          <a:p>
            <a:pPr marL="0" indent="0">
              <a:buNone/>
            </a:pPr>
            <a:endParaRPr lang="en-GB" dirty="0"/>
          </a:p>
          <a:p>
            <a:pPr marL="0" indent="0">
              <a:buNone/>
            </a:pPr>
            <a:r>
              <a:rPr lang="en-GB" dirty="0" smtClean="0"/>
              <a:t>Adaptation Committee/LEG report on "state of adaptation"</a:t>
            </a:r>
          </a:p>
          <a:p>
            <a:pPr marL="0" indent="0">
              <a:buNone/>
            </a:pPr>
            <a:r>
              <a:rPr lang="en-GB" sz="1800" dirty="0" smtClean="0"/>
              <a:t>including opportunities and barriers</a:t>
            </a:r>
            <a:endParaRPr lang="en-GB" sz="1800" dirty="0"/>
          </a:p>
        </p:txBody>
      </p:sp>
      <p:sp>
        <p:nvSpPr>
          <p:cNvPr id="5" name="Plassholder for innhold 3"/>
          <p:cNvSpPr txBox="1">
            <a:spLocks/>
          </p:cNvSpPr>
          <p:nvPr/>
        </p:nvSpPr>
        <p:spPr>
          <a:xfrm>
            <a:off x="4332624" y="1820325"/>
            <a:ext cx="2232891" cy="46736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Technology</a:t>
            </a:r>
          </a:p>
          <a:p>
            <a:pPr marL="0" indent="0">
              <a:buNone/>
            </a:pPr>
            <a:endParaRPr lang="en-GB" dirty="0"/>
          </a:p>
          <a:p>
            <a:pPr marL="0" indent="0">
              <a:buNone/>
            </a:pPr>
            <a:r>
              <a:rPr lang="en-GB" dirty="0" smtClean="0"/>
              <a:t>Technology Executive Committee report on technology</a:t>
            </a:r>
          </a:p>
          <a:p>
            <a:pPr marL="0" indent="0">
              <a:buNone/>
            </a:pPr>
            <a:r>
              <a:rPr lang="en-GB" sz="1800" dirty="0" smtClean="0"/>
              <a:t>Including opportunities and barriers </a:t>
            </a:r>
            <a:endParaRPr lang="en-GB" sz="1800" dirty="0"/>
          </a:p>
        </p:txBody>
      </p:sp>
      <p:sp>
        <p:nvSpPr>
          <p:cNvPr id="6" name="Plassholder for innhold 3"/>
          <p:cNvSpPr txBox="1">
            <a:spLocks/>
          </p:cNvSpPr>
          <p:nvPr/>
        </p:nvSpPr>
        <p:spPr>
          <a:xfrm>
            <a:off x="9297940" y="1820323"/>
            <a:ext cx="2552316" cy="4673602"/>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Capacity Building</a:t>
            </a:r>
          </a:p>
          <a:p>
            <a:pPr marL="0" indent="0">
              <a:buNone/>
            </a:pPr>
            <a:endParaRPr lang="en-GB" dirty="0"/>
          </a:p>
          <a:p>
            <a:pPr marL="0" indent="0">
              <a:buNone/>
            </a:pPr>
            <a:r>
              <a:rPr lang="en-GB" dirty="0" smtClean="0"/>
              <a:t>Paris Committee on Capacity Building report on capacity building </a:t>
            </a:r>
            <a:r>
              <a:rPr lang="en-GB" sz="1800" dirty="0" smtClean="0"/>
              <a:t>including opportunities and barriers</a:t>
            </a:r>
            <a:endParaRPr lang="en-GB" sz="1800" dirty="0"/>
          </a:p>
        </p:txBody>
      </p:sp>
      <p:sp>
        <p:nvSpPr>
          <p:cNvPr id="7" name="Plassholder for innhold 3"/>
          <p:cNvSpPr txBox="1">
            <a:spLocks/>
          </p:cNvSpPr>
          <p:nvPr/>
        </p:nvSpPr>
        <p:spPr>
          <a:xfrm>
            <a:off x="6565515" y="1820324"/>
            <a:ext cx="2732425" cy="4673601"/>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Financial flows and finance</a:t>
            </a:r>
          </a:p>
          <a:p>
            <a:pPr marL="0" indent="0">
              <a:buNone/>
            </a:pPr>
            <a:r>
              <a:rPr lang="en-GB" dirty="0" smtClean="0"/>
              <a:t>Standing committee on Finance report on financial flows, support provided and received </a:t>
            </a:r>
            <a:r>
              <a:rPr lang="en-GB" sz="1800" dirty="0" smtClean="0"/>
              <a:t>including opportunities and barriers</a:t>
            </a:r>
            <a:endParaRPr lang="en-GB" sz="1800" dirty="0"/>
          </a:p>
        </p:txBody>
      </p:sp>
    </p:spTree>
    <p:extLst>
      <p:ext uri="{BB962C8B-B14F-4D97-AF65-F5344CB8AC3E}">
        <p14:creationId xmlns:p14="http://schemas.microsoft.com/office/powerpoint/2010/main" val="887511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GB" dirty="0" smtClean="0"/>
              <a:t>SB June: dialogue and recommendations to CMA/COP </a:t>
            </a:r>
            <a:endParaRPr lang="en-GB" dirty="0"/>
          </a:p>
        </p:txBody>
      </p:sp>
      <p:sp>
        <p:nvSpPr>
          <p:cNvPr id="3" name="Plassholder for innhold 2"/>
          <p:cNvSpPr>
            <a:spLocks noGrp="1"/>
          </p:cNvSpPr>
          <p:nvPr>
            <p:ph sz="half" idx="1"/>
          </p:nvPr>
        </p:nvSpPr>
        <p:spPr>
          <a:xfrm>
            <a:off x="571500" y="1862052"/>
            <a:ext cx="3464983" cy="4904508"/>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marL="0" indent="0">
              <a:buNone/>
            </a:pPr>
            <a:r>
              <a:rPr lang="en-GB" sz="3600" dirty="0" smtClean="0"/>
              <a:t>Mitigation </a:t>
            </a:r>
            <a:r>
              <a:rPr lang="en-GB" sz="3600" dirty="0" err="1" smtClean="0"/>
              <a:t>workstream</a:t>
            </a:r>
            <a:endParaRPr lang="en-GB" sz="3600" dirty="0" smtClean="0"/>
          </a:p>
          <a:p>
            <a:pPr lvl="0"/>
            <a:r>
              <a:rPr lang="en-GB" sz="2000" i="1" dirty="0" smtClean="0">
                <a:solidFill>
                  <a:srgbClr val="FF0000"/>
                </a:solidFill>
              </a:rPr>
              <a:t>What can Parties, collectively or individually do to enhance climate action to the level needed to achieve the mitigation goals in Art. 2.1 a) and Art. 4.1?</a:t>
            </a:r>
            <a:endParaRPr lang="nb-NO" sz="2000" i="1" dirty="0" smtClean="0">
              <a:solidFill>
                <a:srgbClr val="FF0000"/>
              </a:solidFill>
            </a:endParaRPr>
          </a:p>
          <a:p>
            <a:r>
              <a:rPr lang="en-US" sz="2000" i="1" dirty="0" smtClean="0">
                <a:solidFill>
                  <a:srgbClr val="FF0000"/>
                </a:solidFill>
              </a:rPr>
              <a:t>What barriers can be identified and how can they be address them?</a:t>
            </a:r>
            <a:endParaRPr lang="nb-NO" sz="2000" i="1" dirty="0" smtClean="0">
              <a:solidFill>
                <a:srgbClr val="FF0000"/>
              </a:solidFill>
            </a:endParaRPr>
          </a:p>
          <a:p>
            <a:r>
              <a:rPr lang="en-US" sz="2000" i="1" dirty="0" smtClean="0">
                <a:solidFill>
                  <a:srgbClr val="FF0000"/>
                </a:solidFill>
              </a:rPr>
              <a:t>What opportunities and good practices exist and how to enhance and scale up?  </a:t>
            </a:r>
            <a:endParaRPr lang="nb-NO" sz="2000" i="1" dirty="0" smtClean="0">
              <a:solidFill>
                <a:srgbClr val="FF0000"/>
              </a:solidFill>
            </a:endParaRPr>
          </a:p>
          <a:p>
            <a:pPr marL="0" indent="0">
              <a:buNone/>
            </a:pPr>
            <a:r>
              <a:rPr lang="en-GB" sz="2000" dirty="0" smtClean="0"/>
              <a:t>(including technology, capacity building and finance)</a:t>
            </a:r>
          </a:p>
          <a:p>
            <a:pPr>
              <a:buFontTx/>
              <a:buChar char="-"/>
            </a:pPr>
            <a:r>
              <a:rPr lang="en-GB" sz="2000" dirty="0" smtClean="0"/>
              <a:t>Barriers</a:t>
            </a:r>
          </a:p>
          <a:p>
            <a:pPr>
              <a:buFontTx/>
              <a:buChar char="-"/>
            </a:pPr>
            <a:r>
              <a:rPr lang="en-GB" sz="2000" dirty="0" smtClean="0"/>
              <a:t>Opportunities</a:t>
            </a:r>
          </a:p>
          <a:p>
            <a:pPr>
              <a:buFontTx/>
              <a:buChar char="-"/>
            </a:pPr>
            <a:r>
              <a:rPr lang="en-GB" sz="2000" dirty="0" smtClean="0"/>
              <a:t>Possible solutions </a:t>
            </a:r>
          </a:p>
          <a:p>
            <a:pPr marL="0" indent="0">
              <a:buNone/>
            </a:pPr>
            <a:endParaRPr lang="en-GB" sz="2000" dirty="0" smtClean="0"/>
          </a:p>
          <a:p>
            <a:pPr marL="0" indent="0">
              <a:buNone/>
            </a:pPr>
            <a:r>
              <a:rPr lang="en-GB" sz="2600" dirty="0" smtClean="0"/>
              <a:t>In light of equity</a:t>
            </a:r>
          </a:p>
          <a:p>
            <a:pPr marL="0" indent="0">
              <a:buNone/>
            </a:pPr>
            <a:endParaRPr lang="en-GB" dirty="0" smtClean="0"/>
          </a:p>
          <a:p>
            <a:pPr marL="0" indent="0">
              <a:buNone/>
            </a:pPr>
            <a:endParaRPr lang="en-GB" dirty="0"/>
          </a:p>
        </p:txBody>
      </p:sp>
      <p:sp>
        <p:nvSpPr>
          <p:cNvPr id="4" name="Plassholder for innhold 3"/>
          <p:cNvSpPr>
            <a:spLocks noGrp="1"/>
          </p:cNvSpPr>
          <p:nvPr>
            <p:ph sz="half" idx="2"/>
          </p:nvPr>
        </p:nvSpPr>
        <p:spPr>
          <a:xfrm>
            <a:off x="4306358" y="1862052"/>
            <a:ext cx="3593042" cy="4904508"/>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marL="0" indent="0">
              <a:buNone/>
            </a:pPr>
            <a:r>
              <a:rPr lang="en-GB" sz="3600" dirty="0" smtClean="0"/>
              <a:t>Adaptation </a:t>
            </a:r>
            <a:r>
              <a:rPr lang="en-GB" sz="3600" dirty="0" err="1" smtClean="0"/>
              <a:t>workstream</a:t>
            </a:r>
            <a:endParaRPr lang="en-GB" sz="3600" dirty="0" smtClean="0"/>
          </a:p>
          <a:p>
            <a:pPr lvl="0"/>
            <a:r>
              <a:rPr lang="en-GB" sz="2000" i="1" dirty="0" smtClean="0">
                <a:solidFill>
                  <a:srgbClr val="FF0000"/>
                </a:solidFill>
              </a:rPr>
              <a:t>What can Parties, collectively or individually do to enhance adaptation to achieve the GGA ?</a:t>
            </a:r>
            <a:endParaRPr lang="nb-NO" sz="2000" i="1" dirty="0" smtClean="0">
              <a:solidFill>
                <a:srgbClr val="FF0000"/>
              </a:solidFill>
            </a:endParaRPr>
          </a:p>
          <a:p>
            <a:r>
              <a:rPr lang="en-US" sz="2000" i="1" dirty="0" smtClean="0">
                <a:solidFill>
                  <a:srgbClr val="FF0000"/>
                </a:solidFill>
              </a:rPr>
              <a:t>What barriers can be identified and how can they be address them?</a:t>
            </a:r>
            <a:endParaRPr lang="nb-NO" sz="2000" i="1" dirty="0" smtClean="0">
              <a:solidFill>
                <a:srgbClr val="FF0000"/>
              </a:solidFill>
            </a:endParaRPr>
          </a:p>
          <a:p>
            <a:r>
              <a:rPr lang="en-US" sz="2000" i="1" dirty="0" smtClean="0">
                <a:solidFill>
                  <a:srgbClr val="FF0000"/>
                </a:solidFill>
              </a:rPr>
              <a:t>What opportunities and good practices exist and how to enhance and scale up?  </a:t>
            </a:r>
            <a:endParaRPr lang="nb-NO" sz="2000" i="1" dirty="0" smtClean="0">
              <a:solidFill>
                <a:srgbClr val="FF0000"/>
              </a:solidFill>
            </a:endParaRPr>
          </a:p>
          <a:p>
            <a:pPr marL="0" indent="0">
              <a:buNone/>
            </a:pPr>
            <a:endParaRPr lang="nb-NO" sz="2000" dirty="0">
              <a:solidFill>
                <a:srgbClr val="FF0000"/>
              </a:solidFill>
            </a:endParaRPr>
          </a:p>
          <a:p>
            <a:pPr marL="0" indent="0">
              <a:buNone/>
            </a:pPr>
            <a:r>
              <a:rPr lang="en-GB" sz="2000" dirty="0" smtClean="0"/>
              <a:t>(including technology, capacity building and finance)</a:t>
            </a:r>
          </a:p>
          <a:p>
            <a:pPr>
              <a:buFontTx/>
              <a:buChar char="-"/>
            </a:pPr>
            <a:r>
              <a:rPr lang="en-GB" sz="2000" dirty="0" smtClean="0"/>
              <a:t>Barriers</a:t>
            </a:r>
          </a:p>
          <a:p>
            <a:pPr>
              <a:buFontTx/>
              <a:buChar char="-"/>
            </a:pPr>
            <a:r>
              <a:rPr lang="en-GB" sz="2000" dirty="0" smtClean="0"/>
              <a:t>Opportunities</a:t>
            </a:r>
          </a:p>
          <a:p>
            <a:pPr>
              <a:buFontTx/>
              <a:buChar char="-"/>
            </a:pPr>
            <a:r>
              <a:rPr lang="en-GB" sz="2000" dirty="0" smtClean="0"/>
              <a:t>Possible solutions</a:t>
            </a:r>
            <a:endParaRPr lang="en-GB" sz="2000" dirty="0" smtClean="0"/>
          </a:p>
          <a:p>
            <a:pPr marL="0" indent="0">
              <a:buNone/>
            </a:pPr>
            <a:endParaRPr lang="en-GB" sz="2300" dirty="0" smtClean="0"/>
          </a:p>
          <a:p>
            <a:pPr marL="0" indent="0">
              <a:buNone/>
            </a:pPr>
            <a:r>
              <a:rPr lang="en-GB" sz="2300" dirty="0" smtClean="0"/>
              <a:t>In </a:t>
            </a:r>
            <a:r>
              <a:rPr lang="en-GB" sz="2300" dirty="0"/>
              <a:t>light of equity</a:t>
            </a:r>
          </a:p>
          <a:p>
            <a:pPr marL="0" indent="0">
              <a:buNone/>
            </a:pPr>
            <a:endParaRPr lang="en-GB" dirty="0"/>
          </a:p>
        </p:txBody>
      </p:sp>
      <p:sp>
        <p:nvSpPr>
          <p:cNvPr id="7" name="Plassholder for innhold 3"/>
          <p:cNvSpPr txBox="1">
            <a:spLocks/>
          </p:cNvSpPr>
          <p:nvPr/>
        </p:nvSpPr>
        <p:spPr>
          <a:xfrm>
            <a:off x="8280400" y="1857204"/>
            <a:ext cx="3263899" cy="4904508"/>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t>Financial flows </a:t>
            </a:r>
            <a:r>
              <a:rPr lang="en-GB" dirty="0" err="1" smtClean="0"/>
              <a:t>workstream</a:t>
            </a:r>
            <a:endParaRPr lang="en-GB" dirty="0" smtClean="0"/>
          </a:p>
          <a:p>
            <a:pPr marL="0" indent="0">
              <a:buNone/>
            </a:pPr>
            <a:r>
              <a:rPr lang="en-GB" sz="2000" dirty="0" smtClean="0"/>
              <a:t> </a:t>
            </a:r>
          </a:p>
          <a:p>
            <a:r>
              <a:rPr lang="en-GB" sz="1900" i="1" dirty="0" smtClean="0">
                <a:solidFill>
                  <a:srgbClr val="FF0000"/>
                </a:solidFill>
              </a:rPr>
              <a:t>What </a:t>
            </a:r>
            <a:r>
              <a:rPr lang="en-GB" sz="1900" i="1" dirty="0">
                <a:solidFill>
                  <a:srgbClr val="FF0000"/>
                </a:solidFill>
              </a:rPr>
              <a:t>can Parties do, collectively or individually, to meet objectives </a:t>
            </a:r>
            <a:r>
              <a:rPr lang="en-GB" sz="1900" i="1" dirty="0" smtClean="0">
                <a:solidFill>
                  <a:srgbClr val="FF0000"/>
                </a:solidFill>
              </a:rPr>
              <a:t>in article 2.1 c), </a:t>
            </a:r>
            <a:r>
              <a:rPr lang="en-GB" sz="1900" i="1" dirty="0">
                <a:solidFill>
                  <a:srgbClr val="FF0000"/>
                </a:solidFill>
              </a:rPr>
              <a:t>9,10 and </a:t>
            </a:r>
            <a:r>
              <a:rPr lang="en-GB" sz="1900" i="1" dirty="0" smtClean="0">
                <a:solidFill>
                  <a:srgbClr val="FF0000"/>
                </a:solidFill>
              </a:rPr>
              <a:t>11, </a:t>
            </a:r>
            <a:r>
              <a:rPr lang="en-GB" sz="1900" i="1" dirty="0">
                <a:solidFill>
                  <a:srgbClr val="FF0000"/>
                </a:solidFill>
              </a:rPr>
              <a:t>in particular mobilizing financial resources for climate action in developing countries, developing and transferring technology, and building capacity in developing countries.  </a:t>
            </a:r>
            <a:endParaRPr lang="nb-NO" sz="1900" dirty="0">
              <a:solidFill>
                <a:srgbClr val="FF0000"/>
              </a:solidFill>
            </a:endParaRPr>
          </a:p>
          <a:p>
            <a:pPr marL="0" indent="0">
              <a:buNone/>
            </a:pPr>
            <a:endParaRPr lang="en-GB" sz="1800" dirty="0" smtClean="0"/>
          </a:p>
          <a:p>
            <a:pPr marL="0" indent="0">
              <a:buNone/>
            </a:pPr>
            <a:endParaRPr lang="en-GB" sz="1800" dirty="0"/>
          </a:p>
          <a:p>
            <a:pPr marL="0" indent="0">
              <a:buNone/>
            </a:pPr>
            <a:r>
              <a:rPr lang="en-GB" sz="1800" dirty="0" smtClean="0"/>
              <a:t>In light of equity</a:t>
            </a:r>
          </a:p>
        </p:txBody>
      </p:sp>
    </p:spTree>
    <p:extLst>
      <p:ext uri="{BB962C8B-B14F-4D97-AF65-F5344CB8AC3E}">
        <p14:creationId xmlns:p14="http://schemas.microsoft.com/office/powerpoint/2010/main" val="2241060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GB" dirty="0" smtClean="0"/>
              <a:t>CMA/COP: Committing to rising ambition and enhancing collective and individual response</a:t>
            </a:r>
            <a:endParaRPr lang="en-GB" dirty="0"/>
          </a:p>
        </p:txBody>
      </p:sp>
      <p:sp>
        <p:nvSpPr>
          <p:cNvPr id="5" name="Plassholder for innhold 4"/>
          <p:cNvSpPr>
            <a:spLocks noGrp="1"/>
          </p:cNvSpPr>
          <p:nvPr>
            <p:ph sz="half" idx="1"/>
          </p:nvPr>
        </p:nvSpPr>
        <p:spPr>
          <a:xfrm>
            <a:off x="838200" y="1825625"/>
            <a:ext cx="10134600" cy="4351338"/>
          </a:xfrm>
        </p:spPr>
        <p:txBody>
          <a:bodyPr/>
          <a:lstStyle/>
          <a:p>
            <a:pPr marL="0" indent="0">
              <a:buNone/>
            </a:pPr>
            <a:r>
              <a:rPr lang="en-GB" sz="3200" i="1" dirty="0"/>
              <a:t>T</a:t>
            </a:r>
            <a:r>
              <a:rPr lang="en-GB" sz="3200" i="1" dirty="0" smtClean="0"/>
              <a:t>his is where we are, this is where we need to be and this is how to get there</a:t>
            </a:r>
            <a:endParaRPr lang="en-GB" sz="3200" i="1" dirty="0" smtClean="0"/>
          </a:p>
          <a:p>
            <a:r>
              <a:rPr lang="en-GB" dirty="0" smtClean="0"/>
              <a:t>Clear and consistent messages to Parties themselves and to non-state actors on rising ambition and enhancing implementation</a:t>
            </a:r>
          </a:p>
          <a:p>
            <a:r>
              <a:rPr lang="en-GB" dirty="0" smtClean="0"/>
              <a:t>Agreeing on avenues for enhancing international response and cooperation, including how to enhance effectiveness of PA instruments/institutions/bodies</a:t>
            </a:r>
          </a:p>
          <a:p>
            <a:r>
              <a:rPr lang="en-GB" dirty="0" smtClean="0"/>
              <a:t>Tasking follow-up to relevant bodies serving the PA </a:t>
            </a:r>
          </a:p>
        </p:txBody>
      </p:sp>
    </p:spTree>
    <p:extLst>
      <p:ext uri="{BB962C8B-B14F-4D97-AF65-F5344CB8AC3E}">
        <p14:creationId xmlns:p14="http://schemas.microsoft.com/office/powerpoint/2010/main" val="370290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GB" dirty="0" smtClean="0"/>
              <a:t>The after-party…..</a:t>
            </a:r>
            <a:endParaRPr lang="en-GB" dirty="0"/>
          </a:p>
        </p:txBody>
      </p:sp>
      <p:sp>
        <p:nvSpPr>
          <p:cNvPr id="5" name="Plassholder for innhold 4"/>
          <p:cNvSpPr>
            <a:spLocks noGrp="1"/>
          </p:cNvSpPr>
          <p:nvPr>
            <p:ph sz="half" idx="1"/>
          </p:nvPr>
        </p:nvSpPr>
        <p:spPr>
          <a:xfrm>
            <a:off x="838200" y="1825625"/>
            <a:ext cx="6004560" cy="4351338"/>
          </a:xfrm>
        </p:spPr>
        <p:txBody>
          <a:bodyPr>
            <a:normAutofit/>
          </a:bodyPr>
          <a:lstStyle/>
          <a:p>
            <a:r>
              <a:rPr lang="en-GB" dirty="0" smtClean="0"/>
              <a:t>NDCs reflecting progression and highest possible ambition </a:t>
            </a:r>
          </a:p>
          <a:p>
            <a:pPr lvl="1"/>
            <a:r>
              <a:rPr lang="en-GB" dirty="0" smtClean="0"/>
              <a:t>ICTU </a:t>
            </a:r>
          </a:p>
          <a:p>
            <a:pPr lvl="2"/>
            <a:r>
              <a:rPr lang="en-GB" dirty="0" smtClean="0"/>
              <a:t>how did the GST inform the NDC?</a:t>
            </a:r>
          </a:p>
          <a:p>
            <a:pPr lvl="2"/>
            <a:r>
              <a:rPr lang="en-GB" dirty="0" smtClean="0"/>
              <a:t>reflection on how and why the NDC represent progression and highest possible ambition</a:t>
            </a:r>
            <a:endParaRPr lang="en-GB" dirty="0"/>
          </a:p>
          <a:p>
            <a:r>
              <a:rPr lang="en-GB" dirty="0" smtClean="0"/>
              <a:t>National adaptation processes</a:t>
            </a:r>
          </a:p>
          <a:p>
            <a:r>
              <a:rPr lang="en-GB" dirty="0" smtClean="0"/>
              <a:t>Enhancing financial flows including support for developing countries</a:t>
            </a:r>
          </a:p>
        </p:txBody>
      </p:sp>
      <p:pic>
        <p:nvPicPr>
          <p:cNvPr id="3" name="Bild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7565" y="2004060"/>
            <a:ext cx="5211535" cy="2918460"/>
          </a:xfrm>
          <a:prstGeom prst="rect">
            <a:avLst/>
          </a:prstGeom>
        </p:spPr>
      </p:pic>
    </p:spTree>
    <p:extLst>
      <p:ext uri="{BB962C8B-B14F-4D97-AF65-F5344CB8AC3E}">
        <p14:creationId xmlns:p14="http://schemas.microsoft.com/office/powerpoint/2010/main" val="93479907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789</Words>
  <Application>Microsoft Office PowerPoint</Application>
  <PresentationFormat>Widescreen</PresentationFormat>
  <Paragraphs>102</Paragraphs>
  <Slides>7</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7</vt:i4>
      </vt:variant>
    </vt:vector>
  </HeadingPairs>
  <TitlesOfParts>
    <vt:vector size="11" baseType="lpstr">
      <vt:lpstr>Arial</vt:lpstr>
      <vt:lpstr>Calibri</vt:lpstr>
      <vt:lpstr>Calibri Light</vt:lpstr>
      <vt:lpstr>Office-tema</vt:lpstr>
      <vt:lpstr>Efficiency and effectiveness of the GST</vt:lpstr>
      <vt:lpstr>Comparability and consistency is the basis</vt:lpstr>
      <vt:lpstr>Review questions for the GST: </vt:lpstr>
      <vt:lpstr>Managing input</vt:lpstr>
      <vt:lpstr>SB June: dialogue and recommendations to CMA/COP </vt:lpstr>
      <vt:lpstr>CMA/COP: Committing to rising ambition and enhancing collective and individual response</vt:lpstr>
      <vt:lpstr>The after-party…..</vt:lpstr>
    </vt:vector>
  </TitlesOfParts>
  <Company>DSS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Karlsen Marianne</dc:creator>
  <cp:lastModifiedBy>Karlsen Marianne</cp:lastModifiedBy>
  <cp:revision>25</cp:revision>
  <dcterms:created xsi:type="dcterms:W3CDTF">2017-08-31T04:57:09Z</dcterms:created>
  <dcterms:modified xsi:type="dcterms:W3CDTF">2017-08-31T13:00:56Z</dcterms:modified>
</cp:coreProperties>
</file>