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0275B-7BD0-464B-9C0A-E5D490CA3F97}" type="datetimeFigureOut">
              <a:rPr lang="en-GB" smtClean="0"/>
              <a:t>10/09/2015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48387-EEA2-4747-8554-F3731E6DD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648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>
                <a:solidFill>
                  <a:srgbClr val="000000"/>
                </a:solidFill>
              </a:rPr>
              <a:pPr/>
              <a:t>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742950"/>
            <a:ext cx="660400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452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929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Most number of parties. Effective reduction of GHG</a:t>
            </a:r>
            <a:r>
              <a:rPr lang="en-GB" baseline="0" dirty="0" smtClean="0"/>
              <a:t> emissions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06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9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2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09600"/>
            <a:ext cx="758483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27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5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47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33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781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785" y="1981200"/>
            <a:ext cx="508781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2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75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75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693" y="1535113"/>
            <a:ext cx="53887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693" y="2174875"/>
            <a:ext cx="53887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05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07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2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85" y="273051"/>
            <a:ext cx="68150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1"/>
            <a:ext cx="40112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76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554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554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554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7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4B39A9-C8F8-4367-8097-A1AD61D85115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1101754" y="1268413"/>
            <a:ext cx="844062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10707078" y="188914"/>
            <a:ext cx="1191846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995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4300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812197" y="2558815"/>
            <a:ext cx="756126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dirty="0">
                <a:solidFill>
                  <a:srgbClr val="000000"/>
                </a:solidFill>
              </a:rPr>
              <a:t>ECBI fellows’ views and questions on legal issues</a:t>
            </a:r>
            <a:endParaRPr lang="en-GB" sz="24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143001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143001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1671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 fontAlgn="base">
              <a:spcBef>
                <a:spcPct val="0"/>
              </a:spcBef>
              <a:spcAft>
                <a:spcPct val="0"/>
              </a:spcAft>
            </a:pPr>
            <a:r>
              <a:rPr lang="en-GB" sz="3500" dirty="0" err="1">
                <a:solidFill>
                  <a:srgbClr val="FFFFFF"/>
                </a:solidFill>
                <a:latin typeface="Gill Sans MT" pitchFamily="34" charset="0"/>
              </a:rPr>
              <a:t>european</a:t>
            </a:r>
            <a:r>
              <a:rPr lang="en-GB" sz="3500" dirty="0">
                <a:solidFill>
                  <a:srgbClr val="FFFFFF"/>
                </a:solidFill>
                <a:latin typeface="Gill Sans MT" pitchFamily="34" charset="0"/>
              </a:rPr>
              <a:t> capacity building initiative</a:t>
            </a:r>
            <a:endParaRPr lang="fr-FR" sz="3500" dirty="0">
              <a:solidFill>
                <a:srgbClr val="FFFFFF"/>
              </a:solidFill>
              <a:latin typeface="Gill Sans MT" pitchFamily="34" charset="0"/>
            </a:endParaRPr>
          </a:p>
          <a:p>
            <a:pPr indent="96838" fontAlgn="base">
              <a:spcBef>
                <a:spcPct val="0"/>
              </a:spcBef>
              <a:spcAft>
                <a:spcPct val="0"/>
              </a:spcAft>
            </a:pPr>
            <a:r>
              <a:rPr lang="fr-FR" sz="2400" dirty="0">
                <a:solidFill>
                  <a:srgbClr val="FFFFFF"/>
                </a:solidFill>
                <a:latin typeface="Gill Sans MT" pitchFamily="34" charset="0"/>
              </a:rPr>
              <a:t>initiative européenne de renforcement des capacités</a:t>
            </a:r>
            <a:endParaRPr lang="en-GB" sz="2400" dirty="0">
              <a:solidFill>
                <a:srgbClr val="FFFFFF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2387600" y="803276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8834439" y="325439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2892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 dirty="0">
              <a:solidFill>
                <a:srgbClr val="660066"/>
              </a:solidFill>
              <a:latin typeface="Gill Sans MT" pitchFamily="34" charset="0"/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fr-FR" sz="1600" dirty="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  <p:extLst>
      <p:ext uri="{BB962C8B-B14F-4D97-AF65-F5344CB8AC3E}">
        <p14:creationId xmlns:p14="http://schemas.microsoft.com/office/powerpoint/2010/main" val="23903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 view among the fellows that the Paris outcome should consist of an Agreement that shall entre into force by 2020- that has legally binding obligations and provisions to ensure compliance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88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03512" y="224644"/>
            <a:ext cx="7956884" cy="6425538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Obligations: </a:t>
            </a:r>
            <a:r>
              <a:rPr lang="en-GB" sz="2000" dirty="0"/>
              <a:t>How do we design the agreement in a way that encourages ambition rather than race to the bottom? </a:t>
            </a:r>
            <a:r>
              <a:rPr lang="en-GB" sz="2000" dirty="0" smtClean="0"/>
              <a:t>How </a:t>
            </a:r>
            <a:r>
              <a:rPr lang="en-GB" sz="2000" dirty="0"/>
              <a:t>do we design the 2015 Agreement to encourage those Parties who are willing to have legally binding obligations in the agreement but not discourage participation by others</a:t>
            </a:r>
            <a:r>
              <a:rPr lang="en-GB" sz="2000" dirty="0" smtClean="0"/>
              <a:t>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Fellows believe that the agreement should be designed to ensure ambition, should be effective in addressing the climate change problem and should encourage participation.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Entry into force triggers :</a:t>
            </a:r>
            <a:r>
              <a:rPr lang="en-GB" sz="2000" dirty="0"/>
              <a:t>What is the most practical way to ensure effective entry into force of the 2015 Agreement by 2020 that enjoys wide participation </a:t>
            </a:r>
            <a:r>
              <a:rPr lang="en-GB" sz="2000" dirty="0" smtClean="0"/>
              <a:t>while </a:t>
            </a:r>
            <a:r>
              <a:rPr lang="en-GB" sz="2000" dirty="0"/>
              <a:t>avoiding few countries </a:t>
            </a:r>
            <a:r>
              <a:rPr lang="en-GB" sz="2000" dirty="0" smtClean="0"/>
              <a:t>preventing </a:t>
            </a:r>
            <a:r>
              <a:rPr lang="en-GB" sz="2000" dirty="0"/>
              <a:t>the entry into force?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Fellows believe that</a:t>
            </a:r>
            <a:endParaRPr lang="en-GB" sz="2000" dirty="0"/>
          </a:p>
          <a:p>
            <a:r>
              <a:rPr lang="en-GB" sz="2000" dirty="0"/>
              <a:t>The entry into force triggers must be simple,</a:t>
            </a:r>
          </a:p>
          <a:p>
            <a:r>
              <a:rPr lang="en-GB" sz="2000" dirty="0"/>
              <a:t>It must not allow few parties to prevent entry into force </a:t>
            </a:r>
          </a:p>
          <a:p>
            <a:r>
              <a:rPr lang="en-GB" sz="2000" dirty="0"/>
              <a:t>It must ensure that not only developing countries ratify the agreement 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8043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87487" y="512676"/>
            <a:ext cx="9679277" cy="6234488"/>
          </a:xfrm>
        </p:spPr>
        <p:txBody>
          <a:bodyPr/>
          <a:lstStyle/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dirty="0"/>
              <a:t>Compliance: </a:t>
            </a:r>
          </a:p>
          <a:p>
            <a:r>
              <a:rPr lang="en-GB" sz="2000" dirty="0"/>
              <a:t>How should the compliance mechanism be designed in an agreement that is ‘applicable to all’ parties </a:t>
            </a:r>
            <a:r>
              <a:rPr lang="en-GB" sz="2000" dirty="0" smtClean="0"/>
              <a:t>while ensuring </a:t>
            </a:r>
            <a:r>
              <a:rPr lang="en-GB" sz="2000" dirty="0"/>
              <a:t>differentiation.</a:t>
            </a:r>
          </a:p>
          <a:p>
            <a:pPr marL="514350" indent="-514350"/>
            <a:r>
              <a:rPr lang="en-GB" sz="2000" dirty="0"/>
              <a:t>How do we ensure there is compliance for procedural obligations as well as substantive obligations  in an agreement that is applicable to all Parties?</a:t>
            </a:r>
          </a:p>
          <a:p>
            <a:pPr marL="514350" indent="-514350"/>
            <a:r>
              <a:rPr lang="en-GB" sz="2000" dirty="0"/>
              <a:t>How can we incentivise compliance rather than making it a burden? what is the carrot? </a:t>
            </a:r>
          </a:p>
          <a:p>
            <a:pPr marL="0" indent="0">
              <a:buNone/>
            </a:pPr>
            <a:r>
              <a:rPr lang="en-GB" sz="2000" dirty="0" smtClean="0"/>
              <a:t>Fellows agree </a:t>
            </a:r>
            <a:r>
              <a:rPr lang="en-GB" sz="2000" dirty="0"/>
              <a:t>that compliance must be part of the 2015 Agreement which covers mitigation , adaptation and means of implementation, noting the necessary flexibilities in light of architectural outcome of the </a:t>
            </a:r>
            <a:r>
              <a:rPr lang="en-GB" sz="2000" dirty="0" smtClean="0"/>
              <a:t>Agreement.</a:t>
            </a:r>
            <a:endParaRPr lang="en-GB" sz="2000" dirty="0"/>
          </a:p>
          <a:p>
            <a:pPr marL="514350" indent="-514350"/>
            <a:endParaRPr lang="en-GB" sz="2000" dirty="0"/>
          </a:p>
          <a:p>
            <a:pPr marL="0" indent="0">
              <a:buNone/>
            </a:pPr>
            <a:r>
              <a:rPr lang="en-GB" sz="2000" b="1" dirty="0"/>
              <a:t>Linkages between compliance and transparency and accountability: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How transparency and accountability system can lead to better implementation and compliance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How do we address the question ‘what happens if I don’t comply’?</a:t>
            </a:r>
          </a:p>
          <a:p>
            <a:pPr marL="0" indent="0">
              <a:buNone/>
            </a:pPr>
            <a:r>
              <a:rPr lang="en-GB" sz="2000" dirty="0" smtClean="0"/>
              <a:t>Fellows believe that both transparency and accountability and compliance are necessary features of the Paris Agreement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42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387</Words>
  <Application>Microsoft Office PowerPoint</Application>
  <PresentationFormat>Widescreen</PresentationFormat>
  <Paragraphs>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Gill Sans</vt:lpstr>
      <vt:lpstr>Gill Sans MT</vt:lpstr>
      <vt:lpstr>Times New Roman</vt:lpstr>
      <vt:lpstr>Default Design</vt:lpstr>
      <vt:lpstr>PowerPoint Presentation</vt:lpstr>
      <vt:lpstr>Context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Achala Chandani</dc:creator>
  <cp:lastModifiedBy>visitor</cp:lastModifiedBy>
  <cp:revision>4</cp:revision>
  <dcterms:created xsi:type="dcterms:W3CDTF">2015-09-09T15:27:45Z</dcterms:created>
  <dcterms:modified xsi:type="dcterms:W3CDTF">2015-09-10T08:25:56Z</dcterms:modified>
</cp:coreProperties>
</file>