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31" r:id="rId2"/>
    <p:sldId id="433" r:id="rId3"/>
    <p:sldId id="434" r:id="rId4"/>
    <p:sldId id="451" r:id="rId5"/>
    <p:sldId id="448" r:id="rId6"/>
    <p:sldId id="460" r:id="rId7"/>
    <p:sldId id="438" r:id="rId8"/>
    <p:sldId id="437" r:id="rId9"/>
    <p:sldId id="440" r:id="rId10"/>
    <p:sldId id="441" r:id="rId11"/>
    <p:sldId id="452" r:id="rId12"/>
    <p:sldId id="453" r:id="rId13"/>
    <p:sldId id="456" r:id="rId14"/>
    <p:sldId id="455" r:id="rId15"/>
    <p:sldId id="461" r:id="rId16"/>
    <p:sldId id="446" r:id="rId17"/>
    <p:sldId id="447" r:id="rId18"/>
    <p:sldId id="444" r:id="rId19"/>
    <p:sldId id="457" r:id="rId20"/>
    <p:sldId id="458" r:id="rId21"/>
    <p:sldId id="459" r:id="rId22"/>
    <p:sldId id="450" r:id="rId23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72427" autoAdjust="0"/>
  </p:normalViewPr>
  <p:slideViewPr>
    <p:cSldViewPr showGuides="1">
      <p:cViewPr varScale="1">
        <p:scale>
          <a:sx n="40" d="100"/>
          <a:sy n="40" d="100"/>
        </p:scale>
        <p:origin x="1326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6830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29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8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765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Differentiation: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Question of scope also reflects differentiation among Parties: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Developing parties only commitment on mitigation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Developed additionally financial and tech, and capacity building support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Equals additional commitments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US proposes compliance on adaptation contributions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too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0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FDFD-724A-4968-A3A5-A8186522A7B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45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001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2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Applied to all elements of the 5 key elements of the Durban mandate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43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26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60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standing, non-political, expert body of members who [shall][will] serve in their individual capacity responsible for facilitating and promoting compliance with the obligations under this agreement][Compliance Committee shall consist of one body for facilitation</a:t>
            </a:r>
          </a:p>
          <a:p>
            <a:r>
              <a:rPr lang="en-GB" dirty="0" smtClean="0"/>
              <a:t> The compliance mechanism [shall][should][other] consist of platforms to deal with early warning, facilitation and enforcement.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What is the link between facilitating implementation and compliance and enhancing transparency?</a:t>
            </a:r>
          </a:p>
          <a:p>
            <a:endParaRPr lang="en-GB" dirty="0" smtClean="0"/>
          </a:p>
          <a:p>
            <a:r>
              <a:rPr lang="en-GB" dirty="0" smtClean="0"/>
              <a:t>Scope</a:t>
            </a:r>
            <a:r>
              <a:rPr lang="en-GB" baseline="0" dirty="0" smtClean="0"/>
              <a:t> very strongly links to differentiation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956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98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69197" y="2558815"/>
            <a:ext cx="756126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Legal Issues: Facilitating Implementation and Compliance</a:t>
            </a:r>
            <a:endParaRPr lang="en-US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Dr.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  Achala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Abeysinghe</a:t>
            </a:r>
            <a:endParaRPr lang="en-GB" sz="2000" dirty="0" smtClean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1400" dirty="0" smtClean="0">
                <a:solidFill>
                  <a:srgbClr val="660066"/>
                </a:solidFill>
                <a:latin typeface="Gill Sans MT" pitchFamily="34" charset="0"/>
              </a:rPr>
              <a:t>Principle Researcher/ Team Leader</a:t>
            </a:r>
          </a:p>
          <a:p>
            <a:pPr eaLnBrk="0" hangingPunct="0"/>
            <a:r>
              <a:rPr lang="en-GB" sz="1400" dirty="0" smtClean="0">
                <a:solidFill>
                  <a:srgbClr val="660066"/>
                </a:solidFill>
                <a:latin typeface="Gill Sans MT" pitchFamily="34" charset="0"/>
              </a:rPr>
              <a:t>Global Climate Law, Policy and Governance</a:t>
            </a:r>
          </a:p>
          <a:p>
            <a:pPr eaLnBrk="0" hangingPunct="0"/>
            <a:r>
              <a:rPr lang="en-GB" sz="1400" dirty="0" smtClean="0">
                <a:solidFill>
                  <a:srgbClr val="660066"/>
                </a:solidFill>
                <a:latin typeface="Gill Sans MT" pitchFamily="34" charset="0"/>
              </a:rPr>
              <a:t>International Institute for Environment and Development</a:t>
            </a:r>
          </a:p>
          <a:p>
            <a:pPr eaLnBrk="0" hangingPunct="0"/>
            <a:endParaRPr lang="en-GB" sz="2000" dirty="0" smtClean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 dirty="0" err="1">
                <a:solidFill>
                  <a:schemeClr val="bg1"/>
                </a:solidFill>
                <a:latin typeface="Gill Sans MT" pitchFamily="34" charset="0"/>
              </a:rPr>
              <a:t>european</a:t>
            </a:r>
            <a:r>
              <a:rPr lang="en-GB" sz="3500" dirty="0">
                <a:solidFill>
                  <a:schemeClr val="bg1"/>
                </a:solidFill>
                <a:latin typeface="Gill Sans MT" pitchFamily="34" charset="0"/>
              </a:rPr>
              <a:t> capacity building initiative</a:t>
            </a:r>
            <a:endParaRPr lang="fr-FR" sz="3500" dirty="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 dirty="0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 dirty="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proposals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Climate justice tribunal</a:t>
            </a:r>
          </a:p>
          <a:p>
            <a:r>
              <a:rPr lang="en-GB" dirty="0" smtClean="0"/>
              <a:t>International </a:t>
            </a:r>
            <a:r>
              <a:rPr lang="en-GB" dirty="0"/>
              <a:t>climate justice tribunal to oversee, control and sanction the fulfilment of </a:t>
            </a:r>
            <a:r>
              <a:rPr lang="en-GB" dirty="0" smtClean="0"/>
              <a:t>and </a:t>
            </a:r>
            <a:r>
              <a:rPr lang="en-GB" dirty="0"/>
              <a:t>compliance with the obligations of Annex I and Annex II Parties under this agreement and the </a:t>
            </a:r>
            <a:r>
              <a:rPr lang="en-GB" dirty="0" smtClean="0"/>
              <a:t>Convention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Multilateral Consultative Process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24508" y="2644170"/>
            <a:ext cx="84609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Multilateral consultative process under Article 13 of the Convention to be established for facilitating </a:t>
            </a:r>
            <a:r>
              <a:rPr lang="en-GB" b="1" dirty="0" smtClean="0"/>
              <a:t>implementation.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US proposal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Not clear what happens when a country is not in compliance.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Party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0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African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Establish </a:t>
            </a:r>
            <a:r>
              <a:rPr lang="en-GB" sz="2400" dirty="0"/>
              <a:t>a compliance mechanism to promote implementation of, and enforcing </a:t>
            </a:r>
            <a:r>
              <a:rPr lang="en-GB" sz="2400" dirty="0" smtClean="0"/>
              <a:t>compliance of </a:t>
            </a:r>
            <a:r>
              <a:rPr lang="en-GB" sz="2400" b="1" dirty="0"/>
              <a:t>all provisions of the agreement ensuring compliance of developed countries and </a:t>
            </a:r>
            <a:r>
              <a:rPr lang="en-GB" sz="2400" b="1" dirty="0" smtClean="0"/>
              <a:t>facilitating implementation </a:t>
            </a:r>
            <a:r>
              <a:rPr lang="en-GB" sz="2400" b="1" dirty="0"/>
              <a:t>for developing countries</a:t>
            </a:r>
            <a:r>
              <a:rPr lang="en-GB" sz="2400" b="1" dirty="0" smtClean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/>
              <a:t>The governing body shall at its first session</a:t>
            </a:r>
            <a:r>
              <a:rPr lang="en-GB" sz="2400" dirty="0"/>
              <a:t>, approve and adopt appropriate and effective </a:t>
            </a:r>
            <a:r>
              <a:rPr lang="en-GB" sz="2400" dirty="0" smtClean="0"/>
              <a:t>procedures promote </a:t>
            </a:r>
            <a:r>
              <a:rPr lang="en-GB" sz="2400" dirty="0"/>
              <a:t>implementation and compliance of the provisions of this agreement in accordance with </a:t>
            </a:r>
            <a:r>
              <a:rPr lang="en-GB" sz="2400" dirty="0" smtClean="0"/>
              <a:t>the </a:t>
            </a:r>
            <a:r>
              <a:rPr lang="en-GB" sz="2400" b="1" dirty="0" smtClean="0"/>
              <a:t>differentiated </a:t>
            </a:r>
            <a:r>
              <a:rPr lang="en-GB" sz="2400" b="1" dirty="0"/>
              <a:t>commitments and contribution of developed and developing Parties</a:t>
            </a:r>
            <a:r>
              <a:rPr lang="en-GB" sz="2400" dirty="0"/>
              <a:t> including the </a:t>
            </a:r>
            <a:r>
              <a:rPr lang="en-GB" sz="2400" b="1" dirty="0" smtClean="0"/>
              <a:t>support of </a:t>
            </a:r>
            <a:r>
              <a:rPr lang="en-GB" sz="2400" b="1" dirty="0"/>
              <a:t>implementation and compliance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1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/>
              <a:t>Establish a </a:t>
            </a:r>
            <a:r>
              <a:rPr lang="en-GB" sz="2000" b="1" dirty="0"/>
              <a:t>compliance </a:t>
            </a:r>
            <a:r>
              <a:rPr lang="en-GB" sz="2000" b="1" dirty="0" smtClean="0"/>
              <a:t>mechanism</a:t>
            </a:r>
            <a:r>
              <a:rPr lang="en-GB" sz="2000" dirty="0"/>
              <a:t> </a:t>
            </a:r>
            <a:r>
              <a:rPr lang="en-GB" sz="2000" dirty="0" smtClean="0"/>
              <a:t>with </a:t>
            </a:r>
            <a:r>
              <a:rPr lang="en-GB" sz="2000" dirty="0"/>
              <a:t>two branches: enforcement and </a:t>
            </a:r>
            <a:r>
              <a:rPr lang="en-GB" sz="2000" dirty="0" smtClean="0"/>
              <a:t>facilitation in the 2015 Agreement (</a:t>
            </a:r>
            <a:r>
              <a:rPr lang="en-GB" sz="2000" b="1" dirty="0" smtClean="0"/>
              <a:t>applicable </a:t>
            </a:r>
            <a:r>
              <a:rPr lang="en-GB" sz="2000" b="1" dirty="0"/>
              <a:t>to all </a:t>
            </a:r>
            <a:r>
              <a:rPr lang="en-GB" sz="2000" b="1" dirty="0" smtClean="0"/>
              <a:t>Parties)</a:t>
            </a:r>
            <a:r>
              <a:rPr lang="en-GB" sz="2000" dirty="0" smtClean="0"/>
              <a:t>. 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agreement </a:t>
            </a:r>
            <a:r>
              <a:rPr lang="en-GB" sz="2000" dirty="0" smtClean="0"/>
              <a:t>shall include provisions on the </a:t>
            </a:r>
            <a:r>
              <a:rPr lang="en-GB" sz="2000" dirty="0"/>
              <a:t>nature, composition, and decision making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Enforcement branch is mainly to ensure enforcement of </a:t>
            </a:r>
            <a:r>
              <a:rPr lang="en-GB" sz="2000" dirty="0" smtClean="0"/>
              <a:t>commitments by Parties in Annex X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Facilitation branch is to facilitate implementation of commitments/ actions of parties in Annex Y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675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LMDCs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Continue with the Kyoto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9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by Norway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2950" y="1981200"/>
            <a:ext cx="8098482" cy="46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6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Multilateral consultative process</a:t>
            </a:r>
          </a:p>
          <a:p>
            <a:r>
              <a:rPr lang="en-GB" dirty="0" smtClean="0"/>
              <a:t>Compliance applies to, among others, adaptation as well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4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3184"/>
            <a:ext cx="8420100" cy="1143000"/>
          </a:xfrm>
        </p:spPr>
        <p:txBody>
          <a:bodyPr/>
          <a:lstStyle/>
          <a:p>
            <a:r>
              <a:rPr lang="en-GB" sz="3200" b="1" dirty="0" smtClean="0"/>
              <a:t>Kyoto Model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764704"/>
            <a:ext cx="8420100" cy="6093296"/>
          </a:xfrm>
        </p:spPr>
        <p:txBody>
          <a:bodyPr/>
          <a:lstStyle/>
          <a:p>
            <a:r>
              <a:rPr lang="en-GB" sz="1800" dirty="0" smtClean="0"/>
              <a:t>Facilitative branch: provides </a:t>
            </a:r>
            <a:r>
              <a:rPr lang="en-GB" sz="1800" dirty="0"/>
              <a:t>advice and </a:t>
            </a:r>
            <a:r>
              <a:rPr lang="en-GB" sz="1800" dirty="0" smtClean="0"/>
              <a:t>facilitation, “</a:t>
            </a:r>
            <a:r>
              <a:rPr lang="en-GB" sz="1800" dirty="0"/>
              <a:t>early warning” of potential </a:t>
            </a:r>
            <a:r>
              <a:rPr lang="en-GB" sz="1800" dirty="0" smtClean="0"/>
              <a:t>non-compliance</a:t>
            </a:r>
          </a:p>
          <a:p>
            <a:endParaRPr lang="en-GB" sz="1800" dirty="0" smtClean="0"/>
          </a:p>
          <a:p>
            <a:r>
              <a:rPr lang="en-GB" sz="1800" dirty="0" smtClean="0"/>
              <a:t>Enforcement branch: Each </a:t>
            </a:r>
            <a:r>
              <a:rPr lang="en-GB" sz="1800" dirty="0"/>
              <a:t>type of non-compliance requires a specific course of action.  </a:t>
            </a:r>
            <a:endParaRPr lang="en-GB" sz="1800" dirty="0" smtClean="0"/>
          </a:p>
          <a:p>
            <a:r>
              <a:rPr lang="en-GB" sz="1800" dirty="0" smtClean="0"/>
              <a:t>For </a:t>
            </a:r>
            <a:r>
              <a:rPr lang="en-GB" sz="1800" dirty="0"/>
              <a:t>instance, where the enforcement branch has determined that the emissions of a Party have exceeded its assigned </a:t>
            </a:r>
            <a:r>
              <a:rPr lang="en-GB" sz="1800" dirty="0" smtClean="0"/>
              <a:t>amount:</a:t>
            </a:r>
          </a:p>
          <a:p>
            <a:pPr lvl="1"/>
            <a:r>
              <a:rPr lang="en-GB" sz="1800" dirty="0" smtClean="0"/>
              <a:t> </a:t>
            </a:r>
            <a:r>
              <a:rPr lang="en-GB" sz="1800" b="1" dirty="0"/>
              <a:t>I</a:t>
            </a:r>
            <a:r>
              <a:rPr lang="en-GB" sz="1800" b="1" dirty="0" smtClean="0"/>
              <a:t>t </a:t>
            </a:r>
            <a:r>
              <a:rPr lang="en-GB" sz="1800" b="1" dirty="0"/>
              <a:t>must declare that that Party is in non-compliance</a:t>
            </a:r>
            <a:r>
              <a:rPr lang="en-GB" sz="1800" dirty="0"/>
              <a:t> </a:t>
            </a:r>
            <a:endParaRPr lang="en-GB" sz="1800" dirty="0" smtClean="0"/>
          </a:p>
          <a:p>
            <a:pPr lvl="1"/>
            <a:r>
              <a:rPr lang="en-GB" sz="1800" dirty="0" smtClean="0"/>
              <a:t>and </a:t>
            </a:r>
            <a:r>
              <a:rPr lang="en-GB" sz="1800" b="1" dirty="0"/>
              <a:t>require the Party to make up the difference between its emissions and its assigned amount during the second commitment period</a:t>
            </a:r>
            <a:r>
              <a:rPr lang="en-GB" sz="1800" b="1" dirty="0" smtClean="0"/>
              <a:t>,</a:t>
            </a:r>
          </a:p>
          <a:p>
            <a:pPr lvl="1"/>
            <a:r>
              <a:rPr lang="en-GB" sz="1800" b="1" dirty="0" smtClean="0"/>
              <a:t> </a:t>
            </a:r>
            <a:r>
              <a:rPr lang="en-GB" sz="1800" b="1" dirty="0"/>
              <a:t>plus an additional deduction of 30%.</a:t>
            </a:r>
            <a:r>
              <a:rPr lang="en-GB" sz="1800" dirty="0"/>
              <a:t> </a:t>
            </a:r>
            <a:endParaRPr lang="en-GB" sz="1800" dirty="0" smtClean="0"/>
          </a:p>
          <a:p>
            <a:pPr lvl="1"/>
            <a:r>
              <a:rPr lang="en-GB" sz="1800" dirty="0" smtClean="0"/>
              <a:t> </a:t>
            </a:r>
            <a:r>
              <a:rPr lang="en-GB" sz="1800" dirty="0"/>
              <a:t>In addition, it shall require the </a:t>
            </a:r>
            <a:r>
              <a:rPr lang="en-GB" sz="1800" b="1" dirty="0"/>
              <a:t>Party to submit a compliance action plan and suspend the eligibility of the Party to make transfers under emissions trading until the Party is reinstated</a:t>
            </a:r>
            <a:r>
              <a:rPr lang="en-GB" sz="1800" b="1" dirty="0" smtClean="0"/>
              <a:t>.</a:t>
            </a:r>
          </a:p>
          <a:p>
            <a:endParaRPr lang="en-GB" sz="1800" b="1" dirty="0"/>
          </a:p>
          <a:p>
            <a:r>
              <a:rPr lang="en-GB" sz="1800" dirty="0" smtClean="0"/>
              <a:t>Decisions </a:t>
            </a:r>
            <a:r>
              <a:rPr lang="en-GB" sz="1800" dirty="0"/>
              <a:t>taken by </a:t>
            </a:r>
            <a:r>
              <a:rPr lang="en-GB" sz="1800" b="1" dirty="0"/>
              <a:t>the two branches of the Committee cannot be appealed</a:t>
            </a:r>
            <a:r>
              <a:rPr lang="en-GB" sz="1800" dirty="0"/>
              <a:t>. </a:t>
            </a:r>
            <a:endParaRPr lang="en-GB" sz="1800" dirty="0" smtClean="0"/>
          </a:p>
          <a:p>
            <a:r>
              <a:rPr lang="en-GB" sz="1800" dirty="0" smtClean="0"/>
              <a:t>(Party can appeal against an enforcement branch decision only if it </a:t>
            </a:r>
            <a:r>
              <a:rPr lang="en-GB" sz="1800" dirty="0"/>
              <a:t>believes it has been denied due </a:t>
            </a:r>
            <a:r>
              <a:rPr lang="en-GB" sz="1800" dirty="0" smtClean="0"/>
              <a:t>process). 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1407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Minamarta</a:t>
            </a:r>
            <a:r>
              <a:rPr lang="en-GB" sz="3200" b="1" dirty="0" smtClean="0"/>
              <a:t> Convention on Mercury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A mechanism, including a Committee as a subsidiary body of the Conference of the Parties, is hereby established </a:t>
            </a:r>
            <a:r>
              <a:rPr lang="en-GB" sz="2000" dirty="0"/>
              <a:t>to promote implementation of, and review compliance with, all provisions of this Convention.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The </a:t>
            </a:r>
            <a:r>
              <a:rPr lang="en-GB" sz="2000" b="1" dirty="0" smtClean="0"/>
              <a:t>mechanism…shall </a:t>
            </a:r>
            <a:r>
              <a:rPr lang="en-GB" sz="2000" b="1" dirty="0"/>
              <a:t>be facilitative in nature and shall pay particular attention to the respective national capabilities and circumstances of Parties</a:t>
            </a:r>
            <a:r>
              <a:rPr lang="en-GB" sz="2000" dirty="0"/>
              <a:t>. 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b="1" dirty="0"/>
              <a:t>Committee shall examine both individual and systemic issues of implementation and compliance and make recommendations, as appropriate, to the Conference of the Parties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19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Legal issues: key observations in Bonn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2950" y="1520788"/>
            <a:ext cx="8420100" cy="5220580"/>
          </a:xfrm>
        </p:spPr>
        <p:txBody>
          <a:bodyPr/>
          <a:lstStyle/>
          <a:p>
            <a:r>
              <a:rPr lang="en-GB" sz="1800" dirty="0" smtClean="0"/>
              <a:t>Facilitating implementation  and compliance</a:t>
            </a:r>
          </a:p>
          <a:p>
            <a:r>
              <a:rPr lang="en-GB" sz="1800" dirty="0" smtClean="0"/>
              <a:t>Procedural and institutional provisions</a:t>
            </a:r>
          </a:p>
          <a:p>
            <a:pPr lvl="1"/>
            <a:r>
              <a:rPr lang="en-GB" sz="1800" dirty="0" smtClean="0"/>
              <a:t>Governing body, Secretariat, SBSTA and SBI</a:t>
            </a:r>
          </a:p>
          <a:p>
            <a:pPr lvl="1"/>
            <a:r>
              <a:rPr lang="en-GB" sz="1800" dirty="0" smtClean="0"/>
              <a:t>Signature and instruments of ratification, acceptance, approval or accession </a:t>
            </a:r>
          </a:p>
          <a:p>
            <a:pPr lvl="1"/>
            <a:r>
              <a:rPr lang="en-GB" sz="1800" dirty="0" smtClean="0"/>
              <a:t>Entry into force</a:t>
            </a:r>
          </a:p>
          <a:p>
            <a:pPr lvl="1"/>
            <a:r>
              <a:rPr lang="en-GB" sz="1800" dirty="0" smtClean="0"/>
              <a:t>Provisional application</a:t>
            </a:r>
          </a:p>
          <a:p>
            <a:pPr lvl="1"/>
            <a:r>
              <a:rPr lang="en-GB" sz="1800" dirty="0" smtClean="0"/>
              <a:t>Duration</a:t>
            </a:r>
          </a:p>
          <a:p>
            <a:pPr lvl="1"/>
            <a:r>
              <a:rPr lang="en-GB" sz="1800" dirty="0" smtClean="0"/>
              <a:t>Amendments and annexes</a:t>
            </a:r>
          </a:p>
          <a:p>
            <a:pPr lvl="1"/>
            <a:r>
              <a:rPr lang="en-GB" sz="1800" dirty="0" smtClean="0"/>
              <a:t>Dispute Settlement</a:t>
            </a:r>
          </a:p>
          <a:p>
            <a:pPr lvl="1"/>
            <a:r>
              <a:rPr lang="en-GB" sz="1800" dirty="0" smtClean="0"/>
              <a:t>Voting</a:t>
            </a:r>
          </a:p>
          <a:p>
            <a:pPr lvl="1"/>
            <a:r>
              <a:rPr lang="en-GB" sz="1800" dirty="0" smtClean="0"/>
              <a:t>Participation in decision making</a:t>
            </a:r>
          </a:p>
          <a:p>
            <a:pPr lvl="1"/>
            <a:r>
              <a:rPr lang="en-GB" sz="1800" dirty="0" smtClean="0"/>
              <a:t>Depository</a:t>
            </a:r>
          </a:p>
          <a:p>
            <a:pPr lvl="1"/>
            <a:r>
              <a:rPr lang="en-GB" sz="1800" dirty="0" smtClean="0"/>
              <a:t>Reservations </a:t>
            </a:r>
          </a:p>
          <a:p>
            <a:pPr lvl="1"/>
            <a:r>
              <a:rPr lang="en-GB" sz="1800" dirty="0" smtClean="0"/>
              <a:t>Withdrawals</a:t>
            </a:r>
          </a:p>
          <a:p>
            <a:pPr lvl="1"/>
            <a:r>
              <a:rPr lang="en-GB" sz="1800" dirty="0" smtClean="0"/>
              <a:t>Languages</a:t>
            </a:r>
          </a:p>
          <a:p>
            <a:r>
              <a:rPr lang="en-GB" sz="1800" dirty="0" smtClean="0"/>
              <a:t>Housing of INDCs/NDCs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396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Minamarta</a:t>
            </a:r>
            <a:r>
              <a:rPr lang="en-GB" sz="3200" b="1" dirty="0" smtClean="0"/>
              <a:t> Cont’d…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Committee shall consist of </a:t>
            </a:r>
            <a:r>
              <a:rPr lang="en-GB" sz="2400" b="1" dirty="0"/>
              <a:t>15 members</a:t>
            </a:r>
            <a:r>
              <a:rPr lang="en-GB" sz="2400" dirty="0"/>
              <a:t>, nominated by Parties and elected by the Conference of the Parties, with due consideration to </a:t>
            </a:r>
            <a:r>
              <a:rPr lang="en-GB" sz="2400" b="1" dirty="0"/>
              <a:t>equitable geographical representation </a:t>
            </a:r>
            <a:endParaRPr lang="en-GB" sz="2400" b="1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first members shall be </a:t>
            </a:r>
            <a:r>
              <a:rPr lang="en-GB" sz="2400" b="1" dirty="0"/>
              <a:t>elected at the first meeting of the </a:t>
            </a:r>
            <a:r>
              <a:rPr lang="en-GB" sz="2400" b="1" dirty="0" smtClean="0"/>
              <a:t>COP .</a:t>
            </a:r>
          </a:p>
          <a:p>
            <a:endParaRPr lang="en-GB" sz="2400" dirty="0"/>
          </a:p>
          <a:p>
            <a:r>
              <a:rPr lang="en-GB" sz="2400" dirty="0" smtClean="0"/>
              <a:t>The </a:t>
            </a:r>
            <a:r>
              <a:rPr lang="en-GB" sz="2400" dirty="0"/>
              <a:t>members of the Committee shall have </a:t>
            </a:r>
            <a:r>
              <a:rPr lang="en-GB" sz="2400" b="1" dirty="0"/>
              <a:t>competence in a field relevant to this Convention and reflect an appropriate balance of expertise. </a:t>
            </a:r>
          </a:p>
        </p:txBody>
      </p:sp>
    </p:spTree>
    <p:extLst>
      <p:ext uri="{BB962C8B-B14F-4D97-AF65-F5344CB8AC3E}">
        <p14:creationId xmlns:p14="http://schemas.microsoft.com/office/powerpoint/2010/main" val="16780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Minamarta</a:t>
            </a:r>
            <a:r>
              <a:rPr lang="en-GB" sz="3200" b="1" dirty="0" smtClean="0"/>
              <a:t> Cont’d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448780"/>
            <a:ext cx="8420100" cy="4647220"/>
          </a:xfrm>
        </p:spPr>
        <p:txBody>
          <a:bodyPr/>
          <a:lstStyle/>
          <a:p>
            <a:r>
              <a:rPr lang="en-GB" sz="1800" dirty="0"/>
              <a:t>The Committee may consider issues on the basis of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	(</a:t>
            </a:r>
            <a:r>
              <a:rPr lang="en-GB" sz="1800" b="1" dirty="0"/>
              <a:t>a) Written submissions from any Party with respect to its own </a:t>
            </a:r>
            <a:r>
              <a:rPr lang="en-GB" sz="1800" b="1" dirty="0" smtClean="0"/>
              <a:t>	compliance</a:t>
            </a:r>
            <a:r>
              <a:rPr lang="en-GB" sz="1800" b="1" dirty="0"/>
              <a:t>;</a:t>
            </a:r>
          </a:p>
          <a:p>
            <a:pPr marL="0" indent="0">
              <a:buNone/>
            </a:pPr>
            <a:r>
              <a:rPr lang="en-GB" sz="1800" b="1" dirty="0" smtClean="0"/>
              <a:t>	(</a:t>
            </a:r>
            <a:r>
              <a:rPr lang="en-GB" sz="1800" b="1" dirty="0"/>
              <a:t>b) National reports </a:t>
            </a: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	(</a:t>
            </a:r>
            <a:r>
              <a:rPr lang="en-GB" sz="1800" b="1" dirty="0"/>
              <a:t>c) Requests from the Conference of the Parties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800" b="1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Committee </a:t>
            </a:r>
            <a:r>
              <a:rPr lang="en-GB" sz="1800" b="1" dirty="0"/>
              <a:t>shall elaborate its rules of procedure, which shall be subject to approval by the second meeting of the Conference of the </a:t>
            </a:r>
            <a:r>
              <a:rPr lang="en-GB" sz="1800" b="1" dirty="0" smtClean="0"/>
              <a:t>Parties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The COP may </a:t>
            </a:r>
            <a:r>
              <a:rPr lang="en-GB" sz="1800" dirty="0"/>
              <a:t>adopt further </a:t>
            </a:r>
            <a:r>
              <a:rPr lang="en-GB" sz="1800" b="1" dirty="0"/>
              <a:t>terms of reference for the Committee</a:t>
            </a:r>
            <a:r>
              <a:rPr lang="en-GB" sz="1800" b="1" dirty="0" smtClean="0"/>
              <a:t>.</a:t>
            </a:r>
          </a:p>
          <a:p>
            <a:endParaRPr lang="en-GB" sz="1800" b="1" dirty="0"/>
          </a:p>
          <a:p>
            <a:r>
              <a:rPr lang="en-GB" sz="1800" dirty="0" smtClean="0"/>
              <a:t>The </a:t>
            </a:r>
            <a:r>
              <a:rPr lang="en-GB" sz="1800" dirty="0"/>
              <a:t>Committee shall make every effort to adopt its recommendations by </a:t>
            </a:r>
            <a:r>
              <a:rPr lang="en-GB" sz="1800" b="1" dirty="0"/>
              <a:t>consensus. If </a:t>
            </a:r>
            <a:r>
              <a:rPr lang="en-GB" sz="1800" b="1" dirty="0" smtClean="0"/>
              <a:t>no </a:t>
            </a:r>
            <a:r>
              <a:rPr lang="en-GB" sz="1800" b="1" dirty="0"/>
              <a:t>consensus is reached, such recommendations shall </a:t>
            </a:r>
            <a:r>
              <a:rPr lang="en-GB" sz="1800" b="1" dirty="0" smtClean="0"/>
              <a:t>be </a:t>
            </a:r>
            <a:r>
              <a:rPr lang="en-GB" sz="1800" b="1" dirty="0"/>
              <a:t>adopted by a three‑fourths majority vote of the members present and voting, based on a quorum of two-thirds of the members. </a:t>
            </a:r>
          </a:p>
        </p:txBody>
      </p:sp>
    </p:spTree>
    <p:extLst>
      <p:ext uri="{BB962C8B-B14F-4D97-AF65-F5344CB8AC3E}">
        <p14:creationId xmlns:p14="http://schemas.microsoft.com/office/powerpoint/2010/main" val="32814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Questions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484784"/>
            <a:ext cx="8420100" cy="51845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How should the compliance mechanism be designed in an agreement that is ‘applicable to all’ parties? Should the differentiation arise </a:t>
            </a:r>
            <a:r>
              <a:rPr lang="en-GB" sz="1600" dirty="0"/>
              <a:t>from differences in the substantive contributions and </a:t>
            </a:r>
            <a:r>
              <a:rPr lang="en-GB" sz="1600" dirty="0" smtClean="0"/>
              <a:t>not in compliance?</a:t>
            </a:r>
          </a:p>
          <a:p>
            <a:pPr>
              <a:buFont typeface="+mj-lt"/>
              <a:buAutoNum type="arabicPeriod"/>
            </a:pPr>
            <a:endParaRPr lang="en-GB" sz="1600" dirty="0"/>
          </a:p>
          <a:p>
            <a:pPr marL="457200" indent="-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en-GB" sz="1600" dirty="0" smtClean="0"/>
              <a:t>Should we design a </a:t>
            </a:r>
            <a:r>
              <a:rPr lang="en-GB" sz="1600" dirty="0"/>
              <a:t>system that deals with both compliance and facilitation – a formal compliance system for legally binding obligations and a softer, voluntary, facilitation-based system to assist with the implementation of non-binding commitments. </a:t>
            </a:r>
            <a:endParaRPr lang="en-GB" sz="1600" dirty="0" smtClean="0"/>
          </a:p>
          <a:p>
            <a:pPr>
              <a:spcBef>
                <a:spcPct val="30000"/>
              </a:spcBef>
              <a:buFont typeface="+mj-lt"/>
              <a:buAutoNum type="arabicPeriod"/>
              <a:defRPr/>
            </a:pPr>
            <a:endParaRPr lang="en-GB" sz="1600" dirty="0"/>
          </a:p>
          <a:p>
            <a:pPr marL="457200" lvl="0" indent="-457200">
              <a:buFont typeface="+mj-lt"/>
              <a:buAutoNum type="arabicPeriod"/>
            </a:pPr>
            <a:r>
              <a:rPr lang="en-GB" sz="1600" dirty="0" smtClean="0"/>
              <a:t>Compliance on mitigation obligation only or other obligations too (for example, finance obligations?)</a:t>
            </a:r>
          </a:p>
          <a:p>
            <a:pPr lvl="0">
              <a:buFont typeface="+mj-lt"/>
              <a:buAutoNum type="arabicPeriod"/>
            </a:pPr>
            <a:endParaRPr lang="en-GB" sz="16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sz="1600" dirty="0" smtClean="0"/>
              <a:t> Compliance for procedural obligations only or compliance for both substantive and procedural obligations?</a:t>
            </a:r>
          </a:p>
          <a:p>
            <a:pPr lvl="0">
              <a:buFont typeface="+mj-lt"/>
              <a:buAutoNum type="arabicPeriod"/>
            </a:pPr>
            <a:endParaRPr lang="en-GB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What is the link between facilitating implementation and compliance and enhancing transparency</a:t>
            </a:r>
            <a:r>
              <a:rPr lang="en-GB" sz="16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Can we continue with Kyoto type model? Is </a:t>
            </a:r>
            <a:r>
              <a:rPr lang="en-GB" sz="1600" dirty="0" err="1"/>
              <a:t>Minamarta</a:t>
            </a:r>
            <a:r>
              <a:rPr lang="en-GB" sz="1600" dirty="0"/>
              <a:t> a model to consider? </a:t>
            </a:r>
          </a:p>
          <a:p>
            <a:pPr marL="457200" lvl="0" indent="-457200">
              <a:buFont typeface="+mj-lt"/>
              <a:buAutoNum type="arabicPeriod"/>
            </a:pPr>
            <a:endParaRPr lang="en-GB" sz="1600" dirty="0" smtClean="0"/>
          </a:p>
          <a:p>
            <a:pPr marL="457200" indent="-457200">
              <a:buFont typeface="+mj-lt"/>
              <a:buAutoNum type="arabicPeriod"/>
            </a:pPr>
            <a:endParaRPr lang="en-GB" sz="1600" dirty="0" smtClean="0"/>
          </a:p>
          <a:p>
            <a:pPr marL="457200" indent="-457200">
              <a:buFont typeface="+mj-lt"/>
              <a:buAutoNum type="arabicPeriod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567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Facilitating Implementation and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discussion points:</a:t>
            </a:r>
          </a:p>
          <a:p>
            <a:pPr lvl="1"/>
            <a:r>
              <a:rPr lang="en-GB" dirty="0" smtClean="0"/>
              <a:t>Establishment</a:t>
            </a:r>
          </a:p>
          <a:p>
            <a:pPr lvl="1"/>
            <a:r>
              <a:rPr lang="en-GB" dirty="0" smtClean="0"/>
              <a:t>Nature and the purpose</a:t>
            </a:r>
          </a:p>
          <a:p>
            <a:pPr lvl="1"/>
            <a:r>
              <a:rPr lang="en-GB" dirty="0" smtClean="0"/>
              <a:t>Scope </a:t>
            </a:r>
          </a:p>
          <a:p>
            <a:pPr lvl="1"/>
            <a:r>
              <a:rPr lang="en-GB" dirty="0" smtClean="0"/>
              <a:t>Roles</a:t>
            </a:r>
          </a:p>
          <a:p>
            <a:pPr lvl="1"/>
            <a:r>
              <a:rPr lang="en-GB" dirty="0" smtClean="0"/>
              <a:t>Other compliance models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marL="74295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6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Nature and the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Preventative </a:t>
            </a:r>
            <a:r>
              <a:rPr lang="en-US" sz="2000" dirty="0"/>
              <a:t>and cooperative</a:t>
            </a:r>
          </a:p>
          <a:p>
            <a:r>
              <a:rPr lang="en-US" sz="2000" dirty="0" smtClean="0"/>
              <a:t>To build trust </a:t>
            </a:r>
            <a:endParaRPr lang="en-US" sz="2000" dirty="0"/>
          </a:p>
          <a:p>
            <a:r>
              <a:rPr lang="en-US" sz="2000" dirty="0" smtClean="0"/>
              <a:t>To enhance </a:t>
            </a:r>
            <a:r>
              <a:rPr lang="en-US" sz="2000" dirty="0"/>
              <a:t>transparency</a:t>
            </a:r>
          </a:p>
          <a:p>
            <a:r>
              <a:rPr lang="en-GB" sz="2000" dirty="0" smtClean="0"/>
              <a:t>To assess </a:t>
            </a:r>
            <a:r>
              <a:rPr lang="en-GB" sz="2000" dirty="0"/>
              <a:t>Party performance  t</a:t>
            </a:r>
            <a:r>
              <a:rPr lang="en-GB" sz="2000" dirty="0" smtClean="0"/>
              <a:t>o </a:t>
            </a:r>
            <a:r>
              <a:rPr lang="en-GB" sz="2000" dirty="0"/>
              <a:t>ensure effectiveness of the Agreement</a:t>
            </a:r>
          </a:p>
          <a:p>
            <a:r>
              <a:rPr lang="en-GB" sz="2000" dirty="0" smtClean="0"/>
              <a:t>To promote </a:t>
            </a:r>
            <a:r>
              <a:rPr lang="en-GB" sz="2000" dirty="0"/>
              <a:t>and </a:t>
            </a:r>
            <a:r>
              <a:rPr lang="en-GB" sz="2000" dirty="0" smtClean="0"/>
              <a:t>enforce compliance</a:t>
            </a:r>
          </a:p>
          <a:p>
            <a:r>
              <a:rPr lang="en-US" sz="2000" dirty="0" smtClean="0"/>
              <a:t>To facilitate/ </a:t>
            </a:r>
            <a:r>
              <a:rPr lang="en-GB" sz="2000" dirty="0" smtClean="0"/>
              <a:t>assist Parties </a:t>
            </a:r>
            <a:r>
              <a:rPr lang="en-GB" sz="2000" dirty="0"/>
              <a:t>in implementing their </a:t>
            </a:r>
            <a:r>
              <a:rPr lang="en-GB" sz="2000" dirty="0" smtClean="0"/>
              <a:t>commitments</a:t>
            </a:r>
          </a:p>
          <a:p>
            <a:endParaRPr lang="en-GB" sz="2000" dirty="0"/>
          </a:p>
          <a:p>
            <a:pPr>
              <a:spcBef>
                <a:spcPct val="30000"/>
              </a:spcBef>
              <a:defRPr/>
            </a:pPr>
            <a:r>
              <a:rPr lang="en-GB" sz="2000" dirty="0" smtClean="0"/>
              <a:t>Expert-based</a:t>
            </a:r>
            <a:r>
              <a:rPr lang="en-GB" sz="2000" dirty="0"/>
              <a:t>, non-adversarial and non-judicial</a:t>
            </a:r>
            <a:endParaRPr lang="en-US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07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Establishment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2000" b="1" dirty="0" smtClean="0"/>
              <a:t>Compliance </a:t>
            </a:r>
            <a:r>
              <a:rPr lang="en-GB" sz="2000" b="1" dirty="0"/>
              <a:t>Committee is </a:t>
            </a:r>
            <a:r>
              <a:rPr lang="en-GB" sz="2000" b="1" dirty="0" smtClean="0"/>
              <a:t>established </a:t>
            </a:r>
            <a:r>
              <a:rPr lang="en-GB" sz="2000" b="1" dirty="0"/>
              <a:t>in the agreement. It is established to have its first meeting at the first MOP of the new </a:t>
            </a:r>
            <a:r>
              <a:rPr lang="en-GB" sz="2000" b="1" dirty="0" smtClean="0"/>
              <a:t>agreement.  Nature</a:t>
            </a:r>
            <a:r>
              <a:rPr lang="en-GB" sz="2000" b="1" dirty="0" smtClean="0"/>
              <a:t>, triggers, composition </a:t>
            </a:r>
            <a:r>
              <a:rPr lang="en-GB" sz="2000" b="1" dirty="0"/>
              <a:t>and </a:t>
            </a:r>
            <a:r>
              <a:rPr lang="en-GB" sz="2000" b="1" dirty="0" smtClean="0"/>
              <a:t>decision-making defined.  </a:t>
            </a:r>
            <a:r>
              <a:rPr lang="en-GB" sz="2000" dirty="0" smtClean="0"/>
              <a:t>(Allows to better understand the legal nature of the Agreement.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>
              <a:buFont typeface="+mj-lt"/>
              <a:buAutoNum type="arabicPeriod"/>
            </a:pPr>
            <a:r>
              <a:rPr lang="en-GB" sz="2000" b="1" dirty="0" smtClean="0"/>
              <a:t>Compliance </a:t>
            </a:r>
            <a:r>
              <a:rPr lang="en-GB" sz="2000" b="1" dirty="0"/>
              <a:t>Committee is </a:t>
            </a:r>
            <a:r>
              <a:rPr lang="en-GB" sz="2000" b="1" dirty="0" smtClean="0"/>
              <a:t>established </a:t>
            </a:r>
            <a:r>
              <a:rPr lang="en-GB" sz="2000" b="1" dirty="0"/>
              <a:t>in the agreement and the agreement contains an enabling provisions for the MOP to expand modalities etc</a:t>
            </a:r>
            <a:r>
              <a:rPr lang="en-GB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2000" b="1" dirty="0"/>
          </a:p>
          <a:p>
            <a:pPr>
              <a:buFont typeface="+mj-lt"/>
              <a:buAutoNum type="arabicPeriod"/>
            </a:pPr>
            <a:r>
              <a:rPr lang="en-GB" sz="2000" b="1" dirty="0" smtClean="0"/>
              <a:t>No </a:t>
            </a:r>
            <a:r>
              <a:rPr lang="en-GB" sz="2000" b="1" dirty="0"/>
              <a:t>Compliance Committee is </a:t>
            </a:r>
            <a:r>
              <a:rPr lang="en-GB" sz="2000" b="1" dirty="0" smtClean="0"/>
              <a:t>established </a:t>
            </a:r>
            <a:r>
              <a:rPr lang="en-GB" sz="2000" b="1" dirty="0"/>
              <a:t>in the agreement, but there is an enabling clause for the MOP to </a:t>
            </a:r>
            <a:r>
              <a:rPr lang="en-GB" sz="2000" b="1" dirty="0" smtClean="0"/>
              <a:t>establish/determine</a:t>
            </a:r>
            <a:r>
              <a:rPr lang="en-GB" sz="2000" b="1" dirty="0"/>
              <a:t> </a:t>
            </a:r>
            <a:r>
              <a:rPr lang="en-GB" sz="2000" b="1" dirty="0" smtClean="0"/>
              <a:t>and expand modalities.</a:t>
            </a:r>
            <a:endParaRPr lang="en-GB" sz="2000" b="1" dirty="0" smtClean="0"/>
          </a:p>
          <a:p>
            <a:pPr>
              <a:buFont typeface="+mj-lt"/>
              <a:buAutoNum type="arabicPeriod"/>
            </a:pPr>
            <a:endParaRPr lang="en-GB" sz="2000" dirty="0"/>
          </a:p>
          <a:p>
            <a:pPr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48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Branches of the compliance mechanism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Two </a:t>
            </a:r>
            <a:r>
              <a:rPr lang="en-GB" dirty="0" smtClean="0"/>
              <a:t>branches similar to KP: facilitative and enforcement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Enforcement branch and implementation branch/fund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 sub-branches. Only a single compliance committee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1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00" y="1741326"/>
            <a:ext cx="8420100" cy="4114800"/>
          </a:xfrm>
        </p:spPr>
        <p:txBody>
          <a:bodyPr>
            <a:noAutofit/>
          </a:bodyPr>
          <a:lstStyle/>
          <a:p>
            <a:r>
              <a:rPr lang="en-GB" sz="2000" dirty="0" smtClean="0"/>
              <a:t>Facilitative branch to </a:t>
            </a:r>
            <a:r>
              <a:rPr lang="en-GB" sz="2000" b="1" dirty="0" smtClean="0"/>
              <a:t>review </a:t>
            </a:r>
            <a:r>
              <a:rPr lang="en-GB" sz="2000" b="1" dirty="0"/>
              <a:t>the implementation of contributions </a:t>
            </a:r>
            <a:r>
              <a:rPr lang="en-GB" sz="2000" b="1" dirty="0" smtClean="0"/>
              <a:t>and assist Parties </a:t>
            </a:r>
            <a:r>
              <a:rPr lang="en-GB" sz="2000" b="1" dirty="0"/>
              <a:t>in their efforts to meet these </a:t>
            </a:r>
            <a:r>
              <a:rPr lang="en-GB" sz="2000" b="1" dirty="0" smtClean="0"/>
              <a:t>contributions</a:t>
            </a:r>
            <a:r>
              <a:rPr lang="en-GB" sz="2000" dirty="0" smtClean="0"/>
              <a:t>.  (May </a:t>
            </a:r>
            <a:r>
              <a:rPr lang="en-GB" sz="2000" dirty="0"/>
              <a:t>establish technical panels to assist it in its </a:t>
            </a:r>
            <a:r>
              <a:rPr lang="en-GB" sz="2000" dirty="0" smtClean="0"/>
              <a:t>task)</a:t>
            </a:r>
          </a:p>
          <a:p>
            <a:pPr marL="0" indent="0">
              <a:buNone/>
            </a:pPr>
            <a:endParaRPr lang="en-GB" sz="2000" dirty="0" smtClean="0"/>
          </a:p>
          <a:p>
            <a:pPr marL="342900" lvl="1" indent="-342900">
              <a:buFontTx/>
              <a:buChar char="•"/>
            </a:pPr>
            <a:r>
              <a:rPr lang="en-GB" sz="2000" b="1" dirty="0" smtClean="0"/>
              <a:t>Enforcement </a:t>
            </a:r>
            <a:r>
              <a:rPr lang="en-GB" sz="2000" b="1" dirty="0"/>
              <a:t>branch </a:t>
            </a:r>
            <a:r>
              <a:rPr lang="en-GB" sz="2000" b="1" dirty="0" smtClean="0"/>
              <a:t> </a:t>
            </a:r>
            <a:r>
              <a:rPr lang="en-GB" sz="2000" b="1" dirty="0"/>
              <a:t>to review compliance with </a:t>
            </a:r>
            <a:r>
              <a:rPr lang="en-GB" sz="2000" b="1" dirty="0" smtClean="0"/>
              <a:t>all commitments</a:t>
            </a:r>
            <a:r>
              <a:rPr lang="en-GB" sz="2000" dirty="0"/>
              <a:t> </a:t>
            </a:r>
            <a:r>
              <a:rPr lang="en-GB" sz="2000" dirty="0" smtClean="0"/>
              <a:t>and ensure enforcement</a:t>
            </a:r>
          </a:p>
          <a:p>
            <a:pPr marL="0" lvl="1" indent="0">
              <a:buNone/>
            </a:pPr>
            <a:endParaRPr lang="en-GB" sz="2000" dirty="0" smtClean="0"/>
          </a:p>
          <a:p>
            <a:pPr marL="342900" lvl="1" indent="-342900">
              <a:buFontTx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enforcement branch of the compliance committee shall review: </a:t>
            </a:r>
          </a:p>
          <a:p>
            <a:pPr lvl="1"/>
            <a:r>
              <a:rPr lang="en-GB" sz="2000" dirty="0" smtClean="0"/>
              <a:t>Biennial </a:t>
            </a:r>
            <a:r>
              <a:rPr lang="en-GB" sz="2000" dirty="0"/>
              <a:t>reports; </a:t>
            </a:r>
          </a:p>
          <a:p>
            <a:pPr lvl="1"/>
            <a:r>
              <a:rPr lang="en-GB" sz="2000" dirty="0" smtClean="0"/>
              <a:t>Reports </a:t>
            </a:r>
            <a:r>
              <a:rPr lang="en-GB" sz="2000" dirty="0"/>
              <a:t>of technical expert teams that have undertaken reviews as part of the international assessment and review </a:t>
            </a:r>
            <a:r>
              <a:rPr lang="en-GB" sz="2000" dirty="0" smtClean="0"/>
              <a:t>process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629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Scope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20788"/>
            <a:ext cx="8420100" cy="5076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Commitments/ contributions</a:t>
            </a:r>
          </a:p>
          <a:p>
            <a:r>
              <a:rPr lang="en-GB" sz="2000" dirty="0" smtClean="0"/>
              <a:t>All commitments and/ or contributions</a:t>
            </a:r>
          </a:p>
          <a:p>
            <a:r>
              <a:rPr lang="en-GB" sz="2000" dirty="0" smtClean="0"/>
              <a:t>All commitments/ contributions including reporting but excluding adaptation</a:t>
            </a:r>
            <a:endParaRPr lang="en-GB" sz="2000" b="1" i="1" dirty="0" smtClean="0"/>
          </a:p>
          <a:p>
            <a:r>
              <a:rPr lang="en-GB" sz="2000" dirty="0" smtClean="0"/>
              <a:t>Mitigation</a:t>
            </a:r>
            <a:r>
              <a:rPr lang="en-GB" sz="2000" dirty="0"/>
              <a:t>, MRV and accounting commitments </a:t>
            </a:r>
            <a:r>
              <a:rPr lang="en-GB" sz="2000" dirty="0" smtClean="0"/>
              <a:t>only</a:t>
            </a:r>
            <a:endParaRPr lang="en-GB" sz="2000" dirty="0"/>
          </a:p>
          <a:p>
            <a:r>
              <a:rPr lang="en-GB" sz="2000" dirty="0" smtClean="0"/>
              <a:t>Mitigation, MOI, MRV and accounting commitments only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Parties:</a:t>
            </a:r>
            <a:endParaRPr lang="en-GB" sz="2000" b="1" dirty="0"/>
          </a:p>
          <a:p>
            <a:r>
              <a:rPr lang="en-GB" sz="2000" dirty="0" smtClean="0"/>
              <a:t>All Parties</a:t>
            </a:r>
            <a:endParaRPr lang="en-GB" sz="2000" dirty="0"/>
          </a:p>
          <a:p>
            <a:r>
              <a:rPr lang="en-GB" sz="2000" dirty="0" smtClean="0"/>
              <a:t>Developed country Parties only </a:t>
            </a:r>
          </a:p>
          <a:p>
            <a:r>
              <a:rPr lang="en-GB" sz="2000" dirty="0" smtClean="0"/>
              <a:t>All parties with quantified or quantifiable targets </a:t>
            </a:r>
          </a:p>
          <a:p>
            <a:r>
              <a:rPr lang="en-GB" sz="2000" dirty="0" smtClean="0"/>
              <a:t>Enforcement </a:t>
            </a:r>
            <a:r>
              <a:rPr lang="en-GB" sz="2000" dirty="0"/>
              <a:t>branch </a:t>
            </a:r>
            <a:r>
              <a:rPr lang="en-GB" sz="2000" dirty="0" smtClean="0"/>
              <a:t>for </a:t>
            </a:r>
            <a:r>
              <a:rPr lang="en-GB" sz="2000" dirty="0"/>
              <a:t>Parties that have a quantified emission reduction </a:t>
            </a:r>
            <a:r>
              <a:rPr lang="en-GB" sz="2000" dirty="0" smtClean="0"/>
              <a:t>commitments in Annex A and </a:t>
            </a:r>
            <a:r>
              <a:rPr lang="en-GB" sz="2000" dirty="0"/>
              <a:t>a facilitative branch </a:t>
            </a:r>
            <a:r>
              <a:rPr lang="en-GB" sz="2000" dirty="0" smtClean="0"/>
              <a:t>for </a:t>
            </a:r>
            <a:r>
              <a:rPr lang="en-GB" sz="2000" dirty="0"/>
              <a:t>commitments and strategies in annex </a:t>
            </a:r>
            <a:r>
              <a:rPr lang="en-GB" sz="2000" dirty="0" smtClean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9609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Measures and/ or consequences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Sanctions</a:t>
            </a:r>
          </a:p>
          <a:p>
            <a:pPr lvl="0"/>
            <a:r>
              <a:rPr lang="en-GB" dirty="0"/>
              <a:t>D</a:t>
            </a:r>
            <a:r>
              <a:rPr lang="en-GB" dirty="0" smtClean="0"/>
              <a:t>eclaration </a:t>
            </a:r>
            <a:r>
              <a:rPr lang="en-GB" dirty="0"/>
              <a:t>of </a:t>
            </a:r>
            <a:r>
              <a:rPr lang="en-GB" dirty="0" smtClean="0"/>
              <a:t>non-compliance</a:t>
            </a:r>
          </a:p>
          <a:p>
            <a:pPr lvl="0"/>
            <a:r>
              <a:rPr lang="en-GB" dirty="0" smtClean="0"/>
              <a:t>Cautionary letters</a:t>
            </a:r>
          </a:p>
          <a:p>
            <a:pPr lvl="0"/>
            <a:r>
              <a:rPr lang="en-GB" dirty="0" smtClean="0"/>
              <a:t>Action plans</a:t>
            </a:r>
          </a:p>
          <a:p>
            <a:pPr lvl="0"/>
            <a:r>
              <a:rPr lang="en-GB" dirty="0"/>
              <a:t>A</a:t>
            </a:r>
            <a:r>
              <a:rPr lang="en-GB" dirty="0" smtClean="0"/>
              <a:t>dvice/technical </a:t>
            </a:r>
            <a:r>
              <a:rPr lang="en-GB" dirty="0"/>
              <a:t>assistance for </a:t>
            </a:r>
            <a:r>
              <a:rPr lang="en-GB" dirty="0" smtClean="0"/>
              <a:t>facilitation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5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17346</TotalTime>
  <Words>1161</Words>
  <Application>Microsoft Office PowerPoint</Application>
  <PresentationFormat>A4 Paper (210x297 mm)</PresentationFormat>
  <Paragraphs>191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Gill Sans</vt:lpstr>
      <vt:lpstr>Gill Sans MT</vt:lpstr>
      <vt:lpstr>Times New Roman</vt:lpstr>
      <vt:lpstr>Default Design</vt:lpstr>
      <vt:lpstr>PowerPoint Presentation</vt:lpstr>
      <vt:lpstr>Legal issues: key observations in Bonn</vt:lpstr>
      <vt:lpstr>Facilitating Implementation and Compliance</vt:lpstr>
      <vt:lpstr>Nature and the purpose</vt:lpstr>
      <vt:lpstr>Establishment options</vt:lpstr>
      <vt:lpstr>Branches of the compliance mechanism</vt:lpstr>
      <vt:lpstr>Proposed Roles</vt:lpstr>
      <vt:lpstr>Scope</vt:lpstr>
      <vt:lpstr>Measures and/ or consequences</vt:lpstr>
      <vt:lpstr>Other proposals</vt:lpstr>
      <vt:lpstr>Multilateral Consultative Process</vt:lpstr>
      <vt:lpstr>Party Proposals</vt:lpstr>
      <vt:lpstr>African Group</vt:lpstr>
      <vt:lpstr>LDCs</vt:lpstr>
      <vt:lpstr>LMDCs</vt:lpstr>
      <vt:lpstr>Proposal by Norway</vt:lpstr>
      <vt:lpstr>USA </vt:lpstr>
      <vt:lpstr>Kyoto Model</vt:lpstr>
      <vt:lpstr>Minamarta Convention on Mercury</vt:lpstr>
      <vt:lpstr>Minamarta Cont’d…</vt:lpstr>
      <vt:lpstr>Minamarta Cont’d</vt:lpstr>
      <vt:lpstr>Questions</vt:lpstr>
    </vt:vector>
  </TitlesOfParts>
  <Company>OIES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MERTUSER</cp:lastModifiedBy>
  <cp:revision>529</cp:revision>
  <dcterms:created xsi:type="dcterms:W3CDTF">2003-02-10T11:42:57Z</dcterms:created>
  <dcterms:modified xsi:type="dcterms:W3CDTF">2015-09-07T14:59:31Z</dcterms:modified>
</cp:coreProperties>
</file>