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31" r:id="rId2"/>
    <p:sldId id="462" r:id="rId3"/>
  </p:sldIdLst>
  <p:sldSz cx="9906000" cy="6858000" type="A4"/>
  <p:notesSz cx="6640513" cy="9904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9">
          <p15:clr>
            <a:srgbClr val="A4A3A4"/>
          </p15:clr>
        </p15:guide>
        <p15:guide id="2" pos="20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4"/>
    <a:srgbClr val="660066"/>
    <a:srgbClr val="FF0000"/>
    <a:srgbClr val="CCECFF"/>
    <a:srgbClr val="6600CC"/>
    <a:srgbClr val="0066FF"/>
    <a:srgbClr val="FFFF00"/>
    <a:srgbClr val="00FF00"/>
    <a:srgbClr val="CC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9" autoAdjust="0"/>
    <p:restoredTop sz="88034" autoAdjust="0"/>
  </p:normalViewPr>
  <p:slideViewPr>
    <p:cSldViewPr showGuides="1">
      <p:cViewPr varScale="1">
        <p:scale>
          <a:sx n="65" d="100"/>
          <a:sy n="65" d="100"/>
        </p:scale>
        <p:origin x="-462" y="-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notesViewPr>
    <p:cSldViewPr showGuides="1">
      <p:cViewPr varScale="1">
        <p:scale>
          <a:sx n="52" d="100"/>
          <a:sy n="52" d="100"/>
        </p:scale>
        <p:origin x="-2664" y="-84"/>
      </p:cViewPr>
      <p:guideLst>
        <p:guide orient="horz" pos="3119"/>
        <p:guide pos="209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409113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9" tIns="46665" rIns="93329" bIns="46665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B868279D-BB04-4859-BE73-18E37AF4D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94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38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46500" y="0"/>
            <a:ext cx="28638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87375" y="706438"/>
            <a:ext cx="5437188" cy="3763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1063" y="4705350"/>
            <a:ext cx="4849812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638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46500" y="9410700"/>
            <a:ext cx="28638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pPr>
              <a:defRPr/>
            </a:pPr>
            <a:fld id="{E1F21D5C-4B6A-43D1-BF43-7E7A5EA4C5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28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FF8D-D18E-4315-B5E3-4A9CDB4955C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8175" y="742950"/>
            <a:ext cx="5365750" cy="371475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4703763"/>
            <a:ext cx="4868863" cy="44577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93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FD14-EA5E-4F4A-8071-A9BF468EBE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A56A5-A79F-4B08-A948-6B00011390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46063-E8DB-456B-B89B-5FA509242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3A0DF-A303-4404-B49D-953B76B6FF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9EA78-8153-447C-B6ED-C70C2A0D7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96F4E-F63F-425B-B962-4D38C67324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32345-0C0C-4EB9-B3B6-200DBA18B1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2709-9178-4553-8FDC-5F634DE481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4FE7A-9DD8-44A4-9DB2-8C4ADC59B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F631E-F71E-4CB7-BA21-661E123F7A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8116-C083-4300-A560-95FC7B46F1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4B39A9-C8F8-4367-8097-A1AD61D851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9020175" y="1268413"/>
            <a:ext cx="6858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eaLnBrk="0" hangingPunct="0">
              <a:defRPr/>
            </a:pPr>
            <a:r>
              <a:rPr lang="en-GB" sz="2600">
                <a:solidFill>
                  <a:srgbClr val="800080"/>
                </a:solidFill>
                <a:latin typeface="Gill Sans" pitchFamily="34" charset="0"/>
              </a:rPr>
              <a:t>european capacity building initiative ecbi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 r="1465" b="1465"/>
          <a:stretch>
            <a:fillRect/>
          </a:stretch>
        </p:blipFill>
        <p:spPr bwMode="auto">
          <a:xfrm>
            <a:off x="8699500" y="188913"/>
            <a:ext cx="9683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456" y="-63388"/>
            <a:ext cx="9906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4000">
              <a:solidFill>
                <a:srgbClr val="000099"/>
              </a:solidFill>
              <a:latin typeface="Gill San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1209675" cy="6858000"/>
          </a:xfrm>
          <a:prstGeom prst="rect">
            <a:avLst/>
          </a:prstGeom>
          <a:solidFill>
            <a:srgbClr val="660066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1116013" cy="6858000"/>
          </a:xfrm>
          <a:prstGeom prst="rect">
            <a:avLst/>
          </a:prstGeom>
          <a:gradFill rotWithShape="1">
            <a:gsLst>
              <a:gs pos="0">
                <a:srgbClr val="660066"/>
              </a:gs>
              <a:gs pos="50000">
                <a:srgbClr val="2F002F"/>
              </a:gs>
              <a:gs pos="100000">
                <a:srgbClr val="660066"/>
              </a:gs>
            </a:gsLst>
            <a:lin ang="0" scaled="1"/>
          </a:gra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 rot="5400000">
            <a:off x="-2814637" y="2933700"/>
            <a:ext cx="6858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6838"/>
            <a:r>
              <a:rPr lang="en-GB" sz="3500">
                <a:solidFill>
                  <a:schemeClr val="bg1"/>
                </a:solidFill>
                <a:latin typeface="Gill Sans MT" pitchFamily="34" charset="0"/>
              </a:rPr>
              <a:t>european capacity building initiative</a:t>
            </a:r>
            <a:endParaRPr lang="fr-FR" sz="3500">
              <a:solidFill>
                <a:schemeClr val="bg1"/>
              </a:solidFill>
              <a:latin typeface="Gill Sans MT" pitchFamily="34" charset="0"/>
            </a:endParaRPr>
          </a:p>
          <a:p>
            <a:pPr indent="96838"/>
            <a:r>
              <a:rPr lang="fr-FR">
                <a:solidFill>
                  <a:schemeClr val="bg1"/>
                </a:solidFill>
                <a:latin typeface="Gill Sans MT" pitchFamily="34" charset="0"/>
              </a:rPr>
              <a:t>initiative européenne de renforcement des capacités</a:t>
            </a:r>
            <a:endParaRPr lang="en-GB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1244600" y="803275"/>
            <a:ext cx="8661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096000" algn="r"/>
              </a:tabLst>
            </a:pPr>
            <a:r>
              <a:rPr lang="fr-FR" sz="8000">
                <a:solidFill>
                  <a:srgbClr val="660066"/>
                </a:solidFill>
                <a:latin typeface="Gill Sans MT" pitchFamily="34" charset="0"/>
              </a:rPr>
              <a:t>	ecbi</a:t>
            </a:r>
            <a:r>
              <a:rPr lang="fr-FR" sz="5400">
                <a:solidFill>
                  <a:srgbClr val="660066"/>
                </a:solidFill>
                <a:latin typeface="Gill Sans MT" pitchFamily="34" charset="0"/>
              </a:rPr>
              <a:t>	</a:t>
            </a:r>
            <a:endParaRPr lang="en-GB" sz="5400">
              <a:solidFill>
                <a:srgbClr val="660066"/>
              </a:solidFill>
              <a:latin typeface="Gill Sans MT" pitchFamily="34" charset="0"/>
            </a:endParaRPr>
          </a:p>
        </p:txBody>
      </p:sp>
      <p:pic>
        <p:nvPicPr>
          <p:cNvPr id="5128" name="Picture 7"/>
          <p:cNvPicPr>
            <a:picLocks noChangeAspect="1" noChangeArrowheads="1"/>
          </p:cNvPicPr>
          <p:nvPr/>
        </p:nvPicPr>
        <p:blipFill>
          <a:blip r:embed="rId3" cstate="print"/>
          <a:srcRect r="1465" b="1465"/>
          <a:stretch>
            <a:fillRect/>
          </a:stretch>
        </p:blipFill>
        <p:spPr bwMode="auto">
          <a:xfrm>
            <a:off x="7691438" y="325438"/>
            <a:ext cx="154622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11"/>
          <p:cNvSpPr>
            <a:spLocks noChangeArrowheads="1"/>
          </p:cNvSpPr>
          <p:nvPr/>
        </p:nvSpPr>
        <p:spPr bwMode="auto">
          <a:xfrm>
            <a:off x="1749425" y="5695950"/>
            <a:ext cx="748823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660066"/>
                </a:solidFill>
                <a:latin typeface="Gill Sans MT" pitchFamily="34" charset="0"/>
              </a:rPr>
              <a:t>for sustained capacity building in support of international climate change negotiations</a:t>
            </a:r>
            <a:endParaRPr lang="fr-FR" sz="1600">
              <a:solidFill>
                <a:srgbClr val="660066"/>
              </a:solidFill>
              <a:latin typeface="Gill Sans MT" pitchFamily="34" charset="0"/>
            </a:endParaRPr>
          </a:p>
          <a:p>
            <a:pPr>
              <a:spcBef>
                <a:spcPts val="600"/>
              </a:spcBef>
            </a:pPr>
            <a:r>
              <a:rPr lang="fr-FR" sz="1600">
                <a:solidFill>
                  <a:srgbClr val="660066"/>
                </a:solidFill>
                <a:latin typeface="Gill Sans MT" pitchFamily="34" charset="0"/>
              </a:rPr>
              <a:t>pour un renforcement durable des capacités en appui aux négociations internationales sur les changements climatiques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47838" y="3213100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dirty="0" smtClean="0">
                <a:solidFill>
                  <a:srgbClr val="660066"/>
                </a:solidFill>
                <a:latin typeface="Gill Sans MT" pitchFamily="34" charset="0"/>
              </a:rPr>
              <a:t>The 2015 Paris Agreement</a:t>
            </a:r>
            <a:endParaRPr lang="en-US" sz="3200" dirty="0">
              <a:solidFill>
                <a:srgbClr val="660066"/>
              </a:solidFill>
              <a:latin typeface="Gill Sans MT" pitchFamily="34" charset="0"/>
            </a:endParaRPr>
          </a:p>
          <a:p>
            <a:pPr eaLnBrk="0" hangingPunct="0"/>
            <a:r>
              <a:rPr lang="en-GB" dirty="0" smtClean="0">
                <a:solidFill>
                  <a:srgbClr val="660066"/>
                </a:solidFill>
                <a:latin typeface="Gill Sans MT" pitchFamily="34" charset="0"/>
              </a:rPr>
              <a:t>Finance</a:t>
            </a:r>
          </a:p>
          <a:p>
            <a:pPr eaLnBrk="0" hangingPunct="0"/>
            <a:endParaRPr lang="en-GB" dirty="0">
              <a:solidFill>
                <a:srgbClr val="660066"/>
              </a:solidFill>
              <a:latin typeface="Gill Sans MT" pitchFamily="34" charset="0"/>
            </a:endParaRPr>
          </a:p>
          <a:p>
            <a:pPr eaLnBrk="0" hangingPunct="0"/>
            <a:r>
              <a:rPr lang="en-GB" sz="2000" dirty="0" smtClean="0">
                <a:solidFill>
                  <a:srgbClr val="660066"/>
                </a:solidFill>
                <a:latin typeface="Gill Sans MT" pitchFamily="34" charset="0"/>
              </a:rPr>
              <a:t>2014 Fellowship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0512" y="764704"/>
            <a:ext cx="802889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What legal nature and substantive </a:t>
            </a:r>
            <a:r>
              <a:rPr lang="en-GB" sz="2800" smtClean="0"/>
              <a:t>form of </a:t>
            </a:r>
            <a:r>
              <a:rPr lang="en-GB" sz="2800" dirty="0"/>
              <a:t>financial </a:t>
            </a:r>
            <a:r>
              <a:rPr lang="en-GB" sz="2800" dirty="0" smtClean="0"/>
              <a:t>contributions </a:t>
            </a:r>
            <a:r>
              <a:rPr lang="en-GB" sz="2800" dirty="0"/>
              <a:t>should be made </a:t>
            </a:r>
            <a:r>
              <a:rPr lang="en-GB" sz="2800" dirty="0" smtClean="0"/>
              <a:t>available </a:t>
            </a:r>
            <a:r>
              <a:rPr lang="en-GB" sz="2800" dirty="0"/>
              <a:t>in the Agreement?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Should </a:t>
            </a:r>
            <a:r>
              <a:rPr lang="en-GB" sz="2800" dirty="0"/>
              <a:t>there be overall financial contribution figures, and if yes, how can we ensure that they are evidence </a:t>
            </a:r>
            <a:r>
              <a:rPr lang="en-GB" sz="2800" dirty="0" smtClean="0"/>
              <a:t>based and predictable?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Should </a:t>
            </a:r>
            <a:r>
              <a:rPr lang="en-GB" sz="2800" dirty="0"/>
              <a:t>there be </a:t>
            </a:r>
            <a:r>
              <a:rPr lang="en-GB" sz="2800" dirty="0" smtClean="0"/>
              <a:t>differentiation, </a:t>
            </a:r>
            <a:r>
              <a:rPr lang="en-GB" sz="2800" dirty="0"/>
              <a:t>and if yes what type</a:t>
            </a:r>
            <a:r>
              <a:rPr lang="en-GB" sz="2800" dirty="0" smtClean="0"/>
              <a:t>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How can we enhance MRV of support?</a:t>
            </a:r>
            <a:endParaRPr lang="en-GB" sz="28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How can we ensure a significant amount of adaptation funding goes through the GCF</a:t>
            </a:r>
            <a:r>
              <a:rPr lang="en-GB" sz="2800" dirty="0" smtClean="0"/>
              <a:t>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Who should pay for developing INDCs?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166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A4 Paper (210x297 mm)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2014-08-22T08:34:33Z</dcterms:created>
  <dcterms:modified xsi:type="dcterms:W3CDTF">2014-08-27T15:34:21Z</dcterms:modified>
</cp:coreProperties>
</file>